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312" r:id="rId2"/>
    <p:sldId id="335" r:id="rId3"/>
    <p:sldId id="314" r:id="rId4"/>
    <p:sldId id="337" r:id="rId5"/>
    <p:sldId id="317" r:id="rId6"/>
    <p:sldId id="318" r:id="rId7"/>
    <p:sldId id="331" r:id="rId8"/>
    <p:sldId id="321" r:id="rId9"/>
    <p:sldId id="322" r:id="rId10"/>
    <p:sldId id="334" r:id="rId11"/>
    <p:sldId id="324" r:id="rId12"/>
    <p:sldId id="333" r:id="rId13"/>
    <p:sldId id="325" r:id="rId14"/>
    <p:sldId id="327" r:id="rId15"/>
    <p:sldId id="263" r:id="rId16"/>
    <p:sldId id="258" r:id="rId17"/>
    <p:sldId id="260" r:id="rId18"/>
    <p:sldId id="310" r:id="rId19"/>
    <p:sldId id="311" r:id="rId20"/>
    <p:sldId id="274" r:id="rId21"/>
    <p:sldId id="276" r:id="rId22"/>
    <p:sldId id="264" r:id="rId23"/>
    <p:sldId id="267" r:id="rId24"/>
    <p:sldId id="268" r:id="rId25"/>
    <p:sldId id="299" r:id="rId26"/>
    <p:sldId id="300" r:id="rId27"/>
    <p:sldId id="301" r:id="rId28"/>
    <p:sldId id="304" r:id="rId29"/>
    <p:sldId id="305" r:id="rId30"/>
    <p:sldId id="303" r:id="rId31"/>
    <p:sldId id="286" r:id="rId32"/>
    <p:sldId id="288" r:id="rId33"/>
    <p:sldId id="289" r:id="rId34"/>
    <p:sldId id="290" r:id="rId35"/>
    <p:sldId id="291" r:id="rId36"/>
    <p:sldId id="292" r:id="rId37"/>
    <p:sldId id="295" r:id="rId38"/>
    <p:sldId id="308" r:id="rId39"/>
    <p:sldId id="302" r:id="rId40"/>
    <p:sldId id="307" r:id="rId41"/>
    <p:sldId id="272" r:id="rId4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775CA0-6A31-42A6-9361-52F9D58AF2D5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499460-3EF6-4ACC-9D65-5B407C7DD5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164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2268A-8248-4C6F-8922-D4C96DC1AB50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10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BB1109D2-281B-47B6-8997-00C6EBC72CFE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11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C470D-5585-4599-9729-C824682E24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9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29603-3871-4574-9511-AB8F19B50A75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2D646-2C70-4B28-B650-7109A36659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67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Rovnoramenný trojúhelník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římá spojovací čára 12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E1855-99B6-46CB-8A09-B3A63DE7E12D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0CC7-1A04-4D73-9602-C8E7B8E3C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421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435100" y="1447800"/>
            <a:ext cx="3673475" cy="4800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260975" y="1447800"/>
            <a:ext cx="3673475" cy="23241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260975" y="3924300"/>
            <a:ext cx="3673475" cy="23241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59FF5-416D-4281-8FCA-1BA2BF3FC8A0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D3F6A-E79D-4E6C-836E-47F4E9F1D5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30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80C2-2B21-4CF5-88EC-EE7444080B02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B6711-F844-4FAE-96A2-585AE91C51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10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6EC24-1230-4219-A4EB-6CAE4497A96D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2E8C8-D1AF-4B01-B059-135CDD6831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79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B60FE-856C-4DC4-A2DA-61456CFD27A4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97F3D-74D6-466F-A34D-4DEAE9A9E5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48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00EB8-83C0-4D9D-99FE-0A7F84FCE293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D76F2-7198-434D-9809-45300900AD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98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vnoramenný trojúhelník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D29A9-964B-47C4-B065-4F119EF21876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CF2EA-C89D-44A6-BCD0-852F417B3A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01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římá spojovací čára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Rovnoramenný trojúhelník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BA343-3493-47AC-A099-2736901CE483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41A0-2DBA-47D6-B192-5DECF8D8F0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40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Přímá spojovací čára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Rovnoramenný trojúhelník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D69B1-E87E-484D-8136-907677EFD0F8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D481-E819-42F4-BE2C-410DBBB259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58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BB97C-36F8-489D-A6F0-F050FC467898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DBF2-6535-432E-8843-3291EA7BBA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507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  <a:endParaRPr lang="en-US" altLang="cs-CZ" smtClean="0"/>
          </a:p>
        </p:txBody>
      </p:sp>
      <p:sp>
        <p:nvSpPr>
          <p:cNvPr id="1027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E4FFB0-D702-42B1-91F1-29987E5C236F}" type="datetimeFigureOut">
              <a:rPr lang="cs-CZ"/>
              <a:pPr>
                <a:defRPr/>
              </a:pPr>
              <a:t>02.03.2020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CCC552-9AE3-416E-A177-09AD3810FE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31" name="Přímá spojovací čára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2" name="Přímá spojovací čára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3" r:id="rId2"/>
    <p:sldLayoutId id="2147483828" r:id="rId3"/>
    <p:sldLayoutId id="2147483824" r:id="rId4"/>
    <p:sldLayoutId id="2147483825" r:id="rId5"/>
    <p:sldLayoutId id="2147483829" r:id="rId6"/>
    <p:sldLayoutId id="2147483830" r:id="rId7"/>
    <p:sldLayoutId id="2147483831" r:id="rId8"/>
    <p:sldLayoutId id="2147483832" r:id="rId9"/>
    <p:sldLayoutId id="2147483826" r:id="rId10"/>
    <p:sldLayoutId id="2147483833" r:id="rId11"/>
    <p:sldLayoutId id="214748383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3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s.psu.edu/drussell/Demos/waves-intro/waves-intro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65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wmf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61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58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6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3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8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8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39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listicky.cz/ucebnice.php?id=3" TargetMode="External"/><Relationship Id="rId2" Type="http://schemas.openxmlformats.org/officeDocument/2006/relationships/hyperlink" Target="http://www.acs.psu.edu/drussell/Demos/waves-intro/waves-intro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5.wmf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 smtClean="0"/>
              <a:t>Kmitání a vlnění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Antonín Procházka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Síla působící na pružinu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842992" cy="4937760"/>
          </a:xfrm>
        </p:spPr>
        <p:txBody>
          <a:bodyPr/>
          <a:lstStyle/>
          <a:p>
            <a:r>
              <a:rPr lang="cs-CZ" altLang="cs-CZ" sz="2400" dirty="0" smtClean="0">
                <a:latin typeface="Times New Roman" pitchFamily="18" charset="0"/>
                <a:sym typeface="Symbol" pitchFamily="18" charset="2"/>
              </a:rPr>
              <a:t>Platí </a:t>
            </a:r>
            <a:r>
              <a:rPr lang="cs-CZ" altLang="cs-CZ" sz="2400" dirty="0" err="1" smtClean="0">
                <a:latin typeface="Times New Roman" pitchFamily="18" charset="0"/>
                <a:sym typeface="Symbol" pitchFamily="18" charset="2"/>
              </a:rPr>
              <a:t>Hookův</a:t>
            </a:r>
            <a:r>
              <a:rPr lang="cs-CZ" altLang="cs-CZ" sz="2400" dirty="0" smtClean="0">
                <a:latin typeface="Times New Roman" pitchFamily="18" charset="0"/>
                <a:sym typeface="Symbol" pitchFamily="18" charset="2"/>
              </a:rPr>
              <a:t> zákon </a:t>
            </a:r>
          </a:p>
          <a:p>
            <a:pPr lvl="1"/>
            <a:r>
              <a:rPr lang="cs-CZ" altLang="cs-CZ" sz="2100" dirty="0" smtClean="0">
                <a:latin typeface="Times New Roman" pitchFamily="18" charset="0"/>
                <a:sym typeface="Symbol" pitchFamily="18" charset="2"/>
              </a:rPr>
              <a:t>Síla působící na pružinu je přímo úměrná výchylce y </a:t>
            </a:r>
          </a:p>
          <a:p>
            <a:endParaRPr lang="cs-CZ" altLang="cs-CZ" sz="2400" dirty="0">
              <a:latin typeface="Times New Roman" pitchFamily="18" charset="0"/>
              <a:sym typeface="Symbol" pitchFamily="18" charset="2"/>
            </a:endParaRPr>
          </a:p>
          <a:p>
            <a:endParaRPr lang="cs-CZ" altLang="cs-CZ" sz="2400" dirty="0" smtClean="0">
              <a:latin typeface="Times New Roman" pitchFamily="18" charset="0"/>
              <a:sym typeface="Symbol" pitchFamily="18" charset="2"/>
            </a:endParaRPr>
          </a:p>
          <a:p>
            <a:endParaRPr lang="cs-CZ" altLang="cs-CZ" sz="2400" dirty="0">
              <a:latin typeface="Times New Roman" pitchFamily="18" charset="0"/>
              <a:sym typeface="Symbol" pitchFamily="18" charset="2"/>
            </a:endParaRPr>
          </a:p>
          <a:p>
            <a:endParaRPr lang="cs-CZ" altLang="cs-CZ" sz="2400" dirty="0" smtClean="0">
              <a:latin typeface="Times New Roman" pitchFamily="18" charset="0"/>
              <a:sym typeface="Symbol" pitchFamily="18" charset="2"/>
            </a:endParaRPr>
          </a:p>
          <a:p>
            <a:endParaRPr lang="cs-CZ" altLang="cs-CZ" sz="2400" dirty="0">
              <a:latin typeface="Times New Roman" pitchFamily="18" charset="0"/>
              <a:sym typeface="Symbol" pitchFamily="18" charset="2"/>
            </a:endParaRPr>
          </a:p>
          <a:p>
            <a:r>
              <a:rPr lang="cs-CZ" altLang="cs-CZ" sz="2400" dirty="0" smtClean="0">
                <a:latin typeface="Times New Roman" pitchFamily="18" charset="0"/>
                <a:sym typeface="Symbol" pitchFamily="18" charset="2"/>
              </a:rPr>
              <a:t>Tzn., že síla závisí pouze na okamžité výchylce a tuhosti pružiny </a:t>
            </a:r>
            <a:br>
              <a:rPr lang="cs-CZ" altLang="cs-CZ" sz="2400" dirty="0" smtClean="0">
                <a:latin typeface="Times New Roman" pitchFamily="18" charset="0"/>
                <a:sym typeface="Symbol" pitchFamily="18" charset="2"/>
              </a:rPr>
            </a:br>
            <a:endParaRPr lang="cs-CZ" sz="24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572926"/>
              </p:ext>
            </p:extLst>
          </p:nvPr>
        </p:nvGraphicFramePr>
        <p:xfrm>
          <a:off x="1115616" y="2709207"/>
          <a:ext cx="1296144" cy="49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8" name="Equation" r:id="rId3" imgW="647640" imgH="203040" progId="Equation.DSMT4">
                  <p:embed/>
                </p:oleObj>
              </mc:Choice>
              <mc:Fallback>
                <p:oleObj name="Equation" r:id="rId3" imgW="6476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709207"/>
                        <a:ext cx="1296144" cy="49296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482" name="Picture 34" descr="https://upload.wikimedia.org/wikipedia/commons/thumb/f/fc/Hookes-law-springs.png/800px-Hookes-law-spring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81907"/>
            <a:ext cx="3312368" cy="34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987824" y="282994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 … tuhost pružiny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49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Vlastní kmitání oscilátoru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95288" y="1341438"/>
            <a:ext cx="78470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639763" indent="-236538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885825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endParaRPr lang="cs-CZ" altLang="cs-CZ" sz="2000" dirty="0"/>
          </a:p>
          <a:p>
            <a:pPr marL="82550" indent="0" eaLnBrk="1" hangingPunct="1">
              <a:lnSpc>
                <a:spcPct val="80000"/>
              </a:lnSpc>
              <a:buSzPct val="80000"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r>
              <a:rPr lang="cs-CZ" altLang="cs-CZ" sz="2000" dirty="0" smtClean="0"/>
              <a:t>Úhlová </a:t>
            </a:r>
            <a:r>
              <a:rPr lang="cs-CZ" altLang="cs-CZ" sz="2000" dirty="0"/>
              <a:t>frekvence </a:t>
            </a:r>
            <a:r>
              <a:rPr lang="cs-CZ" altLang="cs-CZ" sz="2000" dirty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cs-CZ" altLang="cs-CZ" sz="2000" baseline="-25000" dirty="0">
                <a:solidFill>
                  <a:srgbClr val="FF0000"/>
                </a:solidFill>
              </a:rPr>
              <a:t>0</a:t>
            </a:r>
            <a:r>
              <a:rPr lang="cs-CZ" altLang="cs-CZ" sz="2000" dirty="0"/>
              <a:t> vlastního oscilátoru </a:t>
            </a:r>
            <a:r>
              <a:rPr lang="cs-CZ" altLang="cs-CZ" sz="2000" dirty="0">
                <a:solidFill>
                  <a:srgbClr val="FF0000"/>
                </a:solidFill>
              </a:rPr>
              <a:t>závisí pouze na vlastnostech oscilátoru</a:t>
            </a:r>
          </a:p>
          <a:p>
            <a:pPr lvl="1" eaLnBrk="1" hangingPunct="1">
              <a:lnSpc>
                <a:spcPct val="80000"/>
              </a:lnSpc>
              <a:spcBef>
                <a:spcPts val="550"/>
              </a:spcBef>
              <a:buClr>
                <a:schemeClr val="accent1"/>
              </a:buClr>
              <a:buSzTx/>
              <a:buFont typeface="Verdana" pitchFamily="34" charset="0"/>
              <a:buChar char="◦"/>
            </a:pPr>
            <a:r>
              <a:rPr lang="cs-CZ" altLang="cs-CZ" sz="1800" dirty="0">
                <a:solidFill>
                  <a:schemeClr val="tx1"/>
                </a:solidFill>
              </a:rPr>
              <a:t>Hmotnosti </a:t>
            </a:r>
            <a:r>
              <a:rPr lang="cs-CZ" altLang="cs-CZ" sz="1800" i="1" dirty="0">
                <a:solidFill>
                  <a:schemeClr val="tx1"/>
                </a:solidFill>
              </a:rPr>
              <a:t>m</a:t>
            </a:r>
          </a:p>
          <a:p>
            <a:pPr lvl="1" eaLnBrk="1" hangingPunct="1">
              <a:lnSpc>
                <a:spcPct val="80000"/>
              </a:lnSpc>
              <a:spcBef>
                <a:spcPts val="550"/>
              </a:spcBef>
              <a:buClr>
                <a:schemeClr val="accent1"/>
              </a:buClr>
              <a:buSzTx/>
              <a:buFont typeface="Verdana" pitchFamily="34" charset="0"/>
              <a:buChar char="◦"/>
            </a:pPr>
            <a:r>
              <a:rPr lang="cs-CZ" altLang="cs-CZ" sz="1800" dirty="0">
                <a:solidFill>
                  <a:schemeClr val="tx1"/>
                </a:solidFill>
              </a:rPr>
              <a:t>Tuhosti pružiny </a:t>
            </a:r>
            <a:r>
              <a:rPr lang="cs-CZ" altLang="cs-CZ" sz="1800" i="1" dirty="0">
                <a:solidFill>
                  <a:schemeClr val="tx1"/>
                </a:solidFill>
              </a:rPr>
              <a:t>k</a:t>
            </a:r>
          </a:p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r>
              <a:rPr lang="cs-CZ" altLang="cs-CZ" sz="2200" dirty="0"/>
              <a:t>Úpravou získáme vztah pro </a:t>
            </a:r>
            <a:r>
              <a:rPr lang="cs-CZ" altLang="cs-CZ" sz="2200" dirty="0">
                <a:solidFill>
                  <a:srgbClr val="FF0000"/>
                </a:solidFill>
              </a:rPr>
              <a:t>periodu T</a:t>
            </a:r>
            <a:r>
              <a:rPr lang="cs-CZ" altLang="cs-CZ" sz="2200" baseline="-25000" dirty="0">
                <a:solidFill>
                  <a:srgbClr val="FF0000"/>
                </a:solidFill>
              </a:rPr>
              <a:t>0</a:t>
            </a:r>
            <a:r>
              <a:rPr lang="cs-CZ" altLang="cs-CZ" sz="2200" dirty="0">
                <a:solidFill>
                  <a:srgbClr val="FF0000"/>
                </a:solidFill>
              </a:rPr>
              <a:t>  a frekvenci f</a:t>
            </a:r>
            <a:r>
              <a:rPr lang="cs-CZ" altLang="cs-CZ" sz="2200" baseline="-25000" dirty="0">
                <a:solidFill>
                  <a:srgbClr val="FF0000"/>
                </a:solidFill>
              </a:rPr>
              <a:t>0</a:t>
            </a:r>
            <a:r>
              <a:rPr lang="cs-CZ" altLang="cs-CZ" sz="2200" dirty="0"/>
              <a:t>  vlastního kmitání oscilátoru: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 2" pitchFamily="18" charset="2"/>
              <a:buNone/>
            </a:pPr>
            <a:r>
              <a:rPr lang="cs-CZ" altLang="cs-CZ" sz="1800" dirty="0"/>
              <a:t>		</a:t>
            </a:r>
            <a:endParaRPr lang="en-US" altLang="cs-CZ" sz="1800" dirty="0"/>
          </a:p>
          <a:p>
            <a:pPr eaLnBrk="1" hangingPunct="1">
              <a:lnSpc>
                <a:spcPct val="80000"/>
              </a:lnSpc>
              <a:buSzPct val="80000"/>
              <a:buFont typeface="Wingdings 2" pitchFamily="18" charset="2"/>
              <a:buChar char=""/>
            </a:pPr>
            <a:endParaRPr lang="cs-CZ" altLang="cs-CZ" sz="2400" dirty="0"/>
          </a:p>
        </p:txBody>
      </p:sp>
      <p:graphicFrame>
        <p:nvGraphicFramePr>
          <p:cNvPr id="225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461248"/>
              </p:ext>
            </p:extLst>
          </p:nvPr>
        </p:nvGraphicFramePr>
        <p:xfrm>
          <a:off x="1331640" y="1458441"/>
          <a:ext cx="1008062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2" name="Rovnice" r:id="rId3" imgW="609480" imgH="177120" progId="Equation.3">
                  <p:embed/>
                </p:oleObj>
              </mc:Choice>
              <mc:Fallback>
                <p:oleObj name="Rovnice" r:id="rId3" imgW="609480" imgH="1771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458441"/>
                        <a:ext cx="1008062" cy="293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331058"/>
              </p:ext>
            </p:extLst>
          </p:nvPr>
        </p:nvGraphicFramePr>
        <p:xfrm>
          <a:off x="2844527" y="2250604"/>
          <a:ext cx="9366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3" name="Rovnice" r:id="rId5" imgW="748975" imgH="253890" progId="Equation.3">
                  <p:embed/>
                </p:oleObj>
              </mc:Choice>
              <mc:Fallback>
                <p:oleObj name="Rovnice" r:id="rId5" imgW="748975" imgH="25389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527" y="2250604"/>
                        <a:ext cx="936625" cy="3175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152532"/>
              </p:ext>
            </p:extLst>
          </p:nvPr>
        </p:nvGraphicFramePr>
        <p:xfrm>
          <a:off x="2773090" y="1385416"/>
          <a:ext cx="129698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4" name="Rovnice" r:id="rId7" imgW="1015560" imgH="393120" progId="Equation.3">
                  <p:embed/>
                </p:oleObj>
              </mc:Choice>
              <mc:Fallback>
                <p:oleObj name="Rovnice" r:id="rId7" imgW="1015560" imgH="39312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3090" y="1385416"/>
                        <a:ext cx="1296987" cy="503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669424"/>
              </p:ext>
            </p:extLst>
          </p:nvPr>
        </p:nvGraphicFramePr>
        <p:xfrm>
          <a:off x="4500290" y="1745779"/>
          <a:ext cx="15843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5" name="Equation" r:id="rId9" imgW="1091726" imgH="393529" progId="Equation.DSMT4">
                  <p:embed/>
                </p:oleObj>
              </mc:Choice>
              <mc:Fallback>
                <p:oleObj name="Equation" r:id="rId9" imgW="1091726" imgH="393529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290" y="1745779"/>
                        <a:ext cx="1584325" cy="5715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158767"/>
              </p:ext>
            </p:extLst>
          </p:nvPr>
        </p:nvGraphicFramePr>
        <p:xfrm>
          <a:off x="6589440" y="1745779"/>
          <a:ext cx="8636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6" name="Rovnice" r:id="rId11" imgW="545863" imgH="393529" progId="Equation.3">
                  <p:embed/>
                </p:oleObj>
              </mc:Choice>
              <mc:Fallback>
                <p:oleObj name="Rovnice" r:id="rId11" imgW="545863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440" y="1745779"/>
                        <a:ext cx="863600" cy="622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589090"/>
              </p:ext>
            </p:extLst>
          </p:nvPr>
        </p:nvGraphicFramePr>
        <p:xfrm>
          <a:off x="7957865" y="1745779"/>
          <a:ext cx="86360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7" name="Rovnice" r:id="rId13" imgW="634320" imgH="444240" progId="Equation.3">
                  <p:embed/>
                </p:oleObj>
              </mc:Choice>
              <mc:Fallback>
                <p:oleObj name="Rovnice" r:id="rId13" imgW="634320" imgH="4442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7865" y="1745779"/>
                        <a:ext cx="863600" cy="6048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701194"/>
              </p:ext>
            </p:extLst>
          </p:nvPr>
        </p:nvGraphicFramePr>
        <p:xfrm>
          <a:off x="5321170" y="5596663"/>
          <a:ext cx="1925174" cy="864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8" name="Rovnice" r:id="rId15" imgW="990360" imgH="444240" progId="Equation.3">
                  <p:embed/>
                </p:oleObj>
              </mc:Choice>
              <mc:Fallback>
                <p:oleObj name="Rovnice" r:id="rId15" imgW="990360" imgH="44424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170" y="5596663"/>
                        <a:ext cx="1925174" cy="86431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537388"/>
              </p:ext>
            </p:extLst>
          </p:nvPr>
        </p:nvGraphicFramePr>
        <p:xfrm>
          <a:off x="1861225" y="5580070"/>
          <a:ext cx="1872208" cy="873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9" name="Rovnice" r:id="rId17" imgW="951840" imgH="444240" progId="Equation.3">
                  <p:embed/>
                </p:oleObj>
              </mc:Choice>
              <mc:Fallback>
                <p:oleObj name="Rovnice" r:id="rId17" imgW="951840" imgH="44424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1225" y="5580070"/>
                        <a:ext cx="1872208" cy="87311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1" name="Line 21"/>
          <p:cNvSpPr>
            <a:spLocks noChangeShapeType="1"/>
          </p:cNvSpPr>
          <p:nvPr/>
        </p:nvSpPr>
        <p:spPr bwMode="auto">
          <a:xfrm>
            <a:off x="2412727" y="1601316"/>
            <a:ext cx="360363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542" name="Line 22"/>
          <p:cNvSpPr>
            <a:spLocks noChangeShapeType="1"/>
          </p:cNvSpPr>
          <p:nvPr/>
        </p:nvSpPr>
        <p:spPr bwMode="auto">
          <a:xfrm>
            <a:off x="4139927" y="1601316"/>
            <a:ext cx="288925" cy="2889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543" name="Line 23"/>
          <p:cNvSpPr>
            <a:spLocks noChangeShapeType="1"/>
          </p:cNvSpPr>
          <p:nvPr/>
        </p:nvSpPr>
        <p:spPr bwMode="auto">
          <a:xfrm flipV="1">
            <a:off x="4068490" y="2177579"/>
            <a:ext cx="360362" cy="2159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544" name="Line 24"/>
          <p:cNvSpPr>
            <a:spLocks noChangeShapeType="1"/>
          </p:cNvSpPr>
          <p:nvPr/>
        </p:nvSpPr>
        <p:spPr bwMode="auto">
          <a:xfrm>
            <a:off x="6156052" y="2033116"/>
            <a:ext cx="360363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545" name="Line 25"/>
          <p:cNvSpPr>
            <a:spLocks noChangeShapeType="1"/>
          </p:cNvSpPr>
          <p:nvPr/>
        </p:nvSpPr>
        <p:spPr bwMode="auto">
          <a:xfrm>
            <a:off x="7524477" y="2033116"/>
            <a:ext cx="360363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2412727" y="2445866"/>
            <a:ext cx="360363" cy="73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37852" y="2337916"/>
            <a:ext cx="2160588" cy="461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/>
              <a:t>Dostředivé zrychlení – pohyb po kružnici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0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2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14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6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8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20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22" descr="{\displaystyle T=2\pi {\sqrt {l \over g}}\qquad nebo\qquad f={1 \over 2\pi }{\sqrt {g \over l}}}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/>
              <p:cNvSpPr txBox="1"/>
              <p:nvPr/>
            </p:nvSpPr>
            <p:spPr>
              <a:xfrm>
                <a:off x="460375" y="1407281"/>
                <a:ext cx="1836101" cy="84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cs-CZ" sz="2400" b="0" i="1" smtClean="0">
                          <a:latin typeface="Cambria Math"/>
                          <a:ea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cs-CZ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cs-CZ" sz="24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cs-CZ" sz="24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cs-CZ" sz="240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23" name="TextovéPol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5" y="1407281"/>
                <a:ext cx="1836101" cy="8438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/>
              <p:cNvSpPr txBox="1"/>
              <p:nvPr/>
            </p:nvSpPr>
            <p:spPr>
              <a:xfrm>
                <a:off x="564635" y="2565028"/>
                <a:ext cx="1836101" cy="9691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800" i="1" dirty="0" smtClean="0">
                    <a:ea typeface="Cambria Math"/>
                  </a:rPr>
                  <a:t>T</a:t>
                </a:r>
                <a14:m>
                  <m:oMath xmlns:m="http://schemas.openxmlformats.org/officeDocument/2006/math">
                    <m:r>
                      <a:rPr lang="cs-CZ" sz="2800" b="0" i="1" smtClean="0">
                        <a:latin typeface="Cambria Math"/>
                        <a:ea typeface="Cambria Math"/>
                      </a:rPr>
                      <m:t>=2</m:t>
                    </m:r>
                    <m:r>
                      <a:rPr lang="cs-CZ" sz="2800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cs-CZ" sz="2800" b="0" i="1" smtClean="0">
                        <a:latin typeface="Cambria Math"/>
                        <a:ea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cs-CZ" sz="2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2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cs-CZ" sz="2800" b="0" i="1" smtClean="0">
                                <a:latin typeface="Cambria Math"/>
                                <a:ea typeface="Cambria Math"/>
                              </a:rPr>
                              <m:t>𝑙</m:t>
                            </m:r>
                          </m:num>
                          <m:den>
                            <m:r>
                              <a:rPr lang="cs-CZ" sz="28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cs-CZ" sz="280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25" name="TextovéPol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35" y="2565028"/>
                <a:ext cx="1836101" cy="969176"/>
              </a:xfrm>
              <a:prstGeom prst="rect">
                <a:avLst/>
              </a:prstGeom>
              <a:blipFill>
                <a:blip r:embed="rId3"/>
                <a:stretch>
                  <a:fillRect l="-660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/>
              <p:cNvSpPr txBox="1"/>
              <p:nvPr/>
            </p:nvSpPr>
            <p:spPr>
              <a:xfrm>
                <a:off x="2542386" y="2565028"/>
                <a:ext cx="1836101" cy="9691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 smtClean="0">
                    <a:ea typeface="Cambria Math"/>
                  </a:rPr>
                  <a:t>f</a:t>
                </a:r>
                <a14:m>
                  <m:oMath xmlns:m="http://schemas.openxmlformats.org/officeDocument/2006/math">
                    <m:r>
                      <a:rPr lang="cs-CZ" sz="28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cs-CZ" sz="2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cs-CZ" sz="2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cs-CZ" sz="2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cs-CZ" sz="28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  <m:rad>
                      <m:radPr>
                        <m:degHide m:val="on"/>
                        <m:ctrlPr>
                          <a:rPr lang="cs-CZ" sz="2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2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cs-CZ" sz="28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num>
                          <m:den>
                            <m:r>
                              <a:rPr lang="cs-CZ" sz="2800" b="0" i="1" smtClean="0">
                                <a:latin typeface="Cambria Math"/>
                                <a:ea typeface="Cambria Math"/>
                              </a:rPr>
                              <m:t>𝑙</m:t>
                            </m:r>
                          </m:den>
                        </m:f>
                      </m:e>
                    </m:rad>
                  </m:oMath>
                </a14:m>
                <a:endParaRPr lang="cs-CZ" sz="280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26" name="TextovéPol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386" y="2565028"/>
                <a:ext cx="1836101" cy="969176"/>
              </a:xfrm>
              <a:prstGeom prst="rect">
                <a:avLst/>
              </a:prstGeom>
              <a:blipFill>
                <a:blip r:embed="rId4"/>
                <a:stretch>
                  <a:fillRect l="-462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ovéPole 23"/>
          <p:cNvSpPr txBox="1"/>
          <p:nvPr/>
        </p:nvSpPr>
        <p:spPr>
          <a:xfrm>
            <a:off x="503333" y="3889426"/>
            <a:ext cx="8279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FF0000"/>
                </a:solidFill>
              </a:rPr>
              <a:t>Úhlová rychlost závisí pouze na tíhovém zrychlení a délce kyvadla</a:t>
            </a:r>
            <a:endParaRPr lang="cs-CZ" sz="2200" dirty="0">
              <a:solidFill>
                <a:srgbClr val="FF0000"/>
              </a:solidFill>
            </a:endParaRPr>
          </a:p>
        </p:txBody>
      </p:sp>
      <p:pic>
        <p:nvPicPr>
          <p:cNvPr id="19" name="Picture 4" descr="VÃ½sledek obrÃ¡zku pro pendulu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99" y="354960"/>
            <a:ext cx="4328076" cy="343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VÃ½sledek obrÃ¡zku pro pendulu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4" y="4866965"/>
            <a:ext cx="3258002" cy="16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ouvisejÃ­cÃ­ obrÃ¡zek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9120"/>
            <a:ext cx="2878038" cy="21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8887" y="208794"/>
            <a:ext cx="8229600" cy="990600"/>
          </a:xfrm>
        </p:spPr>
        <p:txBody>
          <a:bodyPr/>
          <a:lstStyle/>
          <a:p>
            <a:r>
              <a:rPr lang="cs-CZ" dirty="0" smtClean="0"/>
              <a:t>Matematické kyvadlo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0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Otázky</a:t>
            </a: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340768"/>
            <a:ext cx="88376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ovéPole 6"/>
          <p:cNvSpPr txBox="1">
            <a:spLocks noChangeArrowheads="1"/>
          </p:cNvSpPr>
          <p:nvPr/>
        </p:nvSpPr>
        <p:spPr bwMode="auto">
          <a:xfrm>
            <a:off x="250825" y="1701131"/>
            <a:ext cx="428625" cy="1069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a)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b)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c)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d)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90963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239267" y="4580880"/>
            <a:ext cx="504825" cy="1322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a)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b)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c)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Otázky</a:t>
            </a:r>
          </a:p>
        </p:txBody>
      </p:sp>
      <p:sp>
        <p:nvSpPr>
          <p:cNvPr id="25606" name="TextovéPole 6"/>
          <p:cNvSpPr txBox="1">
            <a:spLocks noChangeArrowheads="1"/>
          </p:cNvSpPr>
          <p:nvPr/>
        </p:nvSpPr>
        <p:spPr bwMode="auto">
          <a:xfrm>
            <a:off x="746329" y="1694711"/>
            <a:ext cx="3311599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 smtClean="0"/>
              <a:t>a) 0,314 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b</a:t>
            </a:r>
            <a:r>
              <a:rPr lang="cs-CZ" altLang="cs-CZ" sz="2000" dirty="0" smtClean="0"/>
              <a:t>) 0,628 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c</a:t>
            </a:r>
            <a:r>
              <a:rPr lang="cs-CZ" altLang="cs-CZ" sz="2000" dirty="0" smtClean="0"/>
              <a:t>) 3,14 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d</a:t>
            </a:r>
            <a:r>
              <a:rPr lang="cs-CZ" altLang="cs-CZ" sz="2000" dirty="0" smtClean="0"/>
              <a:t>) 6,28 s</a:t>
            </a:r>
            <a:endParaRPr lang="cs-CZ" altLang="cs-CZ" sz="2000" dirty="0"/>
          </a:p>
        </p:txBody>
      </p:sp>
      <p:sp>
        <p:nvSpPr>
          <p:cNvPr id="7" name="BlokTextu 3"/>
          <p:cNvSpPr txBox="1"/>
          <p:nvPr/>
        </p:nvSpPr>
        <p:spPr>
          <a:xfrm>
            <a:off x="447401" y="1340768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Jaká je doba kyvu kuličky zavěšené na niti dlouhé 10 cm? Uvažujte hodnotu gravitačního zrychlení 10 m.s</a:t>
            </a:r>
            <a:r>
              <a:rPr lang="cs-CZ" sz="2000" baseline="30000" dirty="0" smtClean="0"/>
              <a:t>-2</a:t>
            </a:r>
            <a:r>
              <a:rPr lang="cs-CZ" sz="2000" dirty="0" smtClean="0"/>
              <a:t>.</a:t>
            </a:r>
            <a:endParaRPr lang="sk-S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15605"/>
            <a:ext cx="8229600" cy="893115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Vlnění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495957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200" dirty="0" smtClean="0"/>
              <a:t>Kmitavý </a:t>
            </a:r>
            <a:r>
              <a:rPr lang="cs-CZ" altLang="cs-CZ" sz="2200" dirty="0"/>
              <a:t>proces šířící se v nějakém látkovém prostředí</a:t>
            </a:r>
          </a:p>
          <a:p>
            <a:pPr eaLnBrk="1" hangingPunct="1">
              <a:defRPr/>
            </a:pPr>
            <a:r>
              <a:rPr lang="cs-CZ" altLang="cs-CZ" sz="2200" b="1" dirty="0" smtClean="0"/>
              <a:t>Zdrojem vlnění je kmitavý pohyb </a:t>
            </a:r>
            <a:r>
              <a:rPr lang="cs-CZ" altLang="cs-CZ" sz="2200" dirty="0" smtClean="0"/>
              <a:t>(oscilátor, pružina, blána bubnu)</a:t>
            </a:r>
          </a:p>
          <a:p>
            <a:pPr eaLnBrk="1" hangingPunct="1">
              <a:defRPr/>
            </a:pPr>
            <a:r>
              <a:rPr lang="cs-CZ" altLang="cs-CZ" sz="2200" dirty="0" smtClean="0"/>
              <a:t>V každém prostředí jsou částice jinak uspořádané, proto se také </a:t>
            </a:r>
            <a:r>
              <a:rPr lang="cs-CZ" altLang="cs-CZ" sz="2200" b="1" dirty="0" smtClean="0"/>
              <a:t>vlnění šíří v každé látce jinak rychle </a:t>
            </a:r>
          </a:p>
          <a:p>
            <a:pPr lvl="1" eaLnBrk="1" hangingPunct="1">
              <a:defRPr/>
            </a:pPr>
            <a:r>
              <a:rPr lang="cs-CZ" altLang="cs-CZ" sz="2100" b="1" dirty="0" smtClean="0"/>
              <a:t>Nejrychleji v pevné fázi</a:t>
            </a:r>
          </a:p>
          <a:p>
            <a:pPr lvl="1" eaLnBrk="1" hangingPunct="1">
              <a:defRPr/>
            </a:pPr>
            <a:r>
              <a:rPr lang="cs-CZ" altLang="cs-CZ" sz="2100" b="1" dirty="0" smtClean="0"/>
              <a:t>Nejpomaleji v plynné fázi</a:t>
            </a:r>
          </a:p>
          <a:p>
            <a:pPr lvl="1" eaLnBrk="1" hangingPunct="1">
              <a:defRPr/>
            </a:pPr>
            <a:endParaRPr lang="cs-CZ" altLang="cs-CZ" sz="2100" b="1" dirty="0"/>
          </a:p>
          <a:p>
            <a:pPr lvl="1" eaLnBrk="1" hangingPunct="1">
              <a:defRPr/>
            </a:pPr>
            <a:endParaRPr lang="cs-CZ" altLang="cs-CZ" sz="2100" b="1" dirty="0" smtClean="0"/>
          </a:p>
          <a:p>
            <a:pPr lvl="1" eaLnBrk="1" hangingPunct="1">
              <a:defRPr/>
            </a:pPr>
            <a:endParaRPr lang="cs-CZ" altLang="cs-CZ" sz="2100" b="1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  <p:pic>
        <p:nvPicPr>
          <p:cNvPr id="4" name="Picture 2" descr="http://www.acs.psu.edu/drussell/Demos/waves-intro/peoplewav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2" y="4725144"/>
            <a:ext cx="6941216" cy="154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457200" y="3284984"/>
            <a:ext cx="8229600" cy="163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 sz="24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200" dirty="0" smtClean="0">
                <a:solidFill>
                  <a:srgbClr val="FF0000"/>
                </a:solidFill>
              </a:rPr>
              <a:t>Přenáší se energie, nepřenáší se hmota </a:t>
            </a:r>
            <a:endParaRPr lang="cs-CZ" altLang="cs-CZ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Příklady vlnění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cs-CZ" altLang="cs-CZ" sz="2400" dirty="0" smtClean="0"/>
              <a:t>Vlnění vodní hladiny, vlna na lasu, apod.  </a:t>
            </a:r>
          </a:p>
          <a:p>
            <a:pPr eaLnBrk="1" hangingPunct="1"/>
            <a:r>
              <a:rPr lang="cs-CZ" altLang="cs-CZ" sz="2400" b="1" dirty="0" smtClean="0"/>
              <a:t>Zvuk, ultrazvuk, infrazvuk </a:t>
            </a:r>
          </a:p>
          <a:p>
            <a:pPr lvl="1" eaLnBrk="1" hangingPunct="1"/>
            <a:r>
              <a:rPr lang="cs-CZ" altLang="cs-CZ" sz="2200" b="1" dirty="0" smtClean="0"/>
              <a:t>Mechanické vlnění</a:t>
            </a:r>
          </a:p>
          <a:p>
            <a:pPr marL="274638" lvl="1" indent="0" eaLnBrk="1" hangingPunct="1">
              <a:buNone/>
            </a:pPr>
            <a:endParaRPr lang="cs-CZ" altLang="cs-CZ" b="1" dirty="0" smtClean="0"/>
          </a:p>
          <a:p>
            <a:pPr eaLnBrk="1" hangingPunct="1"/>
            <a:r>
              <a:rPr lang="cs-CZ" altLang="cs-CZ" sz="2400" dirty="0" smtClean="0"/>
              <a:t>Elektromagnetické vlny (např. světlo)</a:t>
            </a:r>
          </a:p>
          <a:p>
            <a:pPr lvl="1" eaLnBrk="1" hangingPunct="1"/>
            <a:r>
              <a:rPr lang="cs-CZ" altLang="cs-CZ" sz="2400" dirty="0" smtClean="0"/>
              <a:t>Pozor na dualistický charakter elektromagnetického záření </a:t>
            </a:r>
          </a:p>
          <a:p>
            <a:pPr lvl="1" eaLnBrk="1" hangingPunct="1"/>
            <a:r>
              <a:rPr lang="cs-CZ" altLang="cs-CZ" sz="2400" dirty="0" smtClean="0"/>
              <a:t>Elektromagnetické záření se chová jako vlnění </a:t>
            </a:r>
            <a:r>
              <a:rPr lang="cs-CZ" altLang="cs-CZ" sz="2400" b="1" dirty="0" smtClean="0"/>
              <a:t>a zároveň jako proud částic - fotonů</a:t>
            </a:r>
          </a:p>
          <a:p>
            <a:pPr lvl="1" eaLnBrk="1" hangingPunct="1"/>
            <a:r>
              <a:rPr lang="cs-CZ" altLang="cs-CZ" sz="2400" dirty="0" smtClean="0"/>
              <a:t>Při určitých pokusech můžeme pozorovat vlnové vlastnosti </a:t>
            </a:r>
            <a:r>
              <a:rPr lang="cs-CZ" altLang="cs-CZ" sz="2400" dirty="0" err="1" smtClean="0"/>
              <a:t>elmag</a:t>
            </a:r>
            <a:r>
              <a:rPr lang="cs-CZ" altLang="cs-CZ" sz="2400" dirty="0" smtClean="0"/>
              <a:t>. záření a při jiných částicové vlastnosti </a:t>
            </a:r>
          </a:p>
          <a:p>
            <a:pPr lvl="1" eaLnBrk="1" hangingPunct="1"/>
            <a:r>
              <a:rPr lang="cs-CZ" altLang="cs-CZ" sz="2400" dirty="0" smtClean="0"/>
              <a:t>Elektromagnetické záření se šíří i ve vakuu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Nové veličiny </a:t>
            </a:r>
          </a:p>
        </p:txBody>
      </p:sp>
      <p:sp>
        <p:nvSpPr>
          <p:cNvPr id="3686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412777"/>
            <a:ext cx="8229600" cy="504056"/>
          </a:xfrm>
        </p:spPr>
        <p:txBody>
          <a:bodyPr/>
          <a:lstStyle/>
          <a:p>
            <a:pPr lvl="1" eaLnBrk="1" hangingPunct="1"/>
            <a:r>
              <a:rPr lang="cs-CZ" altLang="cs-CZ" sz="2400" b="1" dirty="0" smtClean="0"/>
              <a:t>Vlnová délka </a:t>
            </a:r>
            <a:r>
              <a:rPr lang="el-GR" altLang="cs-CZ" sz="2400" b="1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cs-CZ" altLang="cs-CZ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900" dirty="0" smtClean="0"/>
              <a:t>– vzdálenost mezi vrcholy dvou sousedních vln </a:t>
            </a:r>
            <a:r>
              <a:rPr lang="en-US" altLang="cs-CZ" sz="1900" dirty="0" smtClean="0"/>
              <a:t>[</a:t>
            </a:r>
            <a:r>
              <a:rPr lang="cs-CZ" altLang="cs-CZ" sz="1900" dirty="0" smtClean="0"/>
              <a:t>m</a:t>
            </a:r>
            <a:r>
              <a:rPr lang="en-US" altLang="cs-CZ" sz="1900" dirty="0" smtClean="0"/>
              <a:t>]</a:t>
            </a:r>
            <a:endParaRPr lang="cs-CZ" altLang="cs-CZ" sz="1900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b="1" dirty="0" smtClean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014046"/>
              </p:ext>
            </p:extLst>
          </p:nvPr>
        </p:nvGraphicFramePr>
        <p:xfrm>
          <a:off x="1289584" y="5157192"/>
          <a:ext cx="1287604" cy="42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2" name="Rovnice" r:id="rId3" imgW="532937" imgH="177646" progId="Equation.3">
                  <p:embed/>
                </p:oleObj>
              </mc:Choice>
              <mc:Fallback>
                <p:oleObj name="Rovnice" r:id="rId3" imgW="532937" imgH="17764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584" y="5157192"/>
                        <a:ext cx="1287604" cy="42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015655"/>
              </p:ext>
            </p:extLst>
          </p:nvPr>
        </p:nvGraphicFramePr>
        <p:xfrm>
          <a:off x="3430532" y="4941168"/>
          <a:ext cx="1007368" cy="1007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3" name="Rovnice" r:id="rId5" imgW="419100" imgH="419100" progId="Equation.3">
                  <p:embed/>
                </p:oleObj>
              </mc:Choice>
              <mc:Fallback>
                <p:oleObj name="Rovnice" r:id="rId5" imgW="4191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0532" y="4941168"/>
                        <a:ext cx="1007368" cy="1007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951" name="Picture 87" descr="Wavelength and amplitu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93883"/>
            <a:ext cx="5472608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539552" y="4293096"/>
            <a:ext cx="82296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/>
            <a:r>
              <a:rPr lang="el-GR" altLang="cs-CZ" sz="2400" b="1" dirty="0">
                <a:latin typeface="Times New Roman" pitchFamily="18" charset="0"/>
                <a:cs typeface="Times New Roman" pitchFamily="18" charset="0"/>
              </a:rPr>
              <a:t>λ </a:t>
            </a:r>
            <a:r>
              <a:rPr lang="cs-CZ" altLang="cs-CZ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400" b="1" dirty="0"/>
              <a:t>z</a:t>
            </a:r>
            <a:r>
              <a:rPr lang="cs-CZ" altLang="cs-CZ" sz="2400" b="1" dirty="0" smtClean="0"/>
              <a:t>ávisí na rychlosti šíření</a:t>
            </a:r>
            <a:endParaRPr lang="cs-CZ" altLang="cs-CZ" sz="1900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catalog.wlimg.com/1/460929/full-images/3d-ultrasound-machine-837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49275"/>
            <a:ext cx="24765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Příklady užití vlnění v medicíně</a:t>
            </a:r>
          </a:p>
        </p:txBody>
      </p:sp>
      <p:sp>
        <p:nvSpPr>
          <p:cNvPr id="3482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cs-CZ" altLang="cs-CZ" smtClean="0"/>
              <a:t>Ultrazvuk </a:t>
            </a:r>
          </a:p>
          <a:p>
            <a:pPr lvl="1"/>
            <a:r>
              <a:rPr lang="cs-CZ" altLang="cs-CZ" smtClean="0"/>
              <a:t>Diagnostický</a:t>
            </a:r>
          </a:p>
          <a:p>
            <a:pPr lvl="1"/>
            <a:endParaRPr lang="cs-CZ" altLang="cs-CZ" smtClean="0"/>
          </a:p>
          <a:p>
            <a:pPr lvl="1"/>
            <a:endParaRPr lang="cs-CZ" altLang="cs-CZ" smtClean="0"/>
          </a:p>
          <a:p>
            <a:pPr lvl="1"/>
            <a:endParaRPr lang="cs-CZ" altLang="cs-CZ" smtClean="0"/>
          </a:p>
          <a:p>
            <a:pPr lvl="1"/>
            <a:r>
              <a:rPr lang="cs-CZ" altLang="cs-CZ" smtClean="0"/>
              <a:t>Terapeutický</a:t>
            </a:r>
          </a:p>
        </p:txBody>
      </p:sp>
      <p:pic>
        <p:nvPicPr>
          <p:cNvPr id="34821" name="Picture 2" descr="http://upload.wikimedia.org/wikipedia/commons/2/2f/CRL_Crown_rump_lengh_12_weeks_ecografia_Dr._Wolfgang_Moro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68413"/>
            <a:ext cx="30591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8" descr="Výsledek obrázku pro therapeutic ultras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4823" name="AutoShape 10" descr="Výsledek obrázku pro therapeutic ultras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4824" name="AutoShape 12" descr="Výsledek obrázku pro therapeutic ultras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4825" name="AutoShape 14" descr="Výsledek obrázku pro therapeutic ultras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34826" name="Picture 16" descr="Výsledek obrázku pro therapeutic ultras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76700"/>
            <a:ext cx="22860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 descr="Výsledek obrázku pro therapeutic ultras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149725"/>
            <a:ext cx="237648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cs-CZ" altLang="cs-CZ" dirty="0" smtClean="0"/>
              <a:t>Rázová vlna – specifické použití terapeutického vlnění – Vysoké energie</a:t>
            </a:r>
          </a:p>
        </p:txBody>
      </p:sp>
      <p:sp>
        <p:nvSpPr>
          <p:cNvPr id="3584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Příklady užití vlnění v medicíně</a:t>
            </a:r>
          </a:p>
        </p:txBody>
      </p:sp>
      <p:pic>
        <p:nvPicPr>
          <p:cNvPr id="35844" name="Picture 8" descr="http://img.medicalexpo.com/images_me/photo-g/extracorporeal-lithotripter-c-arm-lithotripsy-table-68254-103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58293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http://www.southernlithotripsy.com/Images/Interior/aboutlithotripsyfigur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916113"/>
            <a:ext cx="3152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3082"/>
            <a:ext cx="208597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8879" y="-2091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15807"/>
            <a:ext cx="3790950" cy="3086100"/>
          </a:xfrm>
          <a:prstGeom prst="rect">
            <a:avLst/>
          </a:prstGeom>
        </p:spPr>
      </p:pic>
      <p:pic>
        <p:nvPicPr>
          <p:cNvPr id="106504" name="Picture 8" descr="SouvisejÃ­cÃ­ obrÃ¡ze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81627"/>
            <a:ext cx="339812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Podélné a příčné vlnění</a:t>
            </a:r>
          </a:p>
        </p:txBody>
      </p:sp>
      <p:pic>
        <p:nvPicPr>
          <p:cNvPr id="39939" name="Picture 2" descr="http://www.acs.psu.edu/drussell/Demos/waves/Lwave-v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79216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http://www.acs.psu.edu/drussell/Demos/waves/Twav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89363"/>
            <a:ext cx="698500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ovéPole 6"/>
          <p:cNvSpPr txBox="1">
            <a:spLocks noChangeArrowheads="1"/>
          </p:cNvSpPr>
          <p:nvPr/>
        </p:nvSpPr>
        <p:spPr bwMode="auto">
          <a:xfrm>
            <a:off x="539552" y="6106320"/>
            <a:ext cx="8353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Zdroj: </a:t>
            </a:r>
            <a:r>
              <a:rPr lang="en-US" altLang="cs-CZ" sz="1800" dirty="0" smtClean="0"/>
              <a:t>Dr</a:t>
            </a:r>
            <a:r>
              <a:rPr lang="en-US" altLang="cs-CZ" sz="1800" dirty="0"/>
              <a:t>. Dan Russell, Grad. </a:t>
            </a:r>
            <a:r>
              <a:rPr lang="en-US" altLang="cs-CZ" sz="1800" dirty="0" err="1"/>
              <a:t>Prog</a:t>
            </a:r>
            <a:r>
              <a:rPr lang="en-US" altLang="cs-CZ" sz="1800" dirty="0"/>
              <a:t>. Acoustics, Penn State</a:t>
            </a:r>
            <a:r>
              <a:rPr lang="cs-CZ" altLang="cs-CZ" sz="1800" dirty="0"/>
              <a:t>,  </a:t>
            </a:r>
            <a:r>
              <a:rPr lang="cs-CZ" altLang="cs-CZ" sz="1800" dirty="0">
                <a:hlinkClick r:id="rId4"/>
              </a:rPr>
              <a:t>http://www.acs.psu.edu/drussell/Demos/waves-intro/waves-intro.html</a:t>
            </a:r>
            <a:endParaRPr lang="cs-CZ" alt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10344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Další dělení vlnění</a:t>
            </a:r>
          </a:p>
        </p:txBody>
      </p:sp>
      <p:sp>
        <p:nvSpPr>
          <p:cNvPr id="4096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29600" cy="4937125"/>
          </a:xfrm>
        </p:spPr>
        <p:txBody>
          <a:bodyPr/>
          <a:lstStyle/>
          <a:p>
            <a:pPr eaLnBrk="1" hangingPunct="1"/>
            <a:r>
              <a:rPr lang="cs-CZ" altLang="cs-CZ" dirty="0"/>
              <a:t>V</a:t>
            </a:r>
            <a:r>
              <a:rPr lang="cs-CZ" altLang="cs-CZ" dirty="0" smtClean="0"/>
              <a:t>lnění postupné vs. vlnění stojaté</a:t>
            </a:r>
            <a:endParaRPr lang="cs-CZ" altLang="cs-CZ" dirty="0"/>
          </a:p>
        </p:txBody>
      </p:sp>
      <p:pic>
        <p:nvPicPr>
          <p:cNvPr id="40964" name="Picture 2" descr="http://www.acs.psu.edu/drussell/Demos/StandingWaves/stand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80" cy="48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Odvození rovnice postupného vlnění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cs-CZ" altLang="cs-CZ" smtClean="0"/>
              <a:t>Hledáme rovnici, podle které bude možné určit výšku vlny v libovolném okamžiku i libovolném bodě.</a:t>
            </a:r>
          </a:p>
          <a:p>
            <a:pPr eaLnBrk="1" hangingPunct="1"/>
            <a:r>
              <a:rPr lang="cs-CZ" altLang="cs-CZ" smtClean="0"/>
              <a:t>V jednom okamžiku je v různých částech vlny různá výška vlny</a:t>
            </a:r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91440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Odvození rovnice postupného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35975" cy="516255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Zdrojem harmonického vlnění je harmonický oscilátor (zdroj kmitavého pohybu), jehož rovnice je: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cs-CZ" b="1" dirty="0" smtClean="0"/>
              <a:t>Bod B kmitá stejným způsobem jako zdroj, </a:t>
            </a:r>
            <a:r>
              <a:rPr lang="cs-CZ" dirty="0" smtClean="0"/>
              <a:t>ale se zpožděním oproti oscilátoru – označíme </a:t>
            </a:r>
            <a:r>
              <a:rPr lang="el-GR" dirty="0" smtClean="0">
                <a:latin typeface="Times New Roman"/>
                <a:cs typeface="Times New Roman"/>
              </a:rPr>
              <a:t>τ</a:t>
            </a:r>
            <a:endParaRPr lang="cs-CZ" dirty="0" smtClean="0">
              <a:latin typeface="Times New Roman"/>
              <a:cs typeface="Times New Roman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/>
          </a:p>
        </p:txBody>
      </p:sp>
      <p:graphicFrame>
        <p:nvGraphicFramePr>
          <p:cNvPr id="43012" name="Object 2"/>
          <p:cNvGraphicFramePr>
            <a:graphicFrameLocks noChangeAspect="1"/>
          </p:cNvGraphicFramePr>
          <p:nvPr/>
        </p:nvGraphicFramePr>
        <p:xfrm>
          <a:off x="611188" y="4508500"/>
          <a:ext cx="243998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5" name="Rovnice" r:id="rId3" imgW="901309" imgH="228501" progId="Equation.3">
                  <p:embed/>
                </p:oleObj>
              </mc:Choice>
              <mc:Fallback>
                <p:oleObj name="Rovnice" r:id="rId3" imgW="901309" imgH="22850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508500"/>
                        <a:ext cx="2439987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4613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Odvození rovnice postupného vlnění</a:t>
            </a:r>
          </a:p>
        </p:txBody>
      </p:sp>
      <p:sp>
        <p:nvSpPr>
          <p:cNvPr id="4403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graphicFrame>
        <p:nvGraphicFramePr>
          <p:cNvPr id="440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097990"/>
              </p:ext>
            </p:extLst>
          </p:nvPr>
        </p:nvGraphicFramePr>
        <p:xfrm>
          <a:off x="755576" y="1319626"/>
          <a:ext cx="28209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3" name="Rovnice" r:id="rId3" imgW="1181100" imgH="228600" progId="Equation.3">
                  <p:embed/>
                </p:oleObj>
              </mc:Choice>
              <mc:Fallback>
                <p:oleObj name="Rovnice" r:id="rId3" imgW="11811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319626"/>
                        <a:ext cx="2820988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678750"/>
              </p:ext>
            </p:extLst>
          </p:nvPr>
        </p:nvGraphicFramePr>
        <p:xfrm>
          <a:off x="5667531" y="1083088"/>
          <a:ext cx="985838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4" name="Rovnice" r:id="rId5" imgW="380835" imgH="393529" progId="Equation.3">
                  <p:embed/>
                </p:oleObj>
              </mc:Choice>
              <mc:Fallback>
                <p:oleObj name="Rovnice" r:id="rId5" imgW="380835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531" y="1083088"/>
                        <a:ext cx="985838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483536"/>
              </p:ext>
            </p:extLst>
          </p:nvPr>
        </p:nvGraphicFramePr>
        <p:xfrm>
          <a:off x="742515" y="1919418"/>
          <a:ext cx="31559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5" name="Rovnice" r:id="rId7" imgW="1320800" imgH="457200" progId="Equation.3">
                  <p:embed/>
                </p:oleObj>
              </mc:Choice>
              <mc:Fallback>
                <p:oleObj name="Rovnice" r:id="rId7" imgW="13208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515" y="1919418"/>
                        <a:ext cx="315595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Zástupný symbol pro obsah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029506"/>
              </p:ext>
            </p:extLst>
          </p:nvPr>
        </p:nvGraphicFramePr>
        <p:xfrm>
          <a:off x="5411734" y="2012951"/>
          <a:ext cx="130016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6" name="Rovnice" r:id="rId9" imgW="507780" imgH="393529" progId="Equation.3">
                  <p:embed/>
                </p:oleObj>
              </mc:Choice>
              <mc:Fallback>
                <p:oleObj name="Rovnice" r:id="rId9" imgW="507780" imgH="393529" progId="Equation.3">
                  <p:embed/>
                  <p:pic>
                    <p:nvPicPr>
                      <p:cNvPr id="45060" name="Zástupný symbol pro obsah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34" y="2012951"/>
                        <a:ext cx="130016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431036"/>
              </p:ext>
            </p:extLst>
          </p:nvPr>
        </p:nvGraphicFramePr>
        <p:xfrm>
          <a:off x="742515" y="3051317"/>
          <a:ext cx="34290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7" name="Rovnice" r:id="rId11" imgW="1435100" imgH="457200" progId="Equation.3">
                  <p:embed/>
                </p:oleObj>
              </mc:Choice>
              <mc:Fallback>
                <p:oleObj name="Rovnice" r:id="rId11" imgW="1435100" imgH="457200" progId="Equation.3">
                  <p:embed/>
                  <p:pic>
                    <p:nvPicPr>
                      <p:cNvPr id="4506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515" y="3051317"/>
                        <a:ext cx="34290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713051"/>
              </p:ext>
            </p:extLst>
          </p:nvPr>
        </p:nvGraphicFramePr>
        <p:xfrm>
          <a:off x="756802" y="4092575"/>
          <a:ext cx="34004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8" name="Rovnice" r:id="rId13" imgW="1422400" imgH="431800" progId="Equation.3">
                  <p:embed/>
                </p:oleObj>
              </mc:Choice>
              <mc:Fallback>
                <p:oleObj name="Rovnice" r:id="rId13" imgW="1422400" imgH="431800" progId="Equation.3">
                  <p:embed/>
                  <p:pic>
                    <p:nvPicPr>
                      <p:cNvPr id="4506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802" y="4092575"/>
                        <a:ext cx="34004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4442665" y="3397362"/>
            <a:ext cx="1717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Upravíme:</a:t>
            </a:r>
            <a:endParaRPr lang="cs-CZ" sz="2000" dirty="0"/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545526"/>
              </p:ext>
            </p:extLst>
          </p:nvPr>
        </p:nvGraphicFramePr>
        <p:xfrm>
          <a:off x="5449834" y="4231648"/>
          <a:ext cx="122396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9" name="Rovnice" r:id="rId15" imgW="457200" imgH="177480" progId="Equation.3">
                  <p:embed/>
                </p:oleObj>
              </mc:Choice>
              <mc:Fallback>
                <p:oleObj name="Rovnice" r:id="rId15" imgW="457200" imgH="177480" progId="Equation.3">
                  <p:embed/>
                  <p:pic>
                    <p:nvPicPr>
                      <p:cNvPr id="4608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34" y="4231648"/>
                        <a:ext cx="1223962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902897"/>
              </p:ext>
            </p:extLst>
          </p:nvPr>
        </p:nvGraphicFramePr>
        <p:xfrm>
          <a:off x="817920" y="5224876"/>
          <a:ext cx="3278187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00" name="Rovnice" r:id="rId17" imgW="1371600" imgH="431800" progId="Equation.3">
                  <p:embed/>
                </p:oleObj>
              </mc:Choice>
              <mc:Fallback>
                <p:oleObj name="Rovnice" r:id="rId17" imgW="1371600" imgH="431800" progId="Equation.3">
                  <p:embed/>
                  <p:pic>
                    <p:nvPicPr>
                      <p:cNvPr id="460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920" y="5224876"/>
                        <a:ext cx="3278187" cy="1031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Přímá spojnice se šipkou 15"/>
          <p:cNvCxnSpPr/>
          <p:nvPr/>
        </p:nvCxnSpPr>
        <p:spPr>
          <a:xfrm flipH="1">
            <a:off x="4157227" y="1592675"/>
            <a:ext cx="14120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4135901" y="2475534"/>
            <a:ext cx="1144734" cy="12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4157227" y="4537205"/>
            <a:ext cx="1134071" cy="259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284682"/>
              </p:ext>
            </p:extLst>
          </p:nvPr>
        </p:nvGraphicFramePr>
        <p:xfrm>
          <a:off x="7049775" y="5367787"/>
          <a:ext cx="1272192" cy="746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01" name="Rovnice" r:id="rId19" imgW="736600" imgH="431800" progId="Equation.3">
                  <p:embed/>
                </p:oleObj>
              </mc:Choice>
              <mc:Fallback>
                <p:oleObj name="Rovnice" r:id="rId19" imgW="736600" imgH="431800" progId="Equation.3">
                  <p:embed/>
                  <p:pic>
                    <p:nvPicPr>
                      <p:cNvPr id="4710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9775" y="5367787"/>
                        <a:ext cx="1272192" cy="746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ovéPole 20"/>
          <p:cNvSpPr txBox="1"/>
          <p:nvPr/>
        </p:nvSpPr>
        <p:spPr>
          <a:xfrm>
            <a:off x="4638632" y="5522797"/>
            <a:ext cx="404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Výsledná rovnice, kde 		je fáze vlnění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Příklady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56261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088"/>
            <a:ext cx="8316912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801"/>
            <a:ext cx="285750" cy="11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7" y="4581128"/>
            <a:ext cx="28726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Příklady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60425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0" y="4437112"/>
            <a:ext cx="48974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7" y="1844824"/>
            <a:ext cx="28726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2" y="4797475"/>
            <a:ext cx="285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Příklady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87513"/>
            <a:ext cx="874871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24400"/>
            <a:ext cx="858996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63776"/>
            <a:ext cx="285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00663"/>
            <a:ext cx="285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73238"/>
            <a:ext cx="5572125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Dopplerův jev</a:t>
            </a:r>
          </a:p>
        </p:txBody>
      </p:sp>
      <p:sp>
        <p:nvSpPr>
          <p:cNvPr id="5632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7845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Pokud se zdroj vlnění pohybuje k/od pozorovatele, pak se mění frekvence vlnění</a:t>
            </a:r>
          </a:p>
          <a:p>
            <a:pPr eaLnBrk="1" hangingPunct="1"/>
            <a:endParaRPr lang="cs-CZ" altLang="cs-CZ" dirty="0" smtClean="0"/>
          </a:p>
          <a:p>
            <a:pPr eaLnBrk="1" hangingPunct="1">
              <a:buFont typeface="Wingdings 3" pitchFamily="18" charset="2"/>
              <a:buNone/>
            </a:pPr>
            <a:endParaRPr lang="cs-CZ" altLang="cs-CZ" dirty="0" smtClean="0"/>
          </a:p>
          <a:p>
            <a:pPr eaLnBrk="1" hangingPunct="1"/>
            <a:r>
              <a:rPr lang="cs-CZ" altLang="cs-CZ" dirty="0" smtClean="0"/>
              <a:t>Rovnice: 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lvl="1" eaLnBrk="1" hangingPunct="1"/>
            <a:r>
              <a:rPr lang="cs-CZ" altLang="cs-CZ" dirty="0" smtClean="0"/>
              <a:t>-</a:t>
            </a:r>
            <a:r>
              <a:rPr lang="cs-CZ" altLang="cs-CZ" dirty="0" err="1"/>
              <a:t>v</a:t>
            </a:r>
            <a:r>
              <a:rPr lang="cs-CZ" altLang="cs-CZ" baseline="-25000" dirty="0" err="1" smtClean="0"/>
              <a:t>z</a:t>
            </a:r>
            <a:r>
              <a:rPr lang="cs-CZ" altLang="cs-CZ" baseline="-25000" dirty="0" smtClean="0"/>
              <a:t> </a:t>
            </a:r>
            <a:r>
              <a:rPr lang="cs-CZ" altLang="cs-CZ" dirty="0" smtClean="0"/>
              <a:t> k pozorovateli</a:t>
            </a:r>
          </a:p>
          <a:p>
            <a:pPr lvl="1" eaLnBrk="1" hangingPunct="1"/>
            <a:r>
              <a:rPr lang="cs-CZ" altLang="cs-CZ" dirty="0" smtClean="0"/>
              <a:t>+</a:t>
            </a:r>
            <a:r>
              <a:rPr lang="cs-CZ" altLang="cs-CZ" dirty="0" err="1"/>
              <a:t>v</a:t>
            </a:r>
            <a:r>
              <a:rPr lang="cs-CZ" altLang="cs-CZ" baseline="-25000" dirty="0" err="1" smtClean="0"/>
              <a:t>z</a:t>
            </a:r>
            <a:r>
              <a:rPr lang="cs-CZ" altLang="cs-CZ" baseline="-25000" dirty="0" smtClean="0"/>
              <a:t> </a:t>
            </a:r>
            <a:r>
              <a:rPr lang="cs-CZ" altLang="cs-CZ" dirty="0" smtClean="0"/>
              <a:t> od pozorovatele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>
              <a:buFont typeface="Wingdings 3" pitchFamily="18" charset="2"/>
              <a:buNone/>
            </a:pPr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graphicFrame>
        <p:nvGraphicFramePr>
          <p:cNvPr id="563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743348"/>
              </p:ext>
            </p:extLst>
          </p:nvPr>
        </p:nvGraphicFramePr>
        <p:xfrm>
          <a:off x="683568" y="3645024"/>
          <a:ext cx="2346325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7" name="Rovnice" r:id="rId4" imgW="876240" imgH="431640" progId="Equation.3">
                  <p:embed/>
                </p:oleObj>
              </mc:Choice>
              <mc:Fallback>
                <p:oleObj name="Rovnice" r:id="rId4" imgW="87624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645024"/>
                        <a:ext cx="2346325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Dopplerovská sonografie</a:t>
            </a:r>
          </a:p>
        </p:txBody>
      </p:sp>
      <p:pic>
        <p:nvPicPr>
          <p:cNvPr id="57348" name="Picture 4" descr="http://t0.gstatic.com/images?q=tbn:ANd9GcQluwA4MgTCKAwapGeKJJcNQLekNQ4o8z3R5R1wnbKvuk-q1N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789363"/>
            <a:ext cx="431006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2" descr="VÃ½sledek obrÃ¡zku pro doppler sonography file: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3000"/>
            <a:ext cx="3619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SouvisejÃ­cÃ­ obrÃ¡z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5052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792" y="116632"/>
            <a:ext cx="8229600" cy="990600"/>
          </a:xfrm>
        </p:spPr>
        <p:txBody>
          <a:bodyPr/>
          <a:lstStyle/>
          <a:p>
            <a:r>
              <a:rPr lang="cs-CZ" altLang="cs-CZ" dirty="0" smtClean="0"/>
              <a:t>Kmitavý pohyb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412776"/>
            <a:ext cx="8229600" cy="475252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200" dirty="0" smtClean="0"/>
              <a:t>Zařízení, které volně kmitá se nazývá </a:t>
            </a:r>
            <a:r>
              <a:rPr lang="cs-CZ" altLang="cs-CZ" sz="2200" dirty="0" smtClean="0">
                <a:solidFill>
                  <a:srgbClr val="FF0000"/>
                </a:solidFill>
              </a:rPr>
              <a:t>mechanický oscilátor </a:t>
            </a:r>
          </a:p>
          <a:p>
            <a:pPr>
              <a:lnSpc>
                <a:spcPct val="80000"/>
              </a:lnSpc>
            </a:pPr>
            <a:endParaRPr lang="cs-CZ" altLang="cs-CZ" sz="22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2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200" dirty="0" smtClean="0"/>
              <a:t>Kmitavý pohyb je pohyb </a:t>
            </a:r>
            <a:r>
              <a:rPr lang="cs-CZ" altLang="cs-CZ" sz="2200" dirty="0" smtClean="0">
                <a:solidFill>
                  <a:srgbClr val="FF0000"/>
                </a:solidFill>
              </a:rPr>
              <a:t>přímočarý, nerovnoměrný, periodický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2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22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200" dirty="0" smtClean="0"/>
              <a:t>Na mech. oscilátor vždy </a:t>
            </a:r>
            <a:r>
              <a:rPr lang="cs-CZ" altLang="cs-CZ" sz="2200" dirty="0" smtClean="0">
                <a:solidFill>
                  <a:srgbClr val="FF0000"/>
                </a:solidFill>
              </a:rPr>
              <a:t>působí</a:t>
            </a:r>
            <a:r>
              <a:rPr lang="cs-CZ" altLang="cs-CZ" sz="2200" dirty="0" smtClean="0"/>
              <a:t> nějaké </a:t>
            </a:r>
            <a:r>
              <a:rPr lang="cs-CZ" altLang="cs-CZ" sz="2200" dirty="0" smtClean="0">
                <a:solidFill>
                  <a:srgbClr val="FF0000"/>
                </a:solidFill>
              </a:rPr>
              <a:t>síly </a:t>
            </a:r>
            <a:r>
              <a:rPr lang="cs-CZ" altLang="cs-CZ" sz="2200" dirty="0" smtClean="0"/>
              <a:t>– dynamika kmit. pohybu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 smtClean="0"/>
              <a:t>Např. u pružiny – gravitace vs. </a:t>
            </a:r>
            <a:r>
              <a:rPr lang="cs-CZ" altLang="cs-CZ" sz="2200" dirty="0"/>
              <a:t>s</a:t>
            </a:r>
            <a:r>
              <a:rPr lang="cs-CZ" altLang="cs-CZ" sz="2200" dirty="0" smtClean="0"/>
              <a:t>íla pružiny </a:t>
            </a:r>
          </a:p>
          <a:p>
            <a:pPr lvl="1">
              <a:lnSpc>
                <a:spcPct val="80000"/>
              </a:lnSpc>
            </a:pPr>
            <a:endParaRPr lang="cs-CZ" altLang="cs-CZ" sz="2200" dirty="0"/>
          </a:p>
          <a:p>
            <a:pPr marL="274638" lvl="1" indent="0">
              <a:lnSpc>
                <a:spcPct val="80000"/>
              </a:lnSpc>
              <a:buNone/>
            </a:pPr>
            <a:endParaRPr lang="cs-CZ" altLang="cs-CZ" sz="2200" dirty="0" smtClean="0"/>
          </a:p>
          <a:p>
            <a:pPr>
              <a:lnSpc>
                <a:spcPct val="80000"/>
              </a:lnSpc>
              <a:spcAft>
                <a:spcPct val="30000"/>
              </a:spcAft>
            </a:pPr>
            <a:r>
              <a:rPr lang="cs-CZ" altLang="cs-CZ" sz="2200" dirty="0" smtClean="0">
                <a:solidFill>
                  <a:srgbClr val="FF0000"/>
                </a:solidFill>
              </a:rPr>
              <a:t>Rovnovážná poloha</a:t>
            </a:r>
            <a:r>
              <a:rPr lang="cs-CZ" altLang="cs-CZ" sz="2200" dirty="0" smtClean="0"/>
              <a:t> je taková poloha mechanického oscilátoru, v níž jsou </a:t>
            </a:r>
            <a:r>
              <a:rPr lang="cs-CZ" altLang="cs-CZ" sz="2200" dirty="0" smtClean="0">
                <a:solidFill>
                  <a:srgbClr val="FF0000"/>
                </a:solidFill>
              </a:rPr>
              <a:t>síly</a:t>
            </a:r>
            <a:r>
              <a:rPr lang="cs-CZ" altLang="cs-CZ" sz="2200" dirty="0" smtClean="0"/>
              <a:t>, které na oscilátor působí, </a:t>
            </a:r>
            <a:r>
              <a:rPr lang="cs-CZ" altLang="cs-CZ" sz="2200" dirty="0" smtClean="0">
                <a:solidFill>
                  <a:srgbClr val="FF0000"/>
                </a:solidFill>
              </a:rPr>
              <a:t>v rovnováze</a:t>
            </a:r>
            <a:r>
              <a:rPr lang="cs-CZ" altLang="cs-CZ" sz="22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Příklady 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68413"/>
            <a:ext cx="910907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2856"/>
            <a:ext cx="285750" cy="114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Zvuk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35975" cy="4937125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Takové mechanické vlnění, které člověk vnímá jako slyšitelný vjem</a:t>
            </a:r>
            <a:endParaRPr lang="cs-CZ" altLang="cs-CZ" dirty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Vlastnosti zvuku:</a:t>
            </a:r>
          </a:p>
          <a:p>
            <a:pPr lvl="1" eaLnBrk="1" hangingPunct="1"/>
            <a:r>
              <a:rPr lang="cs-CZ" altLang="cs-CZ" b="1" dirty="0" smtClean="0"/>
              <a:t>1) Výška tónu</a:t>
            </a:r>
          </a:p>
          <a:p>
            <a:pPr lvl="1" eaLnBrk="1" hangingPunct="1"/>
            <a:r>
              <a:rPr lang="cs-CZ" altLang="cs-CZ" b="1" dirty="0" smtClean="0"/>
              <a:t>2) Hlasitost</a:t>
            </a:r>
          </a:p>
          <a:p>
            <a:pPr lvl="1" eaLnBrk="1" hangingPunct="1"/>
            <a:r>
              <a:rPr lang="cs-CZ" altLang="cs-CZ" b="1" dirty="0" smtClean="0"/>
              <a:t>3) Barva zvuku</a:t>
            </a:r>
          </a:p>
          <a:p>
            <a:pPr lvl="1"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pic>
        <p:nvPicPr>
          <p:cNvPr id="113666" name="Picture 2" descr="VÃ½sledek obrÃ¡zku pro slow motion guit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924944"/>
            <a:ext cx="5076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1) Výška tónu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20 Hz </a:t>
            </a:r>
            <a:r>
              <a:rPr lang="cs-CZ" altLang="cs-CZ" dirty="0" smtClean="0"/>
              <a:t>– </a:t>
            </a:r>
            <a:r>
              <a:rPr lang="cs-CZ" altLang="cs-CZ" dirty="0" smtClean="0">
                <a:solidFill>
                  <a:srgbClr val="FF0000"/>
                </a:solidFill>
              </a:rPr>
              <a:t>20 000 Hz</a:t>
            </a:r>
            <a:endParaRPr lang="cs-CZ" altLang="cs-CZ" dirty="0" smtClean="0"/>
          </a:p>
          <a:p>
            <a:pPr lvl="1" eaLnBrk="1" hangingPunct="1"/>
            <a:r>
              <a:rPr lang="cs-CZ" altLang="cs-CZ" dirty="0" smtClean="0"/>
              <a:t>Rozsah frekvencí je individuální, s věkem se snižuje horní hranice </a:t>
            </a:r>
          </a:p>
          <a:p>
            <a:pPr lvl="1" eaLnBrk="1" hangingPunct="1"/>
            <a:r>
              <a:rPr lang="cs-CZ" altLang="cs-CZ" dirty="0" smtClean="0">
                <a:solidFill>
                  <a:srgbClr val="FF0000"/>
                </a:solidFill>
              </a:rPr>
              <a:t>600 – 6000 Hz </a:t>
            </a:r>
            <a:r>
              <a:rPr lang="cs-CZ" altLang="cs-CZ" dirty="0" smtClean="0"/>
              <a:t>– lidské ucho je zde nejcitlivější</a:t>
            </a:r>
          </a:p>
          <a:p>
            <a:pPr lvl="1" eaLnBrk="1" hangingPunct="1"/>
            <a:r>
              <a:rPr lang="cs-CZ" altLang="cs-CZ" dirty="0" smtClean="0">
                <a:solidFill>
                  <a:srgbClr val="FF0000"/>
                </a:solidFill>
              </a:rPr>
              <a:t>Infrazvuk</a:t>
            </a:r>
            <a:r>
              <a:rPr lang="cs-CZ" altLang="cs-CZ" dirty="0" smtClean="0"/>
              <a:t>: pod 16 Hz</a:t>
            </a:r>
          </a:p>
          <a:p>
            <a:pPr lvl="1" eaLnBrk="1" hangingPunct="1"/>
            <a:r>
              <a:rPr lang="cs-CZ" altLang="cs-CZ" dirty="0" smtClean="0">
                <a:solidFill>
                  <a:srgbClr val="FF0000"/>
                </a:solidFill>
              </a:rPr>
              <a:t>Ultrazvuk</a:t>
            </a:r>
            <a:r>
              <a:rPr lang="cs-CZ" altLang="cs-CZ" dirty="0" smtClean="0"/>
              <a:t> nad 20 000 Hz</a:t>
            </a:r>
          </a:p>
          <a:p>
            <a:pPr eaLnBrk="1" hangingPunct="1"/>
            <a:endParaRPr lang="cs-CZ" altLang="cs-CZ" dirty="0" smtClean="0"/>
          </a:p>
        </p:txBody>
      </p:sp>
      <p:pic>
        <p:nvPicPr>
          <p:cNvPr id="115714" name="Picture 2" descr="https://qph.fs.quoracdn.net/main-qimg-44848240e9daaccd8b773b846dfcc3d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4697" r="7160" b="61459"/>
          <a:stretch/>
        </p:blipFill>
        <p:spPr bwMode="auto">
          <a:xfrm>
            <a:off x="143508" y="4005064"/>
            <a:ext cx="8856984" cy="228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2) Hlasitost, hladina intenzity 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Správnou jednotkou hlasitosti je Fón</a:t>
            </a:r>
          </a:p>
          <a:p>
            <a:pPr eaLnBrk="1" hangingPunct="1"/>
            <a:r>
              <a:rPr lang="cs-CZ" altLang="cs-CZ" dirty="0" smtClean="0"/>
              <a:t>Častěji se však používá dB - jednotka </a:t>
            </a:r>
            <a:r>
              <a:rPr lang="cs-CZ" altLang="cs-CZ" dirty="0" smtClean="0">
                <a:solidFill>
                  <a:srgbClr val="FF0000"/>
                </a:solidFill>
              </a:rPr>
              <a:t>hladiny intenzity zvuku</a:t>
            </a:r>
          </a:p>
          <a:p>
            <a:pPr eaLnBrk="1" hangingPunct="1"/>
            <a:r>
              <a:rPr lang="cs-CZ" altLang="cs-CZ" dirty="0" smtClean="0"/>
              <a:t>Intenzita: energie na plochu za určitý čas </a:t>
            </a:r>
            <a:r>
              <a:rPr lang="en-US" altLang="cs-CZ" dirty="0" smtClean="0"/>
              <a:t>[W</a:t>
            </a:r>
            <a:r>
              <a:rPr lang="cs-CZ" altLang="cs-CZ" dirty="0" smtClean="0"/>
              <a:t>/m</a:t>
            </a:r>
            <a:r>
              <a:rPr lang="cs-CZ" altLang="cs-CZ" baseline="30000" dirty="0" smtClean="0"/>
              <a:t>2</a:t>
            </a:r>
            <a:r>
              <a:rPr lang="en-US" altLang="cs-CZ" dirty="0" smtClean="0"/>
              <a:t>]</a:t>
            </a:r>
            <a:r>
              <a:rPr lang="cs-CZ" altLang="cs-CZ" dirty="0" smtClean="0"/>
              <a:t> </a:t>
            </a:r>
          </a:p>
          <a:p>
            <a:pPr lvl="1" eaLnBrk="1" hangingPunct="1"/>
            <a:r>
              <a:rPr lang="cs-CZ" altLang="cs-CZ" dirty="0" smtClean="0"/>
              <a:t>Popisuje tedy, jak moc je zvuk schopen rozkmitat částice – jaký má výkon na plochu (třeba ušního bubínku)</a:t>
            </a:r>
          </a:p>
          <a:p>
            <a:pPr eaLnBrk="1" hangingPunct="1"/>
            <a:r>
              <a:rPr lang="cs-CZ" altLang="cs-CZ" dirty="0" smtClean="0"/>
              <a:t>Empiricky zjištěná prahová hodnota intenzity zvuku pro člověka je na 1kHz </a:t>
            </a:r>
            <a:r>
              <a:rPr lang="cs-CZ" altLang="cs-CZ" dirty="0" smtClean="0">
                <a:solidFill>
                  <a:srgbClr val="FF0000"/>
                </a:solidFill>
              </a:rPr>
              <a:t>10</a:t>
            </a:r>
            <a:r>
              <a:rPr lang="cs-CZ" altLang="cs-CZ" baseline="30000" dirty="0" smtClean="0">
                <a:solidFill>
                  <a:srgbClr val="FF0000"/>
                </a:solidFill>
              </a:rPr>
              <a:t>-12  </a:t>
            </a:r>
            <a:r>
              <a:rPr lang="cs-CZ" altLang="cs-CZ" dirty="0" smtClean="0">
                <a:solidFill>
                  <a:srgbClr val="FF0000"/>
                </a:solidFill>
              </a:rPr>
              <a:t> W/m</a:t>
            </a:r>
            <a:r>
              <a:rPr lang="cs-CZ" altLang="cs-CZ" baseline="30000" dirty="0" smtClean="0">
                <a:solidFill>
                  <a:srgbClr val="FF0000"/>
                </a:solidFill>
              </a:rPr>
              <a:t>2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1444" name="Object 2"/>
          <p:cNvGraphicFramePr>
            <a:graphicFrameLocks noChangeAspect="1"/>
          </p:cNvGraphicFramePr>
          <p:nvPr/>
        </p:nvGraphicFramePr>
        <p:xfrm>
          <a:off x="827088" y="4652963"/>
          <a:ext cx="2414587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7" name="Rovnice" r:id="rId3" imgW="965200" imgH="431800" progId="Equation.3">
                  <p:embed/>
                </p:oleObj>
              </mc:Choice>
              <mc:Fallback>
                <p:oleObj name="Rovnice" r:id="rId3" imgW="9652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652963"/>
                        <a:ext cx="2414587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3"/>
          <p:cNvGraphicFramePr>
            <a:graphicFrameLocks noChangeAspect="1"/>
          </p:cNvGraphicFramePr>
          <p:nvPr/>
        </p:nvGraphicFramePr>
        <p:xfrm>
          <a:off x="827088" y="5688013"/>
          <a:ext cx="151288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8" name="Rovnice" r:id="rId5" imgW="558558" imgH="203112" progId="Equation.3">
                  <p:embed/>
                </p:oleObj>
              </mc:Choice>
              <mc:Fallback>
                <p:oleObj name="Rovnice" r:id="rId5" imgW="558558" imgH="20311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688013"/>
                        <a:ext cx="1512887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6" name="TextovéPole 5"/>
          <p:cNvSpPr txBox="1">
            <a:spLocks noChangeArrowheads="1"/>
          </p:cNvSpPr>
          <p:nvPr/>
        </p:nvSpPr>
        <p:spPr bwMode="auto">
          <a:xfrm>
            <a:off x="4140200" y="4868863"/>
            <a:ext cx="4752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-1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-1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-1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-1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I … Intenzita, co jde do ucha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I</a:t>
            </a:r>
            <a:r>
              <a:rPr lang="cs-CZ" altLang="cs-CZ" sz="2400" baseline="-25000"/>
              <a:t>0</a:t>
            </a:r>
            <a:r>
              <a:rPr lang="cs-CZ" altLang="cs-CZ" sz="2400"/>
              <a:t> … Prahová intenzita pro 1 kH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Kolik dB slyší zdravý člověk na 1 kH?</a:t>
            </a:r>
          </a:p>
        </p:txBody>
      </p:sp>
      <p:sp>
        <p:nvSpPr>
          <p:cNvPr id="6246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cs-CZ" altLang="cs-CZ" smtClean="0"/>
          </a:p>
          <a:p>
            <a:pPr eaLnBrk="1" hangingPunct="1">
              <a:buFont typeface="Wingdings 3" pitchFamily="18" charset="2"/>
              <a:buNone/>
            </a:pPr>
            <a:endParaRPr lang="cs-CZ" altLang="cs-CZ" smtClean="0"/>
          </a:p>
          <a:p>
            <a:pPr eaLnBrk="1" hangingPunct="1"/>
            <a:r>
              <a:rPr lang="cs-CZ" altLang="cs-CZ" smtClean="0"/>
              <a:t>prahová intenzita pro 1 kHz (10</a:t>
            </a:r>
            <a:r>
              <a:rPr lang="cs-CZ" altLang="cs-CZ" baseline="30000" smtClean="0"/>
              <a:t>-12  </a:t>
            </a:r>
            <a:r>
              <a:rPr lang="cs-CZ" altLang="cs-CZ" smtClean="0"/>
              <a:t> W/m</a:t>
            </a:r>
            <a:r>
              <a:rPr lang="cs-CZ" altLang="cs-CZ" baseline="30000" smtClean="0"/>
              <a:t>2</a:t>
            </a:r>
            <a:r>
              <a:rPr lang="cs-CZ" altLang="cs-CZ" smtClean="0"/>
              <a:t>)</a:t>
            </a:r>
            <a:r>
              <a:rPr lang="cs-CZ" altLang="cs-CZ" baseline="30000" smtClean="0"/>
              <a:t> </a:t>
            </a:r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Když je člověk zdravý tak by měl začít slyšet na prahové intenzitě</a:t>
            </a:r>
          </a:p>
          <a:p>
            <a:pPr eaLnBrk="1" hangingPunct="1"/>
            <a:r>
              <a:rPr lang="cs-CZ" altLang="cs-CZ" smtClean="0"/>
              <a:t>I = I</a:t>
            </a:r>
            <a:r>
              <a:rPr lang="cs-CZ" altLang="cs-CZ" baseline="-25000" smtClean="0"/>
              <a:t>0</a:t>
            </a:r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graphicFrame>
        <p:nvGraphicFramePr>
          <p:cNvPr id="62468" name="Object 2"/>
          <p:cNvGraphicFramePr>
            <a:graphicFrameLocks noChangeAspect="1"/>
          </p:cNvGraphicFramePr>
          <p:nvPr/>
        </p:nvGraphicFramePr>
        <p:xfrm>
          <a:off x="684213" y="1196975"/>
          <a:ext cx="2414587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3" name="Rovnice" r:id="rId3" imgW="965200" imgH="431800" progId="Equation.3">
                  <p:embed/>
                </p:oleObj>
              </mc:Choice>
              <mc:Fallback>
                <p:oleObj name="Rovnice" r:id="rId3" imgW="9652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196975"/>
                        <a:ext cx="2414587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3"/>
          <p:cNvGraphicFramePr>
            <a:graphicFrameLocks noChangeAspect="1"/>
          </p:cNvGraphicFramePr>
          <p:nvPr/>
        </p:nvGraphicFramePr>
        <p:xfrm>
          <a:off x="179388" y="4581525"/>
          <a:ext cx="5621337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4" name="Rovnice" r:id="rId5" imgW="2247900" imgH="419100" progId="Equation.3">
                  <p:embed/>
                </p:oleObj>
              </mc:Choice>
              <mc:Fallback>
                <p:oleObj name="Rovnice" r:id="rId5" imgW="22479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581525"/>
                        <a:ext cx="5621337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0" name="Picture 5" descr="http://image.tutorvista.com/content/feed/tvcs/img6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7" y="3652837"/>
            <a:ext cx="28289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Člověk s nedoslýchavostí na 1 kH</a:t>
            </a:r>
          </a:p>
        </p:txBody>
      </p:sp>
      <p:sp>
        <p:nvSpPr>
          <p:cNvPr id="6349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Začíná slyšet až zvuk o vyšší intenzitě (vyšší energii), př.: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V tomto případě je zvuková ztráta 30 dB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graphicFrame>
        <p:nvGraphicFramePr>
          <p:cNvPr id="6349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419258"/>
              </p:ext>
            </p:extLst>
          </p:nvPr>
        </p:nvGraphicFramePr>
        <p:xfrm>
          <a:off x="395288" y="2349500"/>
          <a:ext cx="795337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3" name="Rovnice" r:id="rId3" imgW="3403440" imgH="419040" progId="Equation.3">
                  <p:embed/>
                </p:oleObj>
              </mc:Choice>
              <mc:Fallback>
                <p:oleObj name="Rovnice" r:id="rId3" imgW="3403440" imgH="419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349500"/>
                        <a:ext cx="7953375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Člověk s citlivějším uchem</a:t>
            </a:r>
          </a:p>
        </p:txBody>
      </p:sp>
      <p:sp>
        <p:nvSpPr>
          <p:cNvPr id="6451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cs-CZ" altLang="cs-CZ" smtClean="0"/>
              <a:t>Vzhledem ke způsobu stanovení prahové intenzity, může nastat, že člověk slyší lépe než průměr populace</a:t>
            </a:r>
          </a:p>
          <a:p>
            <a:pPr eaLnBrk="1" hangingPunct="1"/>
            <a:r>
              <a:rPr lang="cs-CZ" altLang="cs-CZ" smtClean="0"/>
              <a:t>Potom může být jeho práh slyšení záporná hodnota dB (třeba -10 dB)</a:t>
            </a:r>
          </a:p>
        </p:txBody>
      </p:sp>
      <p:pic>
        <p:nvPicPr>
          <p:cNvPr id="64516" name="Picture 5" descr="http://image.tutorvista.com/content/feed/tvcs/img6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28289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17" name="Object 2"/>
          <p:cNvGraphicFramePr>
            <a:graphicFrameLocks noChangeAspect="1"/>
          </p:cNvGraphicFramePr>
          <p:nvPr/>
        </p:nvGraphicFramePr>
        <p:xfrm>
          <a:off x="2484438" y="5300663"/>
          <a:ext cx="6338887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9" name="Equation" r:id="rId4" imgW="3479800" imgH="419100" progId="Equation.DSMT4">
                  <p:embed/>
                </p:oleObj>
              </mc:Choice>
              <mc:Fallback>
                <p:oleObj name="Equation" r:id="rId4" imgW="34798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300663"/>
                        <a:ext cx="6338887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3) Barva zvuku</a:t>
            </a:r>
          </a:p>
        </p:txBody>
      </p:sp>
      <p:sp>
        <p:nvSpPr>
          <p:cNvPr id="6758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Jak to že od sebe rozeznám dva nástroje, když hrají stejný tón (vydávají vlny se stejnou frekvencí)?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Všechny v přírodě vznikající zvuky jsou složeny z několika vln (sinusovek). Různé nástroje vydávají zvuk s různým poměrem vyšších harmonických frekvencí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5263"/>
            <a:ext cx="755967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Příklady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89058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69659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8988"/>
            <a:ext cx="7380288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238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7563"/>
            <a:ext cx="3238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13325"/>
            <a:ext cx="3238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Příklady</a:t>
            </a:r>
          </a:p>
        </p:txBody>
      </p:sp>
      <p:pic>
        <p:nvPicPr>
          <p:cNvPr id="706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8963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21025"/>
            <a:ext cx="8280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285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3048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r>
              <a:rPr lang="cs-CZ" dirty="0" smtClean="0"/>
              <a:t>Harmonický pohyb</a:t>
            </a:r>
            <a:endParaRPr lang="cs-CZ" dirty="0"/>
          </a:p>
        </p:txBody>
      </p:sp>
      <p:sp>
        <p:nvSpPr>
          <p:cNvPr id="5" name="BlokTextu 2"/>
          <p:cNvSpPr txBox="1"/>
          <p:nvPr/>
        </p:nvSpPr>
        <p:spPr>
          <a:xfrm>
            <a:off x="524744" y="1143554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smtClean="0">
                <a:solidFill>
                  <a:srgbClr val="C00000"/>
                </a:solidFill>
              </a:rPr>
              <a:t>Harmonický pohyb</a:t>
            </a:r>
            <a:r>
              <a:rPr lang="cs-CZ" sz="2000" b="1" dirty="0" smtClean="0"/>
              <a:t> </a:t>
            </a:r>
            <a:r>
              <a:rPr lang="cs-CZ" sz="2000" dirty="0" smtClean="0"/>
              <a:t>– nejjednodušší kmitavý pohyb, kde </a:t>
            </a:r>
            <a:r>
              <a:rPr lang="cs-CZ" sz="2000" b="1" dirty="0" smtClean="0"/>
              <a:t>okamžitá výchylka</a:t>
            </a:r>
            <a:r>
              <a:rPr lang="cs-CZ" sz="2000" dirty="0" smtClean="0"/>
              <a:t> z rovnovážné polohy </a:t>
            </a:r>
            <a:r>
              <a:rPr lang="cs-CZ" sz="2000" b="1" dirty="0" smtClean="0"/>
              <a:t>je závislá na funkci sinus</a:t>
            </a:r>
            <a:r>
              <a:rPr lang="cs-CZ" sz="2000" dirty="0" smtClean="0"/>
              <a:t>. Vychází z </a:t>
            </a:r>
            <a:r>
              <a:rPr lang="cs-CZ" sz="2000" i="1" dirty="0" smtClean="0"/>
              <a:t>rovnoměrného pohybu po kružnici</a:t>
            </a:r>
            <a:r>
              <a:rPr lang="cs-CZ" sz="2000" dirty="0" smtClean="0"/>
              <a:t> a rovnovážná poloha je ve středu kružnice.</a:t>
            </a:r>
            <a:endParaRPr lang="cs-CZ" sz="2000" b="1" dirty="0" smtClean="0"/>
          </a:p>
        </p:txBody>
      </p:sp>
      <p:pic>
        <p:nvPicPr>
          <p:cNvPr id="107524" name="Picture 4" descr="SouvisejÃ­cÃ­ obrÃ¡ze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59217"/>
            <a:ext cx="5338936" cy="29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2"/>
          <p:cNvSpPr txBox="1"/>
          <p:nvPr/>
        </p:nvSpPr>
        <p:spPr>
          <a:xfrm>
            <a:off x="524744" y="5507653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smtClean="0">
                <a:solidFill>
                  <a:srgbClr val="C00000"/>
                </a:solidFill>
              </a:rPr>
              <a:t>Perioda </a:t>
            </a:r>
            <a:r>
              <a:rPr lang="cs-CZ" sz="2000" b="1" i="1" dirty="0" smtClean="0">
                <a:solidFill>
                  <a:srgbClr val="C00000"/>
                </a:solidFill>
              </a:rPr>
              <a:t>T</a:t>
            </a:r>
            <a:r>
              <a:rPr lang="cs-CZ" sz="2000" i="1" dirty="0" smtClean="0"/>
              <a:t> </a:t>
            </a:r>
            <a:r>
              <a:rPr lang="cs-CZ" sz="2000" dirty="0" smtClean="0"/>
              <a:t>– doba, během které hmotný bod vykoná jeden kmit a vrátí se do stejné polohy, z které svůj pohyb započalo. </a:t>
            </a:r>
            <a:r>
              <a:rPr lang="cs-CZ" sz="2000" b="1" dirty="0"/>
              <a:t>[</a:t>
            </a:r>
            <a:r>
              <a:rPr lang="cs-CZ" sz="2000" b="1" i="1" dirty="0" smtClean="0"/>
              <a:t>s</a:t>
            </a:r>
            <a:r>
              <a:rPr lang="cs-CZ" sz="2000" b="1" dirty="0" smtClean="0"/>
              <a:t>]</a:t>
            </a:r>
          </a:p>
          <a:p>
            <a:r>
              <a:rPr lang="cs-CZ" sz="2000" b="1" dirty="0" smtClean="0">
                <a:solidFill>
                  <a:srgbClr val="C00000"/>
                </a:solidFill>
              </a:rPr>
              <a:t>Frekvence </a:t>
            </a:r>
            <a:r>
              <a:rPr lang="cs-CZ" sz="2000" b="1" i="1" dirty="0" smtClean="0">
                <a:solidFill>
                  <a:srgbClr val="C00000"/>
                </a:solidFill>
              </a:rPr>
              <a:t>f</a:t>
            </a:r>
            <a:r>
              <a:rPr lang="cs-CZ" sz="2000" b="1" dirty="0" smtClean="0">
                <a:solidFill>
                  <a:srgbClr val="C00000"/>
                </a:solidFill>
              </a:rPr>
              <a:t> </a:t>
            </a:r>
            <a:r>
              <a:rPr lang="cs-CZ" sz="2000" dirty="0" smtClean="0"/>
              <a:t>– počet opakování za jednotku času</a:t>
            </a:r>
            <a:r>
              <a:rPr lang="cs-CZ" sz="2000" dirty="0"/>
              <a:t> </a:t>
            </a:r>
            <a:r>
              <a:rPr lang="cs-CZ" sz="2000" b="1" dirty="0" smtClean="0"/>
              <a:t>[</a:t>
            </a:r>
            <a:r>
              <a:rPr lang="cs-CZ" sz="2000" b="1" i="1" dirty="0" smtClean="0"/>
              <a:t>s</a:t>
            </a:r>
            <a:r>
              <a:rPr lang="cs-CZ" sz="2000" b="1" i="1" baseline="30000" dirty="0" smtClean="0"/>
              <a:t>-1</a:t>
            </a:r>
            <a:r>
              <a:rPr lang="cs-CZ" sz="2000" b="1" dirty="0" smtClean="0"/>
              <a:t>; </a:t>
            </a:r>
            <a:r>
              <a:rPr lang="cs-CZ" sz="2000" b="1" i="1" dirty="0" smtClean="0"/>
              <a:t>Hz</a:t>
            </a:r>
            <a:r>
              <a:rPr lang="cs-CZ" sz="2000" b="1" dirty="0" smtClean="0"/>
              <a:t>]</a:t>
            </a:r>
          </a:p>
          <a:p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178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Příklady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125538"/>
            <a:ext cx="89789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3238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Reference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1.  </a:t>
            </a:r>
            <a:r>
              <a:rPr lang="en-US" dirty="0" smtClean="0"/>
              <a:t>Animation courtesy of Dr. Dan Russell, Grad. </a:t>
            </a:r>
            <a:r>
              <a:rPr lang="en-US" dirty="0" err="1" smtClean="0"/>
              <a:t>Prog</a:t>
            </a:r>
            <a:r>
              <a:rPr lang="en-US" dirty="0" smtClean="0"/>
              <a:t>. Acoustics, Penn State</a:t>
            </a:r>
            <a:r>
              <a:rPr lang="cs-CZ" dirty="0" smtClean="0"/>
              <a:t>, dostupné z www: </a:t>
            </a: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acs.psu.edu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drussell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Demos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waves</a:t>
            </a:r>
            <a:r>
              <a:rPr lang="cs-CZ" dirty="0" smtClean="0">
                <a:hlinkClick r:id="rId2"/>
              </a:rPr>
              <a:t>-</a:t>
            </a:r>
            <a:r>
              <a:rPr lang="cs-CZ" dirty="0" err="1" smtClean="0">
                <a:hlinkClick r:id="rId2"/>
              </a:rPr>
              <a:t>intro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waves</a:t>
            </a:r>
            <a:r>
              <a:rPr lang="cs-CZ" dirty="0" smtClean="0">
                <a:hlinkClick r:id="rId2"/>
              </a:rPr>
              <a:t>-</a:t>
            </a:r>
            <a:r>
              <a:rPr lang="cs-CZ" dirty="0" err="1" smtClean="0">
                <a:hlinkClick r:id="rId2"/>
              </a:rPr>
              <a:t>intro.html</a:t>
            </a: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2. KRYNICKÝ, Martin. Elektronické učebnice matematiky a fyziky. [online]. 2013-01-28 [cit. 2013-01-29]. Dostupné z: </a:t>
            </a:r>
            <a:r>
              <a:rPr lang="cs-CZ" dirty="0" smtClean="0">
                <a:hlinkClick r:id="rId3"/>
              </a:rPr>
              <a:t>http://www.realisticky.</a:t>
            </a:r>
            <a:r>
              <a:rPr lang="cs-CZ" dirty="0" err="1" smtClean="0">
                <a:hlinkClick r:id="rId3"/>
              </a:rPr>
              <a:t>cz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ucebnice.php</a:t>
            </a:r>
            <a:r>
              <a:rPr lang="cs-CZ" dirty="0" smtClean="0">
                <a:hlinkClick r:id="rId3"/>
              </a:rPr>
              <a:t>?id=3</a:t>
            </a: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3. REICHL, Jaroslav,  VŠETIČKA Martin. </a:t>
            </a:r>
            <a:r>
              <a:rPr lang="cs-CZ" i="1" dirty="0" smtClean="0"/>
              <a:t>Encyklopedie fyziky</a:t>
            </a:r>
            <a:r>
              <a:rPr lang="cs-CZ" dirty="0" smtClean="0"/>
              <a:t> [online]. [cit. 2013-01-29]. Dostupné z: http://fyzika.</a:t>
            </a:r>
            <a:r>
              <a:rPr lang="cs-CZ" dirty="0" err="1" smtClean="0"/>
              <a:t>jreichl.com</a:t>
            </a:r>
            <a:r>
              <a:rPr lang="cs-CZ" dirty="0" smtClean="0"/>
              <a:t>/</a:t>
            </a:r>
            <a:r>
              <a:rPr lang="cs-CZ" dirty="0" err="1" smtClean="0"/>
              <a:t>main.article</a:t>
            </a:r>
            <a:r>
              <a:rPr lang="cs-CZ" dirty="0" smtClean="0"/>
              <a:t>/</a:t>
            </a:r>
            <a:r>
              <a:rPr lang="cs-CZ" dirty="0" err="1" smtClean="0"/>
              <a:t>view</a:t>
            </a:r>
            <a:r>
              <a:rPr lang="cs-CZ" dirty="0" smtClean="0"/>
              <a:t>/150-</a:t>
            </a:r>
            <a:r>
              <a:rPr lang="cs-CZ" dirty="0" err="1" smtClean="0"/>
              <a:t>mechanicke</a:t>
            </a:r>
            <a:r>
              <a:rPr lang="cs-CZ" dirty="0" smtClean="0"/>
              <a:t>-</a:t>
            </a:r>
            <a:r>
              <a:rPr lang="cs-CZ" dirty="0" err="1" smtClean="0"/>
              <a:t>kmitani</a:t>
            </a:r>
            <a:r>
              <a:rPr lang="cs-CZ" dirty="0" smtClean="0"/>
              <a:t>-a-</a:t>
            </a:r>
            <a:r>
              <a:rPr lang="cs-CZ" dirty="0" err="1" smtClean="0"/>
              <a:t>vlneni</a:t>
            </a: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4.  </a:t>
            </a:r>
            <a:r>
              <a:rPr lang="cs-CZ" dirty="0" err="1" smtClean="0"/>
              <a:t>Wikipedia</a:t>
            </a:r>
            <a:r>
              <a:rPr lang="cs-CZ" dirty="0" smtClean="0"/>
              <a:t> [online]. [cit. 2013-01-29]. Dostupné z: http://en.wikipedia.org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5. Navrátil L, Rosina J a kol.  Medicínská biofyzika. </a:t>
            </a:r>
            <a:r>
              <a:rPr lang="cs-CZ" dirty="0" err="1" smtClean="0"/>
              <a:t>Grada</a:t>
            </a:r>
            <a:r>
              <a:rPr lang="cs-CZ" dirty="0" smtClean="0"/>
              <a:t>, 2005 (dotisk 2010)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692696"/>
          </a:xfrm>
        </p:spPr>
        <p:txBody>
          <a:bodyPr/>
          <a:lstStyle/>
          <a:p>
            <a:r>
              <a:rPr lang="cs-CZ" altLang="cs-CZ" dirty="0" smtClean="0"/>
              <a:t>Odvození harmonického kmitavého pohybu</a:t>
            </a:r>
          </a:p>
        </p:txBody>
      </p:sp>
      <p:graphicFrame>
        <p:nvGraphicFramePr>
          <p:cNvPr id="15364" name="Object 3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174753406"/>
              </p:ext>
            </p:extLst>
          </p:nvPr>
        </p:nvGraphicFramePr>
        <p:xfrm>
          <a:off x="827584" y="908720"/>
          <a:ext cx="7200900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0" name="VISIO" r:id="rId3" imgW="6888480" imgH="3157728" progId="">
                  <p:embed/>
                </p:oleObj>
              </mc:Choice>
              <mc:Fallback>
                <p:oleObj name="VISIO" r:id="rId3" imgW="6888480" imgH="3157728" progId="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908720"/>
                        <a:ext cx="7200900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2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065196397"/>
              </p:ext>
            </p:extLst>
          </p:nvPr>
        </p:nvGraphicFramePr>
        <p:xfrm>
          <a:off x="1422276" y="4149080"/>
          <a:ext cx="5867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1" name="Equation" r:id="rId5" imgW="2705100" imgH="228600" progId="Equation.DSMT4">
                  <p:embed/>
                </p:oleObj>
              </mc:Choice>
              <mc:Fallback>
                <p:oleObj name="Equation" r:id="rId5" imgW="2705100" imgH="2286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276" y="4149080"/>
                        <a:ext cx="5867400" cy="495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595842"/>
              </p:ext>
            </p:extLst>
          </p:nvPr>
        </p:nvGraphicFramePr>
        <p:xfrm>
          <a:off x="1727423" y="5298905"/>
          <a:ext cx="966527" cy="385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2" name="Rovnice" r:id="rId7" imgW="444114" imgH="177646" progId="Equation.3">
                  <p:embed/>
                </p:oleObj>
              </mc:Choice>
              <mc:Fallback>
                <p:oleObj name="Rovnice" r:id="rId7" imgW="444114" imgH="17764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423" y="5298905"/>
                        <a:ext cx="966527" cy="385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127156"/>
              </p:ext>
            </p:extLst>
          </p:nvPr>
        </p:nvGraphicFramePr>
        <p:xfrm>
          <a:off x="827584" y="6015677"/>
          <a:ext cx="1799679" cy="754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3" name="Equation" r:id="rId9" imgW="939600" imgH="393480" progId="Equation.DSMT4">
                  <p:embed/>
                </p:oleObj>
              </mc:Choice>
              <mc:Fallback>
                <p:oleObj name="Equation" r:id="rId9" imgW="93960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6015677"/>
                        <a:ext cx="1799679" cy="754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BlokTextu 11"/>
          <p:cNvSpPr txBox="1"/>
          <p:nvPr/>
        </p:nvSpPr>
        <p:spPr>
          <a:xfrm>
            <a:off x="439256" y="4837406"/>
            <a:ext cx="852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smtClean="0">
                <a:solidFill>
                  <a:srgbClr val="C00000"/>
                </a:solidFill>
              </a:rPr>
              <a:t>Fáze </a:t>
            </a:r>
            <a:r>
              <a:rPr lang="cs-CZ" sz="2000" b="1" i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φ</a:t>
            </a:r>
            <a:r>
              <a:rPr lang="cs-CZ" sz="2000" dirty="0" smtClean="0"/>
              <a:t> – úhel, který v každém okamžiku jednoznačně určuje okamžitou výchylku</a:t>
            </a:r>
            <a:endParaRPr lang="sk-SK" sz="2000" dirty="0"/>
          </a:p>
        </p:txBody>
      </p:sp>
      <p:sp>
        <p:nvSpPr>
          <p:cNvPr id="13" name="BlokTextu 16"/>
          <p:cNvSpPr txBox="1"/>
          <p:nvPr/>
        </p:nvSpPr>
        <p:spPr>
          <a:xfrm>
            <a:off x="439256" y="5653460"/>
            <a:ext cx="7517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smtClean="0">
                <a:solidFill>
                  <a:srgbClr val="C00000"/>
                </a:solidFill>
              </a:rPr>
              <a:t>Úhlová frekvence </a:t>
            </a:r>
            <a:r>
              <a:rPr lang="cs-CZ" sz="2000" b="1" i="1" dirty="0">
                <a:solidFill>
                  <a:srgbClr val="C00000"/>
                </a:solidFill>
              </a:rPr>
              <a:t>ω</a:t>
            </a:r>
            <a:r>
              <a:rPr lang="cs-CZ" sz="2000" dirty="0" smtClean="0"/>
              <a:t> – úhel, který hmotný bod urazí za jednotku času</a:t>
            </a:r>
            <a:endParaRPr lang="sk-S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Fáze kmitavého pohybu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cs-CZ" altLang="cs-CZ" sz="2200" dirty="0" smtClean="0">
                <a:sym typeface="Symbol" pitchFamily="18" charset="2"/>
              </a:rPr>
              <a:t>Když harmonický pohyb nezačíná v </a:t>
            </a:r>
            <a:r>
              <a:rPr lang="cs-CZ" altLang="cs-CZ" sz="2200" dirty="0" smtClean="0">
                <a:solidFill>
                  <a:srgbClr val="FF0000"/>
                </a:solidFill>
                <a:sym typeface="Symbol" pitchFamily="18" charset="2"/>
              </a:rPr>
              <a:t>rovnovážné poloze</a:t>
            </a:r>
            <a:r>
              <a:rPr lang="cs-CZ" altLang="cs-CZ" sz="2200" dirty="0" smtClean="0">
                <a:sym typeface="Symbol" pitchFamily="18" charset="2"/>
              </a:rPr>
              <a:t>, musíme uvažovat, že v čase </a:t>
            </a:r>
            <a:r>
              <a:rPr lang="cs-CZ" altLang="cs-CZ" sz="2200" i="1" dirty="0" smtClean="0">
                <a:solidFill>
                  <a:srgbClr val="FF0000"/>
                </a:solidFill>
                <a:sym typeface="Symbol" pitchFamily="18" charset="2"/>
              </a:rPr>
              <a:t>t = 0</a:t>
            </a:r>
            <a:r>
              <a:rPr lang="cs-CZ" altLang="cs-CZ" sz="2200" dirty="0" smtClean="0">
                <a:sym typeface="Symbol" pitchFamily="18" charset="2"/>
              </a:rPr>
              <a:t> už hmotný bod urazil úhel </a:t>
            </a:r>
            <a:r>
              <a:rPr lang="cs-CZ" altLang="cs-CZ" sz="2200" i="1" dirty="0" smtClean="0">
                <a:solidFill>
                  <a:srgbClr val="FF0000"/>
                </a:solidFill>
                <a:sym typeface="Symbol" pitchFamily="18" charset="2"/>
              </a:rPr>
              <a:t></a:t>
            </a:r>
            <a:r>
              <a:rPr lang="cs-CZ" altLang="cs-CZ" sz="2200" i="1" baseline="-25000" dirty="0" smtClean="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cs-CZ" altLang="cs-CZ" sz="2200" dirty="0" smtClean="0">
                <a:solidFill>
                  <a:srgbClr val="FF0000"/>
                </a:solidFill>
                <a:sym typeface="Symbol" pitchFamily="18" charset="2"/>
              </a:rPr>
              <a:t>.</a:t>
            </a:r>
            <a:r>
              <a:rPr lang="cs-CZ" altLang="cs-CZ" sz="2200" dirty="0" smtClean="0">
                <a:sym typeface="Symbol" pitchFamily="18" charset="2"/>
              </a:rPr>
              <a:t> </a:t>
            </a:r>
          </a:p>
          <a:p>
            <a:r>
              <a:rPr lang="cs-CZ" altLang="cs-CZ" sz="2200" i="1" dirty="0" smtClean="0">
                <a:solidFill>
                  <a:srgbClr val="FF0000"/>
                </a:solidFill>
                <a:sym typeface="Symbol" pitchFamily="18" charset="2"/>
              </a:rPr>
              <a:t></a:t>
            </a:r>
            <a:r>
              <a:rPr lang="cs-CZ" altLang="cs-CZ" sz="2200" i="1" baseline="-25000" dirty="0" smtClean="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cs-CZ" altLang="cs-CZ" sz="2200" dirty="0" smtClean="0">
                <a:solidFill>
                  <a:srgbClr val="FF0000"/>
                </a:solidFill>
                <a:sym typeface="Symbol" pitchFamily="18" charset="2"/>
              </a:rPr>
              <a:t> se nazývá počáteční fáze</a:t>
            </a:r>
            <a:r>
              <a:rPr lang="cs-CZ" altLang="cs-CZ" sz="2200" dirty="0" smtClean="0">
                <a:sym typeface="Symbol" pitchFamily="18" charset="2"/>
              </a:rPr>
              <a:t> kmitavého pohybu.</a:t>
            </a:r>
          </a:p>
          <a:p>
            <a:endParaRPr lang="cs-CZ" altLang="cs-CZ" sz="2400" dirty="0" smtClean="0">
              <a:sym typeface="Symbol" pitchFamily="18" charset="2"/>
            </a:endParaRPr>
          </a:p>
        </p:txBody>
      </p:sp>
      <p:graphicFrame>
        <p:nvGraphicFramePr>
          <p:cNvPr id="1638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548022"/>
              </p:ext>
            </p:extLst>
          </p:nvPr>
        </p:nvGraphicFramePr>
        <p:xfrm>
          <a:off x="893566" y="3120118"/>
          <a:ext cx="3252412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7" name="Equation" r:id="rId3" imgW="1295280" imgH="228600" progId="Equation.DSMT4">
                  <p:embed/>
                </p:oleObj>
              </mc:Choice>
              <mc:Fallback>
                <p:oleObj name="Equation" r:id="rId3" imgW="1295280" imgH="228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566" y="3120118"/>
                        <a:ext cx="3252412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2598927"/>
            <a:ext cx="3096344" cy="42708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2590280"/>
            <a:ext cx="1322655" cy="421377"/>
          </a:xfrm>
          <a:prstGeom prst="rect">
            <a:avLst/>
          </a:prstGeom>
          <a:noFill/>
        </p:spPr>
      </p:pic>
      <p:pic>
        <p:nvPicPr>
          <p:cNvPr id="16430" name="Picture 46" descr="https://upload.wikimedia.org/wikipedia/commons/5/5d/Waventerferenc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9" y="3826084"/>
            <a:ext cx="65722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Složené kmitání</a:t>
            </a:r>
            <a:endParaRPr lang="sk-SK" sz="2800" dirty="0"/>
          </a:p>
        </p:txBody>
      </p:sp>
      <p:sp>
        <p:nvSpPr>
          <p:cNvPr id="4" name="BlokTextu 3"/>
          <p:cNvSpPr txBox="1"/>
          <p:nvPr/>
        </p:nvSpPr>
        <p:spPr>
          <a:xfrm>
            <a:off x="428596" y="869090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Izochronní kmitání</a:t>
            </a:r>
            <a:r>
              <a:rPr lang="cs-CZ" sz="2000" dirty="0" smtClean="0"/>
              <a:t> – vzniká superpozicí </a:t>
            </a:r>
            <a:r>
              <a:rPr lang="cs-CZ" sz="2000" i="1" dirty="0" smtClean="0"/>
              <a:t>harmonického kmitání</a:t>
            </a:r>
            <a:r>
              <a:rPr lang="cs-CZ" sz="2000" dirty="0" smtClean="0"/>
              <a:t> o </a:t>
            </a:r>
            <a:r>
              <a:rPr lang="cs-CZ" sz="2000" i="1" u="sng" dirty="0" smtClean="0"/>
              <a:t>stejné frekvenci</a:t>
            </a:r>
            <a:r>
              <a:rPr lang="cs-CZ" sz="2000" dirty="0" smtClean="0"/>
              <a:t>; výsledné kmitání je harmonické.</a:t>
            </a:r>
            <a:endParaRPr lang="sk-SK" sz="20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4714876" y="869090"/>
            <a:ext cx="37862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Neizochronní kmitání</a:t>
            </a:r>
            <a:r>
              <a:rPr lang="cs-CZ" sz="2000" dirty="0" smtClean="0"/>
              <a:t> – vzniká superpozicí </a:t>
            </a:r>
            <a:r>
              <a:rPr lang="cs-CZ" sz="2000" i="1" dirty="0" smtClean="0"/>
              <a:t>harmonického kmitání</a:t>
            </a:r>
            <a:r>
              <a:rPr lang="cs-CZ" sz="2000" dirty="0" smtClean="0"/>
              <a:t> o </a:t>
            </a:r>
            <a:r>
              <a:rPr lang="cs-CZ" sz="2000" i="1" u="sng" dirty="0" smtClean="0"/>
              <a:t>různé frekvenci</a:t>
            </a:r>
            <a:r>
              <a:rPr lang="cs-CZ" sz="2000" dirty="0" smtClean="0"/>
              <a:t>; výsledné kmitání je neharmonické.</a:t>
            </a:r>
            <a:endParaRPr lang="sk-SK" sz="20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428596" y="4643446"/>
            <a:ext cx="385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Rázy </a:t>
            </a:r>
            <a:r>
              <a:rPr lang="cs-CZ" sz="2000" dirty="0" smtClean="0"/>
              <a:t>– vznikají superpozicí </a:t>
            </a:r>
            <a:r>
              <a:rPr lang="cs-CZ" sz="2000" i="1" dirty="0" smtClean="0"/>
              <a:t>harmonického kmitání </a:t>
            </a:r>
            <a:r>
              <a:rPr lang="cs-CZ" sz="2000" dirty="0" smtClean="0"/>
              <a:t>s </a:t>
            </a:r>
            <a:r>
              <a:rPr lang="cs-CZ" sz="2000" i="1" u="sng" dirty="0" smtClean="0"/>
              <a:t>nepatrně rozdílnou frekvencí</a:t>
            </a:r>
            <a:r>
              <a:rPr lang="cs-CZ" sz="2000" dirty="0" smtClean="0"/>
              <a:t>; výsledné kmitání je neharmonické s periodicky se měnící amplitudou výchlky.</a:t>
            </a:r>
            <a:endParaRPr lang="sk-SK" sz="2000" b="1" dirty="0"/>
          </a:p>
        </p:txBody>
      </p:sp>
      <p:pic>
        <p:nvPicPr>
          <p:cNvPr id="21506" name="Picture 2" descr="http://www.fyzika007.cz/_/rsrc/1472863560140/mechanicke-kmitani-a-vlneni/slozene-kmitani/fi_90.PNG?height=233&amp;width=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3275534" cy="1908000"/>
          </a:xfrm>
          <a:prstGeom prst="rect">
            <a:avLst/>
          </a:prstGeom>
          <a:noFill/>
        </p:spPr>
      </p:pic>
      <p:pic>
        <p:nvPicPr>
          <p:cNvPr id="21508" name="Picture 4" descr="http://www.fyzika007.cz/_/rsrc/1472863561693/mechanicke-kmitani-a-vlneni/slozene-kmitani/fi_ruzna_frekvence.PNG?height=233&amp;width=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0770" y="2500306"/>
            <a:ext cx="3275534" cy="1908000"/>
          </a:xfrm>
          <a:prstGeom prst="rect">
            <a:avLst/>
          </a:prstGeom>
          <a:noFill/>
        </p:spPr>
      </p:pic>
      <p:pic>
        <p:nvPicPr>
          <p:cNvPr id="21510" name="Picture 6" descr="http://www.fyzika007.cz/_/rsrc/1472863549695/mechanicke-kmitani-a-vlneni/slozene-kmitani/fi_razy_h.png?height=232&amp;width=4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714884"/>
            <a:ext cx="3281428" cy="1908000"/>
          </a:xfrm>
          <a:prstGeom prst="rect">
            <a:avLst/>
          </a:prstGeom>
          <a:noFill/>
        </p:spPr>
      </p:pic>
      <p:cxnSp>
        <p:nvCxnSpPr>
          <p:cNvPr id="7" name="Přímá spojnice 6"/>
          <p:cNvCxnSpPr/>
          <p:nvPr/>
        </p:nvCxnSpPr>
        <p:spPr>
          <a:xfrm>
            <a:off x="457200" y="4509120"/>
            <a:ext cx="7859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7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ouvisejÃ­cÃ­ obrÃ¡ze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5" y="477830"/>
            <a:ext cx="1740024" cy="3480049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539552" y="265286"/>
            <a:ext cx="8301608" cy="918333"/>
          </a:xfrm>
          <a:solidFill>
            <a:schemeClr val="bg1"/>
          </a:solidFill>
        </p:spPr>
        <p:txBody>
          <a:bodyPr/>
          <a:lstStyle/>
          <a:p>
            <a:r>
              <a:rPr lang="cs-CZ" altLang="cs-CZ" sz="2400" dirty="0" smtClean="0"/>
              <a:t>Poloha vs. rychlost vs. zrychlení kmitavého pohybu</a:t>
            </a:r>
            <a:br>
              <a:rPr lang="cs-CZ" altLang="cs-CZ" sz="2400" dirty="0" smtClean="0"/>
            </a:br>
            <a:endParaRPr lang="cs-CZ" altLang="cs-CZ" sz="2400" dirty="0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/>
          <a:stretch/>
        </p:blipFill>
        <p:spPr bwMode="auto">
          <a:xfrm>
            <a:off x="1517621" y="1149972"/>
            <a:ext cx="732353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Skupina 30"/>
          <p:cNvGrpSpPr/>
          <p:nvPr/>
        </p:nvGrpSpPr>
        <p:grpSpPr>
          <a:xfrm>
            <a:off x="251520" y="2660198"/>
            <a:ext cx="2160240" cy="2995492"/>
            <a:chOff x="251520" y="2660198"/>
            <a:chExt cx="2160240" cy="2995492"/>
          </a:xfrm>
        </p:grpSpPr>
        <p:cxnSp>
          <p:nvCxnSpPr>
            <p:cNvPr id="8" name="Přímá spojnice se šipkou 7"/>
            <p:cNvCxnSpPr/>
            <p:nvPr/>
          </p:nvCxnSpPr>
          <p:spPr>
            <a:xfrm flipV="1">
              <a:off x="467544" y="2660198"/>
              <a:ext cx="1562655" cy="2361263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/>
            <p:cNvSpPr txBox="1"/>
            <p:nvPr/>
          </p:nvSpPr>
          <p:spPr>
            <a:xfrm>
              <a:off x="251520" y="5009359"/>
              <a:ext cx="21602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2060"/>
                  </a:solidFill>
                </a:rPr>
                <a:t>Pokud je poloha </a:t>
              </a:r>
            </a:p>
            <a:p>
              <a:r>
                <a:rPr lang="cs-CZ" dirty="0" smtClean="0">
                  <a:solidFill>
                    <a:srgbClr val="002060"/>
                  </a:solidFill>
                </a:rPr>
                <a:t>popsána funkcí Sin</a:t>
              </a:r>
              <a:endParaRPr lang="cs-CZ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2731118" y="4274336"/>
            <a:ext cx="6415536" cy="1393456"/>
            <a:chOff x="2731118" y="4274336"/>
            <a:chExt cx="6415536" cy="1393456"/>
          </a:xfrm>
        </p:grpSpPr>
        <p:cxnSp>
          <p:nvCxnSpPr>
            <p:cNvPr id="17" name="Přímá spojnice se šipkou 16"/>
            <p:cNvCxnSpPr/>
            <p:nvPr/>
          </p:nvCxnSpPr>
          <p:spPr>
            <a:xfrm flipH="1" flipV="1">
              <a:off x="2731118" y="4274336"/>
              <a:ext cx="287632" cy="780772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2900795" y="5021461"/>
              <a:ext cx="6245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FF00FF"/>
                  </a:solidFill>
                </a:rPr>
                <a:t>Pak rychlost je fázově posunutá vůči poloze o </a:t>
              </a:r>
              <a:r>
                <a:rPr lang="el-GR" dirty="0" smtClean="0">
                  <a:solidFill>
                    <a:srgbClr val="FF00FF"/>
                  </a:solidFill>
                </a:rPr>
                <a:t>π</a:t>
              </a:r>
              <a:r>
                <a:rPr lang="cs-CZ" dirty="0" smtClean="0">
                  <a:solidFill>
                    <a:srgbClr val="FF00FF"/>
                  </a:solidFill>
                </a:rPr>
                <a:t>/2, její průběh popisujeme tedy podle </a:t>
              </a:r>
              <a:r>
                <a:rPr lang="cs-CZ" dirty="0" err="1" smtClean="0">
                  <a:solidFill>
                    <a:srgbClr val="FF00FF"/>
                  </a:solidFill>
                </a:rPr>
                <a:t>fce</a:t>
              </a:r>
              <a:r>
                <a:rPr lang="cs-CZ" dirty="0" smtClean="0">
                  <a:solidFill>
                    <a:srgbClr val="FF00FF"/>
                  </a:solidFill>
                </a:rPr>
                <a:t> Cos</a:t>
              </a:r>
              <a:endParaRPr lang="cs-CZ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2124611" y="3218833"/>
            <a:ext cx="5159214" cy="3235411"/>
            <a:chOff x="2124611" y="3218833"/>
            <a:chExt cx="5159214" cy="3235411"/>
          </a:xfrm>
        </p:grpSpPr>
        <p:cxnSp>
          <p:nvCxnSpPr>
            <p:cNvPr id="24" name="Přímá spojnice se šipkou 23"/>
            <p:cNvCxnSpPr/>
            <p:nvPr/>
          </p:nvCxnSpPr>
          <p:spPr>
            <a:xfrm flipH="1" flipV="1">
              <a:off x="2124611" y="3218833"/>
              <a:ext cx="563098" cy="2563721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2555776" y="5807913"/>
              <a:ext cx="472804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2060"/>
                  </a:solidFill>
                </a:rPr>
                <a:t>Zrychlení je posunuté vůči poloze o</a:t>
              </a:r>
              <a:r>
                <a:rPr lang="el-GR" dirty="0">
                  <a:solidFill>
                    <a:srgbClr val="002060"/>
                  </a:solidFill>
                </a:rPr>
                <a:t> </a:t>
              </a:r>
              <a:r>
                <a:rPr lang="el-GR" dirty="0" smtClean="0">
                  <a:solidFill>
                    <a:srgbClr val="002060"/>
                  </a:solidFill>
                </a:rPr>
                <a:t>π</a:t>
              </a:r>
              <a:r>
                <a:rPr lang="cs-CZ" dirty="0" smtClean="0">
                  <a:solidFill>
                    <a:srgbClr val="002060"/>
                  </a:solidFill>
                </a:rPr>
                <a:t>, jeho průbě</a:t>
              </a:r>
              <a:r>
                <a:rPr lang="cs-CZ" dirty="0">
                  <a:solidFill>
                    <a:srgbClr val="002060"/>
                  </a:solidFill>
                </a:rPr>
                <a:t>h</a:t>
              </a:r>
              <a:r>
                <a:rPr lang="cs-CZ" dirty="0" smtClean="0">
                  <a:solidFill>
                    <a:srgbClr val="002060"/>
                  </a:solidFill>
                </a:rPr>
                <a:t> popisujeme pomocí funkce −Sin  </a:t>
              </a:r>
              <a:endParaRPr lang="cs-CZ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/>
          </p:cNvSpPr>
          <p:nvPr>
            <p:ph type="body" sz="half" idx="1"/>
          </p:nvPr>
        </p:nvSpPr>
        <p:spPr>
          <a:xfrm>
            <a:off x="262703" y="778170"/>
            <a:ext cx="8424863" cy="243615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 smtClean="0"/>
              <a:t>Rychlost kmitavého pohybu</a:t>
            </a:r>
          </a:p>
          <a:p>
            <a:pPr>
              <a:lnSpc>
                <a:spcPct val="90000"/>
              </a:lnSpc>
            </a:pPr>
            <a:endParaRPr lang="cs-CZ" altLang="cs-CZ" sz="24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4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4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800" dirty="0" smtClean="0"/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 smtClean="0"/>
              <a:t>Zrychlení kmitavého pohybu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z="2400" dirty="0" smtClean="0"/>
              <a:t> </a:t>
            </a:r>
          </a:p>
        </p:txBody>
      </p:sp>
      <p:graphicFrame>
        <p:nvGraphicFramePr>
          <p:cNvPr id="20484" name="Object 21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422182856"/>
              </p:ext>
            </p:extLst>
          </p:nvPr>
        </p:nvGraphicFramePr>
        <p:xfrm>
          <a:off x="1043608" y="1559077"/>
          <a:ext cx="4797425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4" name="Equation" r:id="rId3" imgW="1688760" imgH="228600" progId="Equation.DSMT4">
                  <p:embed/>
                </p:oleObj>
              </mc:Choice>
              <mc:Fallback>
                <p:oleObj name="Equation" r:id="rId3" imgW="1688760" imgH="2286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559077"/>
                        <a:ext cx="4797425" cy="6492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417761"/>
              </p:ext>
            </p:extLst>
          </p:nvPr>
        </p:nvGraphicFramePr>
        <p:xfrm>
          <a:off x="2339752" y="2400639"/>
          <a:ext cx="1368425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5" name="Rovnice" r:id="rId5" imgW="609600" imgH="228600" progId="Equation.3">
                  <p:embed/>
                </p:oleObj>
              </mc:Choice>
              <mc:Fallback>
                <p:oleObj name="Rovnice" r:id="rId5" imgW="6096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400639"/>
                        <a:ext cx="1368425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769274" y="2190555"/>
            <a:ext cx="3278976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- z </a:t>
            </a:r>
            <a:r>
              <a:rPr lang="cs-CZ" dirty="0"/>
              <a:t>pohybu po </a:t>
            </a:r>
            <a:r>
              <a:rPr lang="cs-CZ" dirty="0" smtClean="0"/>
              <a:t>kružnici, kde</a:t>
            </a:r>
          </a:p>
          <a:p>
            <a:pPr>
              <a:defRPr/>
            </a:pPr>
            <a:endParaRPr lang="cs-CZ" sz="900" dirty="0" smtClean="0"/>
          </a:p>
          <a:p>
            <a:pPr>
              <a:defRPr/>
            </a:pPr>
            <a:endParaRPr lang="cs-CZ" sz="900" dirty="0" smtClean="0"/>
          </a:p>
          <a:p>
            <a:pPr>
              <a:defRPr/>
            </a:pPr>
            <a:endParaRPr lang="cs-CZ" sz="900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2051720" y="2183928"/>
            <a:ext cx="324036" cy="314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445114"/>
              </p:ext>
            </p:extLst>
          </p:nvPr>
        </p:nvGraphicFramePr>
        <p:xfrm>
          <a:off x="6621938" y="2183928"/>
          <a:ext cx="88423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6" name="Rovnice" r:id="rId7" imgW="393480" imgH="393480" progId="Equation.3">
                  <p:embed/>
                </p:oleObj>
              </mc:Choice>
              <mc:Fallback>
                <p:oleObj name="Rovnice" r:id="rId7" imgW="393480" imgH="393480" progId="Equation.3">
                  <p:embed/>
                  <p:pic>
                    <p:nvPicPr>
                      <p:cNvPr id="204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1938" y="2183928"/>
                        <a:ext cx="884238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730063"/>
              </p:ext>
            </p:extLst>
          </p:nvPr>
        </p:nvGraphicFramePr>
        <p:xfrm>
          <a:off x="315913" y="4149725"/>
          <a:ext cx="5732462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7" name="Rovnice" r:id="rId9" imgW="2552400" imgH="241200" progId="Equation.3">
                  <p:embed/>
                </p:oleObj>
              </mc:Choice>
              <mc:Fallback>
                <p:oleObj name="Rovnice" r:id="rId9" imgW="2552400" imgH="241200" progId="Equation.3">
                  <p:embed/>
                  <p:pic>
                    <p:nvPicPr>
                      <p:cNvPr id="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4149725"/>
                        <a:ext cx="5732462" cy="54133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Skupina 22"/>
          <p:cNvGrpSpPr/>
          <p:nvPr/>
        </p:nvGrpSpPr>
        <p:grpSpPr>
          <a:xfrm>
            <a:off x="3919404" y="4999261"/>
            <a:ext cx="3763226" cy="385129"/>
            <a:chOff x="2357422" y="3143248"/>
            <a:chExt cx="3763226" cy="385129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0336" b="-6881"/>
            <a:stretch/>
          </p:blipFill>
          <p:spPr bwMode="auto">
            <a:xfrm>
              <a:off x="4824504" y="3151701"/>
              <a:ext cx="1296144" cy="376676"/>
            </a:xfrm>
            <a:prstGeom prst="rect">
              <a:avLst/>
            </a:prstGeom>
            <a:noFill/>
          </p:spPr>
        </p:pic>
        <p:sp>
          <p:nvSpPr>
            <p:cNvPr id="25" name="BlokTextu 11"/>
            <p:cNvSpPr txBox="1"/>
            <p:nvPr/>
          </p:nvSpPr>
          <p:spPr>
            <a:xfrm>
              <a:off x="2357422" y="3143248"/>
              <a:ext cx="246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- z pohybu po kružnici   </a:t>
              </a:r>
              <a:endParaRPr lang="sk-SK" dirty="0"/>
            </a:p>
          </p:txBody>
        </p:sp>
      </p:grpSp>
      <p:cxnSp>
        <p:nvCxnSpPr>
          <p:cNvPr id="26" name="Přímá spojnice se šipkou 25"/>
          <p:cNvCxnSpPr/>
          <p:nvPr/>
        </p:nvCxnSpPr>
        <p:spPr>
          <a:xfrm>
            <a:off x="2028100" y="4728093"/>
            <a:ext cx="324036" cy="314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058648"/>
              </p:ext>
            </p:extLst>
          </p:nvPr>
        </p:nvGraphicFramePr>
        <p:xfrm>
          <a:off x="2219325" y="4929188"/>
          <a:ext cx="170973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" name="Rovnice" r:id="rId12" imgW="761760" imgH="241200" progId="Equation.3">
                  <p:embed/>
                </p:oleObj>
              </mc:Choice>
              <mc:Fallback>
                <p:oleObj name="Rovnice" r:id="rId12" imgW="761760" imgH="241200" progId="Equation.3">
                  <p:embed/>
                  <p:pic>
                    <p:nvPicPr>
                      <p:cNvPr id="204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9325" y="4929188"/>
                        <a:ext cx="1709738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Přímá spojnice se šipkou 13"/>
          <p:cNvCxnSpPr/>
          <p:nvPr/>
        </p:nvCxnSpPr>
        <p:spPr>
          <a:xfrm flipV="1">
            <a:off x="3995936" y="3883862"/>
            <a:ext cx="479198" cy="3039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914318"/>
              </p:ext>
            </p:extLst>
          </p:nvPr>
        </p:nvGraphicFramePr>
        <p:xfrm>
          <a:off x="4475134" y="3479582"/>
          <a:ext cx="19685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" name="Rovnice" r:id="rId14" imgW="876240" imgH="228600" progId="Equation.3">
                  <p:embed/>
                </p:oleObj>
              </mc:Choice>
              <mc:Fallback>
                <p:oleObj name="Rovnice" r:id="rId14" imgW="876240" imgH="228600" progId="Equation.3">
                  <p:embed/>
                  <p:pic>
                    <p:nvPicPr>
                      <p:cNvPr id="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134" y="3479582"/>
                        <a:ext cx="19685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ůvod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Původ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2988</TotalTime>
  <Words>1099</Words>
  <Application>Microsoft Office PowerPoint</Application>
  <PresentationFormat>Předvádění na obrazovce (4:3)</PresentationFormat>
  <Paragraphs>221</Paragraphs>
  <Slides>41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41</vt:i4>
      </vt:variant>
    </vt:vector>
  </HeadingPairs>
  <TitlesOfParts>
    <vt:vector size="56" baseType="lpstr">
      <vt:lpstr>Arial</vt:lpstr>
      <vt:lpstr>Bookman Old Style</vt:lpstr>
      <vt:lpstr>Calibri</vt:lpstr>
      <vt:lpstr>Cambria Math</vt:lpstr>
      <vt:lpstr>Gill Sans MT</vt:lpstr>
      <vt:lpstr>Symbol</vt:lpstr>
      <vt:lpstr>Times New Roman</vt:lpstr>
      <vt:lpstr>Verdana</vt:lpstr>
      <vt:lpstr>Wingdings</vt:lpstr>
      <vt:lpstr>Wingdings 2</vt:lpstr>
      <vt:lpstr>Wingdings 3</vt:lpstr>
      <vt:lpstr>Původ</vt:lpstr>
      <vt:lpstr>VISIO</vt:lpstr>
      <vt:lpstr>Equation</vt:lpstr>
      <vt:lpstr>Rovnice</vt:lpstr>
      <vt:lpstr>Kmitání a vlnění</vt:lpstr>
      <vt:lpstr>Prezentace aplikace PowerPoint</vt:lpstr>
      <vt:lpstr>Kmitavý pohyb</vt:lpstr>
      <vt:lpstr>Harmonický pohyb</vt:lpstr>
      <vt:lpstr>Odvození harmonického kmitavého pohybu</vt:lpstr>
      <vt:lpstr>Fáze kmitavého pohybu</vt:lpstr>
      <vt:lpstr>Složené kmitání</vt:lpstr>
      <vt:lpstr>Poloha vs. rychlost vs. zrychlení kmitavého pohybu </vt:lpstr>
      <vt:lpstr>Prezentace aplikace PowerPoint</vt:lpstr>
      <vt:lpstr>Síla působící na pružinu </vt:lpstr>
      <vt:lpstr>Vlastní kmitání oscilátoru</vt:lpstr>
      <vt:lpstr>Matematické kyvadlo</vt:lpstr>
      <vt:lpstr>Otázky</vt:lpstr>
      <vt:lpstr>Otázky</vt:lpstr>
      <vt:lpstr>Vlnění</vt:lpstr>
      <vt:lpstr>Příklady vlnění</vt:lpstr>
      <vt:lpstr>Nové veličiny </vt:lpstr>
      <vt:lpstr>Příklady užití vlnění v medicíně</vt:lpstr>
      <vt:lpstr>Příklady užití vlnění v medicíně</vt:lpstr>
      <vt:lpstr>Podélné a příčné vlnění</vt:lpstr>
      <vt:lpstr>Další dělení vlnění</vt:lpstr>
      <vt:lpstr>Odvození rovnice postupného vlnění</vt:lpstr>
      <vt:lpstr>Odvození rovnice postupného vlnění</vt:lpstr>
      <vt:lpstr>Odvození rovnice postupného vlnění</vt:lpstr>
      <vt:lpstr>Příklady</vt:lpstr>
      <vt:lpstr>Příklady</vt:lpstr>
      <vt:lpstr>Příklady</vt:lpstr>
      <vt:lpstr>Dopplerův jev</vt:lpstr>
      <vt:lpstr>Dopplerovská sonografie</vt:lpstr>
      <vt:lpstr>Příklady </vt:lpstr>
      <vt:lpstr>Zvuk</vt:lpstr>
      <vt:lpstr>1) Výška tónu</vt:lpstr>
      <vt:lpstr>2) Hlasitost, hladina intenzity </vt:lpstr>
      <vt:lpstr>Kolik dB slyší zdravý člověk na 1 kH?</vt:lpstr>
      <vt:lpstr>Člověk s nedoslýchavostí na 1 kH</vt:lpstr>
      <vt:lpstr>Člověk s citlivějším uchem</vt:lpstr>
      <vt:lpstr>3) Barva zvuku</vt:lpstr>
      <vt:lpstr>Příklady</vt:lpstr>
      <vt:lpstr>Příklady</vt:lpstr>
      <vt:lpstr>Příklady</vt:lpstr>
      <vt:lpstr>Reference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Mamut</dc:creator>
  <cp:lastModifiedBy>Antonín Procházka</cp:lastModifiedBy>
  <cp:revision>234</cp:revision>
  <dcterms:created xsi:type="dcterms:W3CDTF">2013-02-19T10:26:29Z</dcterms:created>
  <dcterms:modified xsi:type="dcterms:W3CDTF">2020-03-02T13:03:56Z</dcterms:modified>
</cp:coreProperties>
</file>