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31" r:id="rId1"/>
  </p:sldMasterIdLst>
  <p:notesMasterIdLst>
    <p:notesMasterId r:id="rId48"/>
  </p:notesMasterIdLst>
  <p:handoutMasterIdLst>
    <p:handoutMasterId r:id="rId49"/>
  </p:handoutMasterIdLst>
  <p:sldIdLst>
    <p:sldId id="257" r:id="rId2"/>
    <p:sldId id="258" r:id="rId3"/>
    <p:sldId id="303" r:id="rId4"/>
    <p:sldId id="304" r:id="rId5"/>
    <p:sldId id="305" r:id="rId6"/>
    <p:sldId id="306" r:id="rId7"/>
    <p:sldId id="307" r:id="rId8"/>
    <p:sldId id="308" r:id="rId9"/>
    <p:sldId id="309" r:id="rId10"/>
    <p:sldId id="289" r:id="rId11"/>
    <p:sldId id="310" r:id="rId12"/>
    <p:sldId id="295" r:id="rId13"/>
    <p:sldId id="294" r:id="rId14"/>
    <p:sldId id="297" r:id="rId15"/>
    <p:sldId id="298" r:id="rId16"/>
    <p:sldId id="299" r:id="rId17"/>
    <p:sldId id="300" r:id="rId18"/>
    <p:sldId id="290" r:id="rId19"/>
    <p:sldId id="302" r:id="rId20"/>
    <p:sldId id="259" r:id="rId21"/>
    <p:sldId id="288" r:id="rId22"/>
    <p:sldId id="260" r:id="rId23"/>
    <p:sldId id="261" r:id="rId24"/>
    <p:sldId id="262" r:id="rId25"/>
    <p:sldId id="279" r:id="rId26"/>
    <p:sldId id="263" r:id="rId27"/>
    <p:sldId id="264" r:id="rId28"/>
    <p:sldId id="280" r:id="rId29"/>
    <p:sldId id="265" r:id="rId30"/>
    <p:sldId id="266" r:id="rId31"/>
    <p:sldId id="281" r:id="rId32"/>
    <p:sldId id="267" r:id="rId33"/>
    <p:sldId id="268" r:id="rId34"/>
    <p:sldId id="269" r:id="rId35"/>
    <p:sldId id="282" r:id="rId36"/>
    <p:sldId id="270" r:id="rId37"/>
    <p:sldId id="271" r:id="rId38"/>
    <p:sldId id="272" r:id="rId39"/>
    <p:sldId id="273" r:id="rId40"/>
    <p:sldId id="283" r:id="rId41"/>
    <p:sldId id="274" r:id="rId42"/>
    <p:sldId id="275" r:id="rId43"/>
    <p:sldId id="276" r:id="rId44"/>
    <p:sldId id="277" r:id="rId45"/>
    <p:sldId id="284" r:id="rId46"/>
    <p:sldId id="278" r:id="rId47"/>
  </p:sldIdLst>
  <p:sldSz cx="9144000" cy="6858000" type="screen4x3"/>
  <p:notesSz cx="6797675" cy="9928225"/>
  <p:defaultTextStyle>
    <a:defPPr>
      <a:defRPr lang="cs-CZ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108"/>
      </p:cViewPr>
      <p:guideLst>
        <p:guide orient="horz" pos="2160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presProps" Target="pres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notesMaster" Target="notesMasters/notesMaster1.xml"/><Relationship Id="rId8" Type="http://schemas.openxmlformats.org/officeDocument/2006/relationships/slide" Target="slides/slide7.xml"/><Relationship Id="rId51" Type="http://schemas.openxmlformats.org/officeDocument/2006/relationships/viewProps" Target="viewProp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handoutMaster" Target="handoutMasters/handout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60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5.wmf"/><Relationship Id="rId2" Type="http://schemas.openxmlformats.org/officeDocument/2006/relationships/image" Target="../media/image64.wmf"/><Relationship Id="rId1" Type="http://schemas.openxmlformats.org/officeDocument/2006/relationships/image" Target="../media/image63.wmf"/><Relationship Id="rId4" Type="http://schemas.openxmlformats.org/officeDocument/2006/relationships/image" Target="../media/image66.wmf"/></Relationships>
</file>

<file path=ppt/drawings/_rels/vmlDrawing12.vml.rels><?xml version="1.0" encoding="UTF-8" standalone="yes"?>
<Relationships xmlns="http://schemas.openxmlformats.org/package/2006/relationships"><Relationship Id="rId2" Type="http://schemas.openxmlformats.org/officeDocument/2006/relationships/image" Target="../media/image72.wmf"/><Relationship Id="rId1" Type="http://schemas.openxmlformats.org/officeDocument/2006/relationships/image" Target="../media/image71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wmf"/><Relationship Id="rId2" Type="http://schemas.openxmlformats.org/officeDocument/2006/relationships/image" Target="../media/image75.wmf"/><Relationship Id="rId1" Type="http://schemas.openxmlformats.org/officeDocument/2006/relationships/image" Target="../media/image74.wmf"/><Relationship Id="rId4" Type="http://schemas.openxmlformats.org/officeDocument/2006/relationships/image" Target="../media/image77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7.wmf"/><Relationship Id="rId2" Type="http://schemas.openxmlformats.org/officeDocument/2006/relationships/image" Target="../media/image84.wmf"/><Relationship Id="rId1" Type="http://schemas.openxmlformats.org/officeDocument/2006/relationships/image" Target="../media/image83.w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9.wmf"/><Relationship Id="rId2" Type="http://schemas.openxmlformats.org/officeDocument/2006/relationships/image" Target="../media/image88.wmf"/><Relationship Id="rId1" Type="http://schemas.openxmlformats.org/officeDocument/2006/relationships/image" Target="../media/image87.wmf"/><Relationship Id="rId6" Type="http://schemas.openxmlformats.org/officeDocument/2006/relationships/image" Target="../media/image92.wmf"/><Relationship Id="rId5" Type="http://schemas.openxmlformats.org/officeDocument/2006/relationships/image" Target="../media/image91.wmf"/><Relationship Id="rId4" Type="http://schemas.openxmlformats.org/officeDocument/2006/relationships/image" Target="../media/image90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4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0.wmf"/><Relationship Id="rId2" Type="http://schemas.openxmlformats.org/officeDocument/2006/relationships/image" Target="../media/image99.wmf"/><Relationship Id="rId1" Type="http://schemas.openxmlformats.org/officeDocument/2006/relationships/image" Target="../media/image98.wmf"/><Relationship Id="rId5" Type="http://schemas.openxmlformats.org/officeDocument/2006/relationships/image" Target="../media/image102.wmf"/><Relationship Id="rId4" Type="http://schemas.openxmlformats.org/officeDocument/2006/relationships/image" Target="../media/image101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.wmf"/><Relationship Id="rId2" Type="http://schemas.openxmlformats.org/officeDocument/2006/relationships/image" Target="../media/image6.wmf"/><Relationship Id="rId1" Type="http://schemas.openxmlformats.org/officeDocument/2006/relationships/image" Target="../media/image5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wmf"/></Relationships>
</file>

<file path=ppt/drawings/_rels/vmlDrawing4.vml.rels><?xml version="1.0" encoding="UTF-8" standalone="yes"?>
<Relationships xmlns="http://schemas.openxmlformats.org/package/2006/relationships"><Relationship Id="rId2" Type="http://schemas.openxmlformats.org/officeDocument/2006/relationships/image" Target="../media/image15.emf"/><Relationship Id="rId1" Type="http://schemas.openxmlformats.org/officeDocument/2006/relationships/image" Target="../media/image14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40.wmf"/><Relationship Id="rId1" Type="http://schemas.openxmlformats.org/officeDocument/2006/relationships/image" Target="../media/image39.wmf"/></Relationships>
</file>

<file path=ppt/drawings/_rels/vmlDrawing6.vml.rels><?xml version="1.0" encoding="UTF-8" standalone="yes"?>
<Relationships xmlns="http://schemas.openxmlformats.org/package/2006/relationships"><Relationship Id="rId2" Type="http://schemas.openxmlformats.org/officeDocument/2006/relationships/image" Target="../media/image43.wmf"/><Relationship Id="rId1" Type="http://schemas.openxmlformats.org/officeDocument/2006/relationships/image" Target="../media/image42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52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56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B1187C43-725E-4940-B231-8845AB799248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 eaLnBrk="0" hangingPunct="0">
              <a:defRPr sz="1200"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939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defRPr sz="1200"/>
            </a:lvl1pPr>
          </a:lstStyle>
          <a:p>
            <a:pPr>
              <a:defRPr/>
            </a:pPr>
            <a:fld id="{01059587-7B49-4F76-8B0D-44AD5F49144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záhlaví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B390D999-2E5A-4E84-9CC1-8D759F1BCA3D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4" name="Zástupný symbol pro obrázek snímku 3"/>
          <p:cNvSpPr>
            <a:spLocks noGrp="1" noRot="1" noChangeAspect="1"/>
          </p:cNvSpPr>
          <p:nvPr>
            <p:ph type="sldImg" idx="2"/>
          </p:nvPr>
        </p:nvSpPr>
        <p:spPr>
          <a:xfrm>
            <a:off x="915988" y="744538"/>
            <a:ext cx="4965700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cs-CZ" noProof="0" smtClean="0"/>
          </a:p>
        </p:txBody>
      </p:sp>
      <p:sp>
        <p:nvSpPr>
          <p:cNvPr id="5" name="Zástupný symbol pro poznámky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noProof="0" smtClean="0"/>
              <a:t>Klepnutím lze upravit styly předlohy textu.</a:t>
            </a:r>
          </a:p>
          <a:p>
            <a:pPr lvl="1"/>
            <a:r>
              <a:rPr lang="cs-CZ" noProof="0" smtClean="0"/>
              <a:t>Druhá úroveň</a:t>
            </a:r>
          </a:p>
          <a:p>
            <a:pPr lvl="2"/>
            <a:r>
              <a:rPr lang="cs-CZ" noProof="0" smtClean="0"/>
              <a:t>Třetí úroveň</a:t>
            </a:r>
          </a:p>
          <a:p>
            <a:pPr lvl="3"/>
            <a:r>
              <a:rPr lang="cs-CZ" noProof="0" smtClean="0"/>
              <a:t>Čtvrtá úroveň</a:t>
            </a:r>
          </a:p>
          <a:p>
            <a:pPr lvl="4"/>
            <a:r>
              <a:rPr lang="cs-CZ" noProof="0" smtClean="0"/>
              <a:t>Pátá úroveň</a:t>
            </a:r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D481B7ED-B837-42EF-B507-17664E86B08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Zástupný symbol pro obrázek snímku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917575" y="744538"/>
            <a:ext cx="4962525" cy="3722687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32771" name="Zástupný symbol pro poznámky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cs-CZ" altLang="cs-CZ" smtClean="0"/>
          </a:p>
        </p:txBody>
      </p:sp>
      <p:sp>
        <p:nvSpPr>
          <p:cNvPr id="32772" name="Zástupný symbol pro číslo snímku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</a:pPr>
            <a:fld id="{263DB519-9CE6-45B9-8A0A-784ECBA27C70}" type="slidenum">
              <a:rPr lang="cs-CZ" altLang="cs-CZ" smtClean="0"/>
              <a:pPr>
                <a:spcBef>
                  <a:spcPct val="0"/>
                </a:spcBef>
              </a:pPr>
              <a:t>23</a:t>
            </a:fld>
            <a:endParaRPr lang="cs-CZ" altLang="cs-CZ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accent1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9"/>
          <p:cNvSpPr/>
          <p:nvPr/>
        </p:nvSpPr>
        <p:spPr>
          <a:xfrm>
            <a:off x="4763" y="0"/>
            <a:ext cx="9139237" cy="457200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 algn="l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 algn="ctr">
              <a:buNone/>
              <a:defRPr sz="1600"/>
            </a:lvl2pPr>
            <a:lvl3pPr marL="914400" indent="0" algn="ctr">
              <a:buNone/>
              <a:defRPr sz="16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cs-CZ" smtClean="0"/>
              <a:t>Kliknutím lze upravit styl předlohy.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C92DE406-69FD-4A2C-8B85-D8A72CDA7E2D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BAD6A6B-65E9-41D1-8F85-7A15C4D028E9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70872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7E1034-689D-4B21-B0E3-C4EE783AF53E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A2B6F23-3569-4065-91E5-9BC082840448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53446188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Straight Connector 6"/>
          <p:cNvCxnSpPr/>
          <p:nvPr/>
        </p:nvCxnSpPr>
        <p:spPr>
          <a:xfrm rot="5400000" flipV="1">
            <a:off x="7543800" y="173038"/>
            <a:ext cx="0" cy="6858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6" y="762000"/>
            <a:ext cx="1971675" cy="5410200"/>
          </a:xfrm>
        </p:spPr>
        <p:txBody>
          <a:bodyPr vert="eaVert" lIns="45720" tIns="91440" rIns="45720" bIns="91440"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42951" y="762000"/>
            <a:ext cx="5686425" cy="5410200"/>
          </a:xfrm>
        </p:spPr>
        <p:txBody>
          <a:bodyPr vert="eaVert"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10C90F4-5DB9-4080-A1BE-9C31D12A849F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5186E3-3F3A-454F-82B0-AC18C8FA478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3116560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Nadpis, text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435100" y="1447800"/>
            <a:ext cx="3673475" cy="48006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5260975" y="1447800"/>
            <a:ext cx="3673475" cy="48006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F21BD58-24C0-458D-8D17-E69BE6802749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EFFCABC-50B3-43DB-B7D0-4DC1C43B94A4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12011903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Nadpis, text a 2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435100" y="274638"/>
            <a:ext cx="7499350" cy="1143000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sz="half" idx="1"/>
          </p:nvPr>
        </p:nvSpPr>
        <p:spPr>
          <a:xfrm>
            <a:off x="1435100" y="1447800"/>
            <a:ext cx="3673475" cy="48006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quarter" idx="2"/>
          </p:nvPr>
        </p:nvSpPr>
        <p:spPr>
          <a:xfrm>
            <a:off x="5260975" y="1447800"/>
            <a:ext cx="3673475" cy="23241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obsah 4"/>
          <p:cNvSpPr>
            <a:spLocks noGrp="1"/>
          </p:cNvSpPr>
          <p:nvPr>
            <p:ph sz="quarter" idx="3"/>
          </p:nvPr>
        </p:nvSpPr>
        <p:spPr>
          <a:xfrm>
            <a:off x="5260975" y="3924300"/>
            <a:ext cx="3673475" cy="2324100"/>
          </a:xfrm>
        </p:spPr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C25C75D-53F6-46FF-B0B3-E89EAFFAF24E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6AED7B1-4545-45DB-B1CC-C46D717946A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43844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E337D28-65F1-410A-83FD-49F8B97E5597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FE12A96-1C28-456F-96F4-AC26ED37FB61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0675214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/>
          <p:nvPr/>
        </p:nvSpPr>
        <p:spPr>
          <a:xfrm>
            <a:off x="0" y="0"/>
            <a:ext cx="9144000" cy="4572000"/>
          </a:xfrm>
          <a:prstGeom prst="rect">
            <a:avLst/>
          </a:prstGeom>
          <a:solidFill>
            <a:schemeClr val="accent3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5" name="Freeform 10"/>
          <p:cNvSpPr/>
          <p:nvPr/>
        </p:nvSpPr>
        <p:spPr>
          <a:xfrm>
            <a:off x="4763" y="0"/>
            <a:ext cx="9139237" cy="4572000"/>
          </a:xfrm>
          <a:custGeom>
            <a:avLst/>
            <a:gdLst/>
            <a:ahLst/>
            <a:cxnLst/>
            <a:rect l="l" t="t" r="r" b="b"/>
            <a:pathLst>
              <a:path w="9139239" h="4572001">
                <a:moveTo>
                  <a:pt x="9139239" y="4171458"/>
                </a:moveTo>
                <a:lnTo>
                  <a:pt x="9139239" y="4479120"/>
                </a:lnTo>
                <a:lnTo>
                  <a:pt x="9061857" y="4572001"/>
                </a:lnTo>
                <a:lnTo>
                  <a:pt x="8867616" y="4572001"/>
                </a:lnTo>
                <a:cubicBezTo>
                  <a:pt x="8974940" y="4496648"/>
                  <a:pt x="9059271" y="4392377"/>
                  <a:pt x="9109281" y="4270954"/>
                </a:cubicBezTo>
                <a:close/>
                <a:moveTo>
                  <a:pt x="9139239" y="4017903"/>
                </a:moveTo>
                <a:lnTo>
                  <a:pt x="9139239" y="4146549"/>
                </a:lnTo>
                <a:lnTo>
                  <a:pt x="9061849" y="4168266"/>
                </a:lnTo>
                <a:cubicBezTo>
                  <a:pt x="8867508" y="4236060"/>
                  <a:pt x="8712637" y="4384208"/>
                  <a:pt x="8639677" y="4572001"/>
                </a:cubicBezTo>
                <a:lnTo>
                  <a:pt x="8502130" y="4572001"/>
                </a:lnTo>
                <a:cubicBezTo>
                  <a:pt x="8583823" y="4319597"/>
                  <a:pt x="8787913" y="4120306"/>
                  <a:pt x="9046727" y="4039822"/>
                </a:cubicBezTo>
                <a:close/>
                <a:moveTo>
                  <a:pt x="7620280" y="3999419"/>
                </a:moveTo>
                <a:lnTo>
                  <a:pt x="7637367" y="4001042"/>
                </a:lnTo>
                <a:cubicBezTo>
                  <a:pt x="7669753" y="4001569"/>
                  <a:pt x="7701646" y="4004550"/>
                  <a:pt x="7732829" y="4010107"/>
                </a:cubicBezTo>
                <a:cubicBezTo>
                  <a:pt x="7738405" y="4009688"/>
                  <a:pt x="7743733" y="4010636"/>
                  <a:pt x="7749042" y="4011646"/>
                </a:cubicBezTo>
                <a:lnTo>
                  <a:pt x="7749159" y="4012794"/>
                </a:lnTo>
                <a:cubicBezTo>
                  <a:pt x="8061238" y="4064450"/>
                  <a:pt x="8314467" y="4283539"/>
                  <a:pt x="8407830" y="4572001"/>
                </a:cubicBezTo>
                <a:lnTo>
                  <a:pt x="8270283" y="4572001"/>
                </a:lnTo>
                <a:cubicBezTo>
                  <a:pt x="8186900" y="4357380"/>
                  <a:pt x="7996531" y="4194541"/>
                  <a:pt x="7762529" y="4144250"/>
                </a:cubicBezTo>
                <a:cubicBezTo>
                  <a:pt x="7797023" y="4319651"/>
                  <a:pt x="7899246" y="4471530"/>
                  <a:pt x="8042344" y="4572001"/>
                </a:cubicBezTo>
                <a:lnTo>
                  <a:pt x="7848103" y="4572001"/>
                </a:lnTo>
                <a:cubicBezTo>
                  <a:pt x="7731971" y="4452596"/>
                  <a:pt x="7653409" y="4298519"/>
                  <a:pt x="7629044" y="4127511"/>
                </a:cubicBezTo>
                <a:cubicBezTo>
                  <a:pt x="7628876" y="4127458"/>
                  <a:pt x="7628708" y="4127453"/>
                  <a:pt x="7628538" y="4127448"/>
                </a:cubicBezTo>
                <a:lnTo>
                  <a:pt x="7628000" y="4120772"/>
                </a:lnTo>
                <a:cubicBezTo>
                  <a:pt x="7622941" y="4090522"/>
                  <a:pt x="7620490" y="4059631"/>
                  <a:pt x="7620533" y="4028296"/>
                </a:cubicBezTo>
                <a:cubicBezTo>
                  <a:pt x="7619221" y="4022668"/>
                  <a:pt x="7619162" y="4017001"/>
                  <a:pt x="7619162" y="4011320"/>
                </a:cubicBezTo>
                <a:lnTo>
                  <a:pt x="7619756" y="3999880"/>
                </a:lnTo>
                <a:lnTo>
                  <a:pt x="7620254" y="3999913"/>
                </a:lnTo>
                <a:close/>
                <a:moveTo>
                  <a:pt x="7597529" y="3999419"/>
                </a:moveTo>
                <a:lnTo>
                  <a:pt x="7597555" y="3999913"/>
                </a:lnTo>
                <a:lnTo>
                  <a:pt x="7598053" y="3999880"/>
                </a:lnTo>
                <a:lnTo>
                  <a:pt x="7598647" y="4011320"/>
                </a:lnTo>
                <a:cubicBezTo>
                  <a:pt x="7598647" y="4017001"/>
                  <a:pt x="7598588" y="4022668"/>
                  <a:pt x="7597276" y="4028296"/>
                </a:cubicBezTo>
                <a:cubicBezTo>
                  <a:pt x="7597319" y="4059631"/>
                  <a:pt x="7594868" y="4090522"/>
                  <a:pt x="7589809" y="4120772"/>
                </a:cubicBezTo>
                <a:lnTo>
                  <a:pt x="7589271" y="4127448"/>
                </a:lnTo>
                <a:cubicBezTo>
                  <a:pt x="7589101" y="4127453"/>
                  <a:pt x="7588933" y="4127458"/>
                  <a:pt x="7588765" y="4127511"/>
                </a:cubicBezTo>
                <a:cubicBezTo>
                  <a:pt x="7564400" y="4298519"/>
                  <a:pt x="7485838" y="4452596"/>
                  <a:pt x="7369706" y="4572001"/>
                </a:cubicBezTo>
                <a:lnTo>
                  <a:pt x="7175465" y="4572001"/>
                </a:lnTo>
                <a:cubicBezTo>
                  <a:pt x="7318563" y="4471530"/>
                  <a:pt x="7420786" y="4319651"/>
                  <a:pt x="7455280" y="4144250"/>
                </a:cubicBezTo>
                <a:cubicBezTo>
                  <a:pt x="7221278" y="4194541"/>
                  <a:pt x="7030909" y="4357380"/>
                  <a:pt x="6947526" y="4572001"/>
                </a:cubicBezTo>
                <a:lnTo>
                  <a:pt x="6809978" y="4572001"/>
                </a:lnTo>
                <a:cubicBezTo>
                  <a:pt x="6903341" y="4283539"/>
                  <a:pt x="7156571" y="4064450"/>
                  <a:pt x="7468650" y="4012794"/>
                </a:cubicBezTo>
                <a:lnTo>
                  <a:pt x="7468767" y="4011646"/>
                </a:lnTo>
                <a:cubicBezTo>
                  <a:pt x="7474076" y="4010636"/>
                  <a:pt x="7479404" y="4009688"/>
                  <a:pt x="7484980" y="4010107"/>
                </a:cubicBezTo>
                <a:cubicBezTo>
                  <a:pt x="7516163" y="4004550"/>
                  <a:pt x="7548056" y="4001569"/>
                  <a:pt x="7580442" y="4001042"/>
                </a:cubicBezTo>
                <a:close/>
                <a:moveTo>
                  <a:pt x="5928129" y="3999419"/>
                </a:moveTo>
                <a:lnTo>
                  <a:pt x="5945217" y="4001042"/>
                </a:lnTo>
                <a:cubicBezTo>
                  <a:pt x="5977602" y="4001569"/>
                  <a:pt x="6009495" y="4004550"/>
                  <a:pt x="6040678" y="4010107"/>
                </a:cubicBezTo>
                <a:cubicBezTo>
                  <a:pt x="6046254" y="4009688"/>
                  <a:pt x="6051582" y="4010636"/>
                  <a:pt x="6056891" y="4011646"/>
                </a:cubicBezTo>
                <a:lnTo>
                  <a:pt x="6057008" y="4012794"/>
                </a:lnTo>
                <a:cubicBezTo>
                  <a:pt x="6369087" y="4064450"/>
                  <a:pt x="6622316" y="4283539"/>
                  <a:pt x="6715680" y="4572001"/>
                </a:cubicBezTo>
                <a:lnTo>
                  <a:pt x="6578131" y="4572001"/>
                </a:lnTo>
                <a:cubicBezTo>
                  <a:pt x="6494748" y="4357380"/>
                  <a:pt x="6304380" y="4194541"/>
                  <a:pt x="6070378" y="4144250"/>
                </a:cubicBezTo>
                <a:cubicBezTo>
                  <a:pt x="6104872" y="4319650"/>
                  <a:pt x="6207095" y="4471530"/>
                  <a:pt x="6350192" y="4572001"/>
                </a:cubicBezTo>
                <a:lnTo>
                  <a:pt x="6155952" y="4572001"/>
                </a:lnTo>
                <a:cubicBezTo>
                  <a:pt x="6039820" y="4452596"/>
                  <a:pt x="5961257" y="4298519"/>
                  <a:pt x="5936893" y="4127511"/>
                </a:cubicBezTo>
                <a:cubicBezTo>
                  <a:pt x="5936725" y="4127458"/>
                  <a:pt x="5936557" y="4127453"/>
                  <a:pt x="5936387" y="4127448"/>
                </a:cubicBezTo>
                <a:lnTo>
                  <a:pt x="5935849" y="4120772"/>
                </a:lnTo>
                <a:cubicBezTo>
                  <a:pt x="5930790" y="4090522"/>
                  <a:pt x="5928340" y="4059631"/>
                  <a:pt x="5928382" y="4028296"/>
                </a:cubicBezTo>
                <a:cubicBezTo>
                  <a:pt x="5927070" y="4022668"/>
                  <a:pt x="5927011" y="4017001"/>
                  <a:pt x="5927011" y="4011320"/>
                </a:cubicBezTo>
                <a:lnTo>
                  <a:pt x="5927605" y="3999880"/>
                </a:lnTo>
                <a:lnTo>
                  <a:pt x="5928103" y="3999913"/>
                </a:lnTo>
                <a:close/>
                <a:moveTo>
                  <a:pt x="5905378" y="3999419"/>
                </a:moveTo>
                <a:lnTo>
                  <a:pt x="5905404" y="3999913"/>
                </a:lnTo>
                <a:lnTo>
                  <a:pt x="5905902" y="3999880"/>
                </a:lnTo>
                <a:lnTo>
                  <a:pt x="5906496" y="4011320"/>
                </a:lnTo>
                <a:cubicBezTo>
                  <a:pt x="5906496" y="4017001"/>
                  <a:pt x="5906437" y="4022668"/>
                  <a:pt x="5905125" y="4028296"/>
                </a:cubicBezTo>
                <a:cubicBezTo>
                  <a:pt x="5905167" y="4059631"/>
                  <a:pt x="5902717" y="4090522"/>
                  <a:pt x="5897658" y="4120772"/>
                </a:cubicBezTo>
                <a:lnTo>
                  <a:pt x="5897120" y="4127448"/>
                </a:lnTo>
                <a:cubicBezTo>
                  <a:pt x="5896950" y="4127453"/>
                  <a:pt x="5896782" y="4127458"/>
                  <a:pt x="5896614" y="4127511"/>
                </a:cubicBezTo>
                <a:cubicBezTo>
                  <a:pt x="5872249" y="4298519"/>
                  <a:pt x="5793686" y="4452596"/>
                  <a:pt x="5677555" y="4572001"/>
                </a:cubicBezTo>
                <a:lnTo>
                  <a:pt x="5483314" y="4572001"/>
                </a:lnTo>
                <a:cubicBezTo>
                  <a:pt x="5626412" y="4471530"/>
                  <a:pt x="5728635" y="4319650"/>
                  <a:pt x="5763129" y="4144250"/>
                </a:cubicBezTo>
                <a:cubicBezTo>
                  <a:pt x="5529126" y="4194541"/>
                  <a:pt x="5338758" y="4357380"/>
                  <a:pt x="5255375" y="4572001"/>
                </a:cubicBezTo>
                <a:lnTo>
                  <a:pt x="5117827" y="4572001"/>
                </a:lnTo>
                <a:cubicBezTo>
                  <a:pt x="5211190" y="4283539"/>
                  <a:pt x="5464420" y="4064450"/>
                  <a:pt x="5776499" y="4012794"/>
                </a:cubicBezTo>
                <a:lnTo>
                  <a:pt x="5776616" y="4011646"/>
                </a:lnTo>
                <a:cubicBezTo>
                  <a:pt x="5781926" y="4010636"/>
                  <a:pt x="5787253" y="4009688"/>
                  <a:pt x="5792829" y="4010107"/>
                </a:cubicBezTo>
                <a:cubicBezTo>
                  <a:pt x="5824012" y="4004550"/>
                  <a:pt x="5855905" y="4001569"/>
                  <a:pt x="5888290" y="4001042"/>
                </a:cubicBezTo>
                <a:close/>
                <a:moveTo>
                  <a:pt x="4235979" y="3999419"/>
                </a:moveTo>
                <a:lnTo>
                  <a:pt x="4253065" y="4001042"/>
                </a:lnTo>
                <a:cubicBezTo>
                  <a:pt x="4285451" y="4001569"/>
                  <a:pt x="4317343" y="4004550"/>
                  <a:pt x="4348528" y="4010107"/>
                </a:cubicBezTo>
                <a:cubicBezTo>
                  <a:pt x="4354104" y="4009688"/>
                  <a:pt x="4359431" y="4010636"/>
                  <a:pt x="4364739" y="4011646"/>
                </a:cubicBezTo>
                <a:lnTo>
                  <a:pt x="4364856" y="4012794"/>
                </a:lnTo>
                <a:cubicBezTo>
                  <a:pt x="4676936" y="4064450"/>
                  <a:pt x="4930165" y="4283539"/>
                  <a:pt x="5023528" y="4572001"/>
                </a:cubicBezTo>
                <a:lnTo>
                  <a:pt x="4885980" y="4572001"/>
                </a:lnTo>
                <a:cubicBezTo>
                  <a:pt x="4802597" y="4357380"/>
                  <a:pt x="4612229" y="4194541"/>
                  <a:pt x="4378227" y="4144250"/>
                </a:cubicBezTo>
                <a:cubicBezTo>
                  <a:pt x="4412722" y="4319651"/>
                  <a:pt x="4514944" y="4471530"/>
                  <a:pt x="4658041" y="4572001"/>
                </a:cubicBezTo>
                <a:lnTo>
                  <a:pt x="4463800" y="4572001"/>
                </a:lnTo>
                <a:cubicBezTo>
                  <a:pt x="4347669" y="4452596"/>
                  <a:pt x="4269106" y="4298519"/>
                  <a:pt x="4244741" y="4127511"/>
                </a:cubicBezTo>
                <a:cubicBezTo>
                  <a:pt x="4244574" y="4127458"/>
                  <a:pt x="4244405" y="4127453"/>
                  <a:pt x="4244236" y="4127448"/>
                </a:cubicBezTo>
                <a:lnTo>
                  <a:pt x="4243697" y="4120772"/>
                </a:lnTo>
                <a:cubicBezTo>
                  <a:pt x="4238639" y="4090522"/>
                  <a:pt x="4236188" y="4059631"/>
                  <a:pt x="4236230" y="4028296"/>
                </a:cubicBezTo>
                <a:cubicBezTo>
                  <a:pt x="4234918" y="4022668"/>
                  <a:pt x="4234860" y="4017001"/>
                  <a:pt x="4234860" y="4011320"/>
                </a:cubicBezTo>
                <a:lnTo>
                  <a:pt x="4235454" y="3999880"/>
                </a:lnTo>
                <a:lnTo>
                  <a:pt x="4235952" y="3999913"/>
                </a:lnTo>
                <a:close/>
                <a:moveTo>
                  <a:pt x="4213227" y="3999419"/>
                </a:moveTo>
                <a:lnTo>
                  <a:pt x="4213253" y="3999913"/>
                </a:lnTo>
                <a:lnTo>
                  <a:pt x="4213751" y="3999880"/>
                </a:lnTo>
                <a:lnTo>
                  <a:pt x="4214345" y="4011320"/>
                </a:lnTo>
                <a:cubicBezTo>
                  <a:pt x="4214345" y="4017001"/>
                  <a:pt x="4214286" y="4022668"/>
                  <a:pt x="4212974" y="4028296"/>
                </a:cubicBezTo>
                <a:cubicBezTo>
                  <a:pt x="4213016" y="4059631"/>
                  <a:pt x="4210566" y="4090522"/>
                  <a:pt x="4205507" y="4120772"/>
                </a:cubicBezTo>
                <a:lnTo>
                  <a:pt x="4204969" y="4127448"/>
                </a:lnTo>
                <a:cubicBezTo>
                  <a:pt x="4204799" y="4127453"/>
                  <a:pt x="4204631" y="4127458"/>
                  <a:pt x="4204463" y="4127511"/>
                </a:cubicBezTo>
                <a:cubicBezTo>
                  <a:pt x="4180098" y="4298519"/>
                  <a:pt x="4101535" y="4452596"/>
                  <a:pt x="3985404" y="4572001"/>
                </a:cubicBezTo>
                <a:lnTo>
                  <a:pt x="3791163" y="4572001"/>
                </a:lnTo>
                <a:cubicBezTo>
                  <a:pt x="3934261" y="4471530"/>
                  <a:pt x="4036484" y="4319651"/>
                  <a:pt x="4070978" y="4144250"/>
                </a:cubicBezTo>
                <a:cubicBezTo>
                  <a:pt x="3836975" y="4194541"/>
                  <a:pt x="3646607" y="4357380"/>
                  <a:pt x="3563224" y="4572001"/>
                </a:cubicBezTo>
                <a:lnTo>
                  <a:pt x="3425676" y="4572001"/>
                </a:lnTo>
                <a:cubicBezTo>
                  <a:pt x="3519039" y="4283539"/>
                  <a:pt x="3772269" y="4064450"/>
                  <a:pt x="4084348" y="4012794"/>
                </a:cubicBezTo>
                <a:lnTo>
                  <a:pt x="4084465" y="4011646"/>
                </a:lnTo>
                <a:cubicBezTo>
                  <a:pt x="4089774" y="4010636"/>
                  <a:pt x="4095102" y="4009688"/>
                  <a:pt x="4100678" y="4010107"/>
                </a:cubicBezTo>
                <a:cubicBezTo>
                  <a:pt x="4131861" y="4004550"/>
                  <a:pt x="4163754" y="4001569"/>
                  <a:pt x="4196139" y="4001042"/>
                </a:cubicBezTo>
                <a:close/>
                <a:moveTo>
                  <a:pt x="2543827" y="3999419"/>
                </a:moveTo>
                <a:lnTo>
                  <a:pt x="2560914" y="4001042"/>
                </a:lnTo>
                <a:cubicBezTo>
                  <a:pt x="2593300" y="4001569"/>
                  <a:pt x="2625192" y="4004550"/>
                  <a:pt x="2656376" y="4010107"/>
                </a:cubicBezTo>
                <a:cubicBezTo>
                  <a:pt x="2661952" y="4009688"/>
                  <a:pt x="2667280" y="4010636"/>
                  <a:pt x="2672588" y="4011646"/>
                </a:cubicBezTo>
                <a:lnTo>
                  <a:pt x="2672706" y="4012794"/>
                </a:lnTo>
                <a:cubicBezTo>
                  <a:pt x="2984785" y="4064450"/>
                  <a:pt x="3238014" y="4283539"/>
                  <a:pt x="3331377" y="4572001"/>
                </a:cubicBezTo>
                <a:lnTo>
                  <a:pt x="3193830" y="4572001"/>
                </a:lnTo>
                <a:cubicBezTo>
                  <a:pt x="3110446" y="4357380"/>
                  <a:pt x="2920078" y="4194541"/>
                  <a:pt x="2686076" y="4144250"/>
                </a:cubicBezTo>
                <a:cubicBezTo>
                  <a:pt x="2720570" y="4319650"/>
                  <a:pt x="2822793" y="4471530"/>
                  <a:pt x="2965890" y="4572001"/>
                </a:cubicBezTo>
                <a:lnTo>
                  <a:pt x="2771649" y="4572001"/>
                </a:lnTo>
                <a:cubicBezTo>
                  <a:pt x="2655518" y="4452596"/>
                  <a:pt x="2576955" y="4298519"/>
                  <a:pt x="2552590" y="4127511"/>
                </a:cubicBezTo>
                <a:cubicBezTo>
                  <a:pt x="2552423" y="4127458"/>
                  <a:pt x="2552254" y="4127453"/>
                  <a:pt x="2552085" y="4127448"/>
                </a:cubicBezTo>
                <a:lnTo>
                  <a:pt x="2551547" y="4120772"/>
                </a:lnTo>
                <a:cubicBezTo>
                  <a:pt x="2546488" y="4090522"/>
                  <a:pt x="2544037" y="4059631"/>
                  <a:pt x="2544079" y="4028296"/>
                </a:cubicBezTo>
                <a:cubicBezTo>
                  <a:pt x="2542767" y="4022668"/>
                  <a:pt x="2542709" y="4017001"/>
                  <a:pt x="2542709" y="4011320"/>
                </a:cubicBezTo>
                <a:lnTo>
                  <a:pt x="2543303" y="3999880"/>
                </a:lnTo>
                <a:lnTo>
                  <a:pt x="2543801" y="3999913"/>
                </a:lnTo>
                <a:close/>
                <a:moveTo>
                  <a:pt x="2521076" y="3999419"/>
                </a:moveTo>
                <a:lnTo>
                  <a:pt x="2521102" y="3999913"/>
                </a:lnTo>
                <a:lnTo>
                  <a:pt x="2521600" y="3999880"/>
                </a:lnTo>
                <a:lnTo>
                  <a:pt x="2522194" y="4011320"/>
                </a:lnTo>
                <a:cubicBezTo>
                  <a:pt x="2522194" y="4017001"/>
                  <a:pt x="2522135" y="4022668"/>
                  <a:pt x="2520823" y="4028296"/>
                </a:cubicBezTo>
                <a:cubicBezTo>
                  <a:pt x="2520865" y="4059631"/>
                  <a:pt x="2518415" y="4090522"/>
                  <a:pt x="2513356" y="4120772"/>
                </a:cubicBezTo>
                <a:lnTo>
                  <a:pt x="2512818" y="4127448"/>
                </a:lnTo>
                <a:cubicBezTo>
                  <a:pt x="2512648" y="4127453"/>
                  <a:pt x="2512480" y="4127458"/>
                  <a:pt x="2512312" y="4127511"/>
                </a:cubicBezTo>
                <a:cubicBezTo>
                  <a:pt x="2487947" y="4298519"/>
                  <a:pt x="2409385" y="4452596"/>
                  <a:pt x="2293253" y="4572001"/>
                </a:cubicBezTo>
                <a:lnTo>
                  <a:pt x="2099012" y="4572001"/>
                </a:lnTo>
                <a:cubicBezTo>
                  <a:pt x="2242110" y="4471530"/>
                  <a:pt x="2344333" y="4319651"/>
                  <a:pt x="2378827" y="4144250"/>
                </a:cubicBezTo>
                <a:cubicBezTo>
                  <a:pt x="2144825" y="4194541"/>
                  <a:pt x="1954456" y="4357380"/>
                  <a:pt x="1871073" y="4572001"/>
                </a:cubicBezTo>
                <a:lnTo>
                  <a:pt x="1733525" y="4572001"/>
                </a:lnTo>
                <a:cubicBezTo>
                  <a:pt x="1826888" y="4283539"/>
                  <a:pt x="2080118" y="4064450"/>
                  <a:pt x="2392197" y="4012794"/>
                </a:cubicBezTo>
                <a:lnTo>
                  <a:pt x="2392314" y="4011646"/>
                </a:lnTo>
                <a:cubicBezTo>
                  <a:pt x="2397623" y="4010636"/>
                  <a:pt x="2402951" y="4009688"/>
                  <a:pt x="2408527" y="4010107"/>
                </a:cubicBezTo>
                <a:cubicBezTo>
                  <a:pt x="2439710" y="4004550"/>
                  <a:pt x="2471603" y="4001569"/>
                  <a:pt x="2503988" y="4001042"/>
                </a:cubicBezTo>
                <a:close/>
                <a:moveTo>
                  <a:pt x="851676" y="3999419"/>
                </a:moveTo>
                <a:lnTo>
                  <a:pt x="868763" y="4001042"/>
                </a:lnTo>
                <a:cubicBezTo>
                  <a:pt x="901149" y="4001569"/>
                  <a:pt x="933041" y="4004550"/>
                  <a:pt x="964225" y="4010107"/>
                </a:cubicBezTo>
                <a:cubicBezTo>
                  <a:pt x="969801" y="4009688"/>
                  <a:pt x="975129" y="4010636"/>
                  <a:pt x="980437" y="4011646"/>
                </a:cubicBezTo>
                <a:lnTo>
                  <a:pt x="980555" y="4012794"/>
                </a:lnTo>
                <a:cubicBezTo>
                  <a:pt x="1292634" y="4064450"/>
                  <a:pt x="1545864" y="4283539"/>
                  <a:pt x="1639226" y="4572001"/>
                </a:cubicBezTo>
                <a:lnTo>
                  <a:pt x="1501679" y="4572001"/>
                </a:lnTo>
                <a:cubicBezTo>
                  <a:pt x="1418296" y="4357380"/>
                  <a:pt x="1227927" y="4194541"/>
                  <a:pt x="993925" y="4144250"/>
                </a:cubicBezTo>
                <a:cubicBezTo>
                  <a:pt x="1028419" y="4319651"/>
                  <a:pt x="1130642" y="4471530"/>
                  <a:pt x="1273740" y="4572001"/>
                </a:cubicBezTo>
                <a:lnTo>
                  <a:pt x="1079499" y="4572001"/>
                </a:lnTo>
                <a:cubicBezTo>
                  <a:pt x="963367" y="4452596"/>
                  <a:pt x="884804" y="4298519"/>
                  <a:pt x="860439" y="4127511"/>
                </a:cubicBezTo>
                <a:cubicBezTo>
                  <a:pt x="860272" y="4127458"/>
                  <a:pt x="860103" y="4127453"/>
                  <a:pt x="859934" y="4127448"/>
                </a:cubicBezTo>
                <a:lnTo>
                  <a:pt x="859396" y="4120772"/>
                </a:lnTo>
                <a:cubicBezTo>
                  <a:pt x="854337" y="4090522"/>
                  <a:pt x="851886" y="4059631"/>
                  <a:pt x="851928" y="4028296"/>
                </a:cubicBezTo>
                <a:cubicBezTo>
                  <a:pt x="850616" y="4022668"/>
                  <a:pt x="850558" y="4017001"/>
                  <a:pt x="850558" y="4011320"/>
                </a:cubicBezTo>
                <a:lnTo>
                  <a:pt x="851152" y="3999880"/>
                </a:lnTo>
                <a:lnTo>
                  <a:pt x="851650" y="3999913"/>
                </a:lnTo>
                <a:close/>
                <a:moveTo>
                  <a:pt x="828925" y="3999419"/>
                </a:moveTo>
                <a:lnTo>
                  <a:pt x="828951" y="3999913"/>
                </a:lnTo>
                <a:lnTo>
                  <a:pt x="829449" y="3999880"/>
                </a:lnTo>
                <a:lnTo>
                  <a:pt x="830043" y="4011320"/>
                </a:lnTo>
                <a:cubicBezTo>
                  <a:pt x="830043" y="4017001"/>
                  <a:pt x="829984" y="4022668"/>
                  <a:pt x="828672" y="4028296"/>
                </a:cubicBezTo>
                <a:cubicBezTo>
                  <a:pt x="828714" y="4059631"/>
                  <a:pt x="826264" y="4090522"/>
                  <a:pt x="821205" y="4120772"/>
                </a:cubicBezTo>
                <a:lnTo>
                  <a:pt x="820667" y="4127448"/>
                </a:lnTo>
                <a:cubicBezTo>
                  <a:pt x="820497" y="4127453"/>
                  <a:pt x="820329" y="4127458"/>
                  <a:pt x="820161" y="4127511"/>
                </a:cubicBezTo>
                <a:cubicBezTo>
                  <a:pt x="795796" y="4298519"/>
                  <a:pt x="717234" y="4452596"/>
                  <a:pt x="601102" y="4572001"/>
                </a:cubicBezTo>
                <a:lnTo>
                  <a:pt x="406861" y="4572001"/>
                </a:lnTo>
                <a:cubicBezTo>
                  <a:pt x="549959" y="4471530"/>
                  <a:pt x="652182" y="4319650"/>
                  <a:pt x="686676" y="4144250"/>
                </a:cubicBezTo>
                <a:cubicBezTo>
                  <a:pt x="452674" y="4194541"/>
                  <a:pt x="262305" y="4357380"/>
                  <a:pt x="178922" y="4572001"/>
                </a:cubicBezTo>
                <a:lnTo>
                  <a:pt x="41374" y="4572001"/>
                </a:lnTo>
                <a:cubicBezTo>
                  <a:pt x="134738" y="4283539"/>
                  <a:pt x="387967" y="4064450"/>
                  <a:pt x="700046" y="4012794"/>
                </a:cubicBezTo>
                <a:lnTo>
                  <a:pt x="700163" y="4011646"/>
                </a:lnTo>
                <a:cubicBezTo>
                  <a:pt x="705472" y="4010636"/>
                  <a:pt x="710800" y="4009688"/>
                  <a:pt x="716376" y="4010107"/>
                </a:cubicBezTo>
                <a:cubicBezTo>
                  <a:pt x="747559" y="4004550"/>
                  <a:pt x="779452" y="4001569"/>
                  <a:pt x="811837" y="4001042"/>
                </a:cubicBezTo>
                <a:close/>
                <a:moveTo>
                  <a:pt x="8305836" y="3304913"/>
                </a:moveTo>
                <a:cubicBezTo>
                  <a:pt x="8030646" y="3363591"/>
                  <a:pt x="7815802" y="3576701"/>
                  <a:pt x="7762527" y="3845480"/>
                </a:cubicBezTo>
                <a:cubicBezTo>
                  <a:pt x="8037717" y="3786801"/>
                  <a:pt x="8252560" y="3573691"/>
                  <a:pt x="8305836" y="3304913"/>
                </a:cubicBezTo>
                <a:close/>
                <a:moveTo>
                  <a:pt x="6911971" y="3304913"/>
                </a:moveTo>
                <a:cubicBezTo>
                  <a:pt x="6965247" y="3573691"/>
                  <a:pt x="7180090" y="3786801"/>
                  <a:pt x="7455280" y="3845480"/>
                </a:cubicBezTo>
                <a:cubicBezTo>
                  <a:pt x="7402005" y="3576701"/>
                  <a:pt x="7187161" y="3363591"/>
                  <a:pt x="6911971" y="3304913"/>
                </a:cubicBezTo>
                <a:close/>
                <a:moveTo>
                  <a:pt x="6613685" y="3304913"/>
                </a:moveTo>
                <a:cubicBezTo>
                  <a:pt x="6338495" y="3363591"/>
                  <a:pt x="6123651" y="3576701"/>
                  <a:pt x="6070376" y="3845480"/>
                </a:cubicBezTo>
                <a:cubicBezTo>
                  <a:pt x="6345566" y="3786801"/>
                  <a:pt x="6560409" y="3573691"/>
                  <a:pt x="6613685" y="3304913"/>
                </a:cubicBezTo>
                <a:close/>
                <a:moveTo>
                  <a:pt x="5219820" y="3304913"/>
                </a:moveTo>
                <a:cubicBezTo>
                  <a:pt x="5273096" y="3573691"/>
                  <a:pt x="5487939" y="3786801"/>
                  <a:pt x="5763129" y="3845480"/>
                </a:cubicBezTo>
                <a:cubicBezTo>
                  <a:pt x="5709854" y="3576701"/>
                  <a:pt x="5495010" y="3363591"/>
                  <a:pt x="5219820" y="3304913"/>
                </a:cubicBezTo>
                <a:close/>
                <a:moveTo>
                  <a:pt x="4921534" y="3304913"/>
                </a:moveTo>
                <a:cubicBezTo>
                  <a:pt x="4646344" y="3363591"/>
                  <a:pt x="4431500" y="3576701"/>
                  <a:pt x="4378225" y="3845480"/>
                </a:cubicBezTo>
                <a:cubicBezTo>
                  <a:pt x="4653415" y="3786801"/>
                  <a:pt x="4868259" y="3573691"/>
                  <a:pt x="4921534" y="3304913"/>
                </a:cubicBezTo>
                <a:close/>
                <a:moveTo>
                  <a:pt x="3527669" y="3304913"/>
                </a:moveTo>
                <a:cubicBezTo>
                  <a:pt x="3580945" y="3573691"/>
                  <a:pt x="3795788" y="3786801"/>
                  <a:pt x="4070978" y="3845480"/>
                </a:cubicBezTo>
                <a:cubicBezTo>
                  <a:pt x="4017703" y="3576701"/>
                  <a:pt x="3802859" y="3363591"/>
                  <a:pt x="3527669" y="3304913"/>
                </a:cubicBezTo>
                <a:close/>
                <a:moveTo>
                  <a:pt x="3229383" y="3304913"/>
                </a:moveTo>
                <a:cubicBezTo>
                  <a:pt x="2954193" y="3363591"/>
                  <a:pt x="2739349" y="3576701"/>
                  <a:pt x="2686074" y="3845480"/>
                </a:cubicBezTo>
                <a:cubicBezTo>
                  <a:pt x="2961264" y="3786801"/>
                  <a:pt x="3176107" y="3573691"/>
                  <a:pt x="3229383" y="3304913"/>
                </a:cubicBezTo>
                <a:close/>
                <a:moveTo>
                  <a:pt x="1835518" y="3304913"/>
                </a:moveTo>
                <a:cubicBezTo>
                  <a:pt x="1888794" y="3573691"/>
                  <a:pt x="2103637" y="3786801"/>
                  <a:pt x="2378827" y="3845480"/>
                </a:cubicBezTo>
                <a:cubicBezTo>
                  <a:pt x="2325552" y="3576701"/>
                  <a:pt x="2110708" y="3363591"/>
                  <a:pt x="1835518" y="3304913"/>
                </a:cubicBezTo>
                <a:close/>
                <a:moveTo>
                  <a:pt x="1537232" y="3304913"/>
                </a:moveTo>
                <a:cubicBezTo>
                  <a:pt x="1262042" y="3363591"/>
                  <a:pt x="1047198" y="3576701"/>
                  <a:pt x="993923" y="3845480"/>
                </a:cubicBezTo>
                <a:cubicBezTo>
                  <a:pt x="1269113" y="3786801"/>
                  <a:pt x="1483956" y="3573691"/>
                  <a:pt x="1537232" y="3304913"/>
                </a:cubicBezTo>
                <a:close/>
                <a:moveTo>
                  <a:pt x="143367" y="3304913"/>
                </a:moveTo>
                <a:cubicBezTo>
                  <a:pt x="196643" y="3573691"/>
                  <a:pt x="411486" y="3786801"/>
                  <a:pt x="686676" y="3845480"/>
                </a:cubicBezTo>
                <a:cubicBezTo>
                  <a:pt x="633401" y="3576701"/>
                  <a:pt x="418557" y="3363591"/>
                  <a:pt x="143367" y="3304913"/>
                </a:cubicBezTo>
                <a:close/>
                <a:moveTo>
                  <a:pt x="8461873" y="3161219"/>
                </a:moveTo>
                <a:lnTo>
                  <a:pt x="8478960" y="3162829"/>
                </a:lnTo>
                <a:cubicBezTo>
                  <a:pt x="8511346" y="3163352"/>
                  <a:pt x="8543239" y="3166310"/>
                  <a:pt x="8574422" y="3171823"/>
                </a:cubicBezTo>
                <a:cubicBezTo>
                  <a:pt x="8579998" y="3171407"/>
                  <a:pt x="8585326" y="3172348"/>
                  <a:pt x="8590635" y="3173350"/>
                </a:cubicBezTo>
                <a:lnTo>
                  <a:pt x="8590752" y="3174489"/>
                </a:lnTo>
                <a:cubicBezTo>
                  <a:pt x="8815033" y="3211322"/>
                  <a:pt x="9008920" y="3333951"/>
                  <a:pt x="9135069" y="3506215"/>
                </a:cubicBezTo>
                <a:lnTo>
                  <a:pt x="9139239" y="3512974"/>
                </a:lnTo>
                <a:lnTo>
                  <a:pt x="9139239" y="3816134"/>
                </a:lnTo>
                <a:lnTo>
                  <a:pt x="9120077" y="3747490"/>
                </a:lnTo>
                <a:cubicBezTo>
                  <a:pt x="9039502" y="3525837"/>
                  <a:pt x="8844913" y="3356256"/>
                  <a:pt x="8604122" y="3304913"/>
                </a:cubicBezTo>
                <a:cubicBezTo>
                  <a:pt x="8650738" y="3540094"/>
                  <a:pt x="8821055" y="3732654"/>
                  <a:pt x="9047261" y="3816429"/>
                </a:cubicBezTo>
                <a:lnTo>
                  <a:pt x="9139239" y="3843104"/>
                </a:lnTo>
                <a:lnTo>
                  <a:pt x="9139239" y="3970603"/>
                </a:lnTo>
                <a:lnTo>
                  <a:pt x="9030179" y="3943797"/>
                </a:lnTo>
                <a:cubicBezTo>
                  <a:pt x="8735297" y="3846211"/>
                  <a:pt x="8514628" y="3594637"/>
                  <a:pt x="8470637" y="3288305"/>
                </a:cubicBezTo>
                <a:cubicBezTo>
                  <a:pt x="8470469" y="3288253"/>
                  <a:pt x="8470301" y="3288248"/>
                  <a:pt x="8470131" y="3288243"/>
                </a:cubicBezTo>
                <a:lnTo>
                  <a:pt x="8469593" y="3281619"/>
                </a:lnTo>
                <a:cubicBezTo>
                  <a:pt x="8464534" y="3251607"/>
                  <a:pt x="8462083" y="3220958"/>
                  <a:pt x="8462126" y="3189869"/>
                </a:cubicBezTo>
                <a:cubicBezTo>
                  <a:pt x="8460814" y="3184286"/>
                  <a:pt x="8460755" y="3178663"/>
                  <a:pt x="8460755" y="3173027"/>
                </a:cubicBezTo>
                <a:lnTo>
                  <a:pt x="8461349" y="3161677"/>
                </a:lnTo>
                <a:lnTo>
                  <a:pt x="8461847" y="3161709"/>
                </a:lnTo>
                <a:close/>
                <a:moveTo>
                  <a:pt x="8448085" y="3161219"/>
                </a:moveTo>
                <a:lnTo>
                  <a:pt x="8448111" y="3161709"/>
                </a:lnTo>
                <a:lnTo>
                  <a:pt x="8448609" y="3161677"/>
                </a:lnTo>
                <a:lnTo>
                  <a:pt x="8449203" y="3173027"/>
                </a:lnTo>
                <a:cubicBezTo>
                  <a:pt x="8449203" y="3178663"/>
                  <a:pt x="8449144" y="3184286"/>
                  <a:pt x="8447832" y="3189869"/>
                </a:cubicBezTo>
                <a:cubicBezTo>
                  <a:pt x="8447875" y="3220958"/>
                  <a:pt x="8445424" y="3251607"/>
                  <a:pt x="8440365" y="3281619"/>
                </a:cubicBezTo>
                <a:lnTo>
                  <a:pt x="8439827" y="3288243"/>
                </a:lnTo>
                <a:cubicBezTo>
                  <a:pt x="8439657" y="3288248"/>
                  <a:pt x="8439489" y="3288253"/>
                  <a:pt x="8439321" y="3288305"/>
                </a:cubicBezTo>
                <a:cubicBezTo>
                  <a:pt x="8389046" y="3638399"/>
                  <a:pt x="8108007" y="3916971"/>
                  <a:pt x="7749156" y="3975903"/>
                </a:cubicBezTo>
                <a:lnTo>
                  <a:pt x="7749040" y="3977042"/>
                </a:lnTo>
                <a:cubicBezTo>
                  <a:pt x="7743729" y="3978045"/>
                  <a:pt x="7738400" y="3978986"/>
                  <a:pt x="7732823" y="3978570"/>
                </a:cubicBezTo>
                <a:cubicBezTo>
                  <a:pt x="7701651" y="3984080"/>
                  <a:pt x="7669771" y="3987038"/>
                  <a:pt x="7637396" y="3987561"/>
                </a:cubicBezTo>
                <a:lnTo>
                  <a:pt x="7620278" y="3989174"/>
                </a:lnTo>
                <a:lnTo>
                  <a:pt x="7620252" y="3988683"/>
                </a:lnTo>
                <a:lnTo>
                  <a:pt x="7619753" y="3988716"/>
                </a:lnTo>
                <a:cubicBezTo>
                  <a:pt x="7619187" y="3984944"/>
                  <a:pt x="7619160" y="3981158"/>
                  <a:pt x="7619160" y="3977366"/>
                </a:cubicBezTo>
                <a:cubicBezTo>
                  <a:pt x="7619160" y="3971728"/>
                  <a:pt x="7619219" y="3966104"/>
                  <a:pt x="7620531" y="3960518"/>
                </a:cubicBezTo>
                <a:cubicBezTo>
                  <a:pt x="7620488" y="3929436"/>
                  <a:pt x="7622938" y="3898794"/>
                  <a:pt x="7627995" y="3868787"/>
                </a:cubicBezTo>
                <a:lnTo>
                  <a:pt x="7628535" y="3862150"/>
                </a:lnTo>
                <a:cubicBezTo>
                  <a:pt x="7628704" y="3862145"/>
                  <a:pt x="7628873" y="3862140"/>
                  <a:pt x="7629040" y="3862087"/>
                </a:cubicBezTo>
                <a:cubicBezTo>
                  <a:pt x="7679317" y="3511992"/>
                  <a:pt x="7960356" y="3233421"/>
                  <a:pt x="8319206" y="3174489"/>
                </a:cubicBezTo>
                <a:lnTo>
                  <a:pt x="8319323" y="3173350"/>
                </a:lnTo>
                <a:cubicBezTo>
                  <a:pt x="8324632" y="3172348"/>
                  <a:pt x="8329960" y="3171407"/>
                  <a:pt x="8335536" y="3171823"/>
                </a:cubicBezTo>
                <a:cubicBezTo>
                  <a:pt x="8366719" y="3166310"/>
                  <a:pt x="8398612" y="3163352"/>
                  <a:pt x="8430998" y="3162829"/>
                </a:cubicBezTo>
                <a:close/>
                <a:moveTo>
                  <a:pt x="6769722" y="3161219"/>
                </a:moveTo>
                <a:lnTo>
                  <a:pt x="6786810" y="3162829"/>
                </a:lnTo>
                <a:cubicBezTo>
                  <a:pt x="6819195" y="3163352"/>
                  <a:pt x="6851088" y="3166310"/>
                  <a:pt x="6882271" y="3171823"/>
                </a:cubicBezTo>
                <a:cubicBezTo>
                  <a:pt x="6887847" y="3171407"/>
                  <a:pt x="6893175" y="3172348"/>
                  <a:pt x="6898484" y="3173350"/>
                </a:cubicBezTo>
                <a:lnTo>
                  <a:pt x="6898601" y="3174489"/>
                </a:lnTo>
                <a:cubicBezTo>
                  <a:pt x="7257451" y="3233421"/>
                  <a:pt x="7538490" y="3511992"/>
                  <a:pt x="7588766" y="3862087"/>
                </a:cubicBezTo>
                <a:cubicBezTo>
                  <a:pt x="7588934" y="3862140"/>
                  <a:pt x="7589103" y="3862145"/>
                  <a:pt x="7589272" y="3862150"/>
                </a:cubicBezTo>
                <a:lnTo>
                  <a:pt x="7589812" y="3868787"/>
                </a:lnTo>
                <a:cubicBezTo>
                  <a:pt x="7594869" y="3898794"/>
                  <a:pt x="7597319" y="3929436"/>
                  <a:pt x="7597276" y="3960518"/>
                </a:cubicBezTo>
                <a:cubicBezTo>
                  <a:pt x="7598588" y="3966104"/>
                  <a:pt x="7598647" y="3971728"/>
                  <a:pt x="7598647" y="3977366"/>
                </a:cubicBezTo>
                <a:cubicBezTo>
                  <a:pt x="7598647" y="3981158"/>
                  <a:pt x="7598620" y="3984944"/>
                  <a:pt x="7598054" y="3988716"/>
                </a:cubicBezTo>
                <a:lnTo>
                  <a:pt x="7597555" y="3988683"/>
                </a:lnTo>
                <a:lnTo>
                  <a:pt x="7597529" y="3989174"/>
                </a:lnTo>
                <a:lnTo>
                  <a:pt x="7580411" y="3987561"/>
                </a:lnTo>
                <a:cubicBezTo>
                  <a:pt x="7548036" y="3987038"/>
                  <a:pt x="7516156" y="3984080"/>
                  <a:pt x="7484984" y="3978570"/>
                </a:cubicBezTo>
                <a:cubicBezTo>
                  <a:pt x="7479407" y="3978986"/>
                  <a:pt x="7474078" y="3978045"/>
                  <a:pt x="7468767" y="3977042"/>
                </a:cubicBezTo>
                <a:lnTo>
                  <a:pt x="7468651" y="3975903"/>
                </a:lnTo>
                <a:cubicBezTo>
                  <a:pt x="7109800" y="3916971"/>
                  <a:pt x="6828761" y="3638399"/>
                  <a:pt x="6778486" y="3288305"/>
                </a:cubicBezTo>
                <a:cubicBezTo>
                  <a:pt x="6778318" y="3288253"/>
                  <a:pt x="6778150" y="3288248"/>
                  <a:pt x="6777980" y="3288243"/>
                </a:cubicBezTo>
                <a:lnTo>
                  <a:pt x="6777442" y="3281619"/>
                </a:lnTo>
                <a:cubicBezTo>
                  <a:pt x="6772383" y="3251607"/>
                  <a:pt x="6769933" y="3220958"/>
                  <a:pt x="6769975" y="3189869"/>
                </a:cubicBezTo>
                <a:cubicBezTo>
                  <a:pt x="6768663" y="3184286"/>
                  <a:pt x="6768604" y="3178663"/>
                  <a:pt x="6768604" y="3173027"/>
                </a:cubicBezTo>
                <a:lnTo>
                  <a:pt x="6769198" y="3161677"/>
                </a:lnTo>
                <a:lnTo>
                  <a:pt x="6769696" y="3161709"/>
                </a:lnTo>
                <a:close/>
                <a:moveTo>
                  <a:pt x="6755934" y="3161219"/>
                </a:moveTo>
                <a:lnTo>
                  <a:pt x="6755960" y="3161709"/>
                </a:lnTo>
                <a:lnTo>
                  <a:pt x="6756458" y="3161677"/>
                </a:lnTo>
                <a:lnTo>
                  <a:pt x="6757052" y="3173027"/>
                </a:lnTo>
                <a:cubicBezTo>
                  <a:pt x="6757052" y="3178663"/>
                  <a:pt x="6756994" y="3184286"/>
                  <a:pt x="6755682" y="3189869"/>
                </a:cubicBezTo>
                <a:cubicBezTo>
                  <a:pt x="6755724" y="3220958"/>
                  <a:pt x="6753273" y="3251607"/>
                  <a:pt x="6748215" y="3281619"/>
                </a:cubicBezTo>
                <a:lnTo>
                  <a:pt x="6747676" y="3288243"/>
                </a:lnTo>
                <a:cubicBezTo>
                  <a:pt x="6747507" y="3288248"/>
                  <a:pt x="6747338" y="3288253"/>
                  <a:pt x="6747171" y="3288305"/>
                </a:cubicBezTo>
                <a:cubicBezTo>
                  <a:pt x="6696895" y="3638399"/>
                  <a:pt x="6415856" y="3916971"/>
                  <a:pt x="6057005" y="3975903"/>
                </a:cubicBezTo>
                <a:lnTo>
                  <a:pt x="6056889" y="3977042"/>
                </a:lnTo>
                <a:cubicBezTo>
                  <a:pt x="6051578" y="3978045"/>
                  <a:pt x="6046249" y="3978986"/>
                  <a:pt x="6040672" y="3978570"/>
                </a:cubicBezTo>
                <a:cubicBezTo>
                  <a:pt x="6009500" y="3984080"/>
                  <a:pt x="5977620" y="3987038"/>
                  <a:pt x="5945246" y="3987561"/>
                </a:cubicBezTo>
                <a:lnTo>
                  <a:pt x="5928127" y="3989174"/>
                </a:lnTo>
                <a:lnTo>
                  <a:pt x="5928101" y="3988683"/>
                </a:lnTo>
                <a:lnTo>
                  <a:pt x="5927602" y="3988716"/>
                </a:lnTo>
                <a:cubicBezTo>
                  <a:pt x="5927036" y="3984944"/>
                  <a:pt x="5927009" y="3981158"/>
                  <a:pt x="5927009" y="3977366"/>
                </a:cubicBezTo>
                <a:cubicBezTo>
                  <a:pt x="5927009" y="3971728"/>
                  <a:pt x="5927068" y="3966104"/>
                  <a:pt x="5928380" y="3960518"/>
                </a:cubicBezTo>
                <a:cubicBezTo>
                  <a:pt x="5928338" y="3929436"/>
                  <a:pt x="5930787" y="3898794"/>
                  <a:pt x="5935844" y="3868787"/>
                </a:cubicBezTo>
                <a:lnTo>
                  <a:pt x="5936384" y="3862150"/>
                </a:lnTo>
                <a:cubicBezTo>
                  <a:pt x="5936553" y="3862145"/>
                  <a:pt x="5936722" y="3862140"/>
                  <a:pt x="5936890" y="3862087"/>
                </a:cubicBezTo>
                <a:cubicBezTo>
                  <a:pt x="5987166" y="3511992"/>
                  <a:pt x="6268205" y="3233421"/>
                  <a:pt x="6627056" y="3174489"/>
                </a:cubicBezTo>
                <a:lnTo>
                  <a:pt x="6627173" y="3173350"/>
                </a:lnTo>
                <a:cubicBezTo>
                  <a:pt x="6632481" y="3172348"/>
                  <a:pt x="6637809" y="3171407"/>
                  <a:pt x="6643385" y="3171823"/>
                </a:cubicBezTo>
                <a:cubicBezTo>
                  <a:pt x="6674569" y="3166310"/>
                  <a:pt x="6706461" y="3163352"/>
                  <a:pt x="6738847" y="3162829"/>
                </a:cubicBezTo>
                <a:close/>
                <a:moveTo>
                  <a:pt x="5077571" y="3161219"/>
                </a:moveTo>
                <a:lnTo>
                  <a:pt x="5094659" y="3162829"/>
                </a:lnTo>
                <a:cubicBezTo>
                  <a:pt x="5127044" y="3163352"/>
                  <a:pt x="5158937" y="3166310"/>
                  <a:pt x="5190120" y="3171823"/>
                </a:cubicBezTo>
                <a:cubicBezTo>
                  <a:pt x="5195696" y="3171407"/>
                  <a:pt x="5201024" y="3172348"/>
                  <a:pt x="5206334" y="3173350"/>
                </a:cubicBezTo>
                <a:lnTo>
                  <a:pt x="5206450" y="3174489"/>
                </a:lnTo>
                <a:cubicBezTo>
                  <a:pt x="5565300" y="3233421"/>
                  <a:pt x="5846339" y="3511992"/>
                  <a:pt x="5896616" y="3862087"/>
                </a:cubicBezTo>
                <a:cubicBezTo>
                  <a:pt x="5896783" y="3862140"/>
                  <a:pt x="5896953" y="3862145"/>
                  <a:pt x="5897121" y="3862150"/>
                </a:cubicBezTo>
                <a:lnTo>
                  <a:pt x="5897662" y="3868787"/>
                </a:lnTo>
                <a:cubicBezTo>
                  <a:pt x="5902718" y="3898794"/>
                  <a:pt x="5905168" y="3929436"/>
                  <a:pt x="5905126" y="3960518"/>
                </a:cubicBezTo>
                <a:cubicBezTo>
                  <a:pt x="5906438" y="3966104"/>
                  <a:pt x="5906496" y="3971728"/>
                  <a:pt x="5906496" y="3977366"/>
                </a:cubicBezTo>
                <a:cubicBezTo>
                  <a:pt x="5906496" y="3981158"/>
                  <a:pt x="5906469" y="3984944"/>
                  <a:pt x="5905903" y="3988716"/>
                </a:cubicBezTo>
                <a:lnTo>
                  <a:pt x="5905404" y="3988683"/>
                </a:lnTo>
                <a:lnTo>
                  <a:pt x="5905378" y="3989174"/>
                </a:lnTo>
                <a:lnTo>
                  <a:pt x="5888260" y="3987561"/>
                </a:lnTo>
                <a:cubicBezTo>
                  <a:pt x="5855886" y="3987038"/>
                  <a:pt x="5824005" y="3984080"/>
                  <a:pt x="5792833" y="3978570"/>
                </a:cubicBezTo>
                <a:cubicBezTo>
                  <a:pt x="5787256" y="3978986"/>
                  <a:pt x="5781927" y="3978045"/>
                  <a:pt x="5776617" y="3977042"/>
                </a:cubicBezTo>
                <a:lnTo>
                  <a:pt x="5776501" y="3975903"/>
                </a:lnTo>
                <a:cubicBezTo>
                  <a:pt x="5417649" y="3916971"/>
                  <a:pt x="5136610" y="3638399"/>
                  <a:pt x="5086335" y="3288305"/>
                </a:cubicBezTo>
                <a:cubicBezTo>
                  <a:pt x="5086167" y="3288253"/>
                  <a:pt x="5085999" y="3288248"/>
                  <a:pt x="5085830" y="3288243"/>
                </a:cubicBezTo>
                <a:lnTo>
                  <a:pt x="5085291" y="3281619"/>
                </a:lnTo>
                <a:cubicBezTo>
                  <a:pt x="5080233" y="3251607"/>
                  <a:pt x="5077782" y="3220958"/>
                  <a:pt x="5077824" y="3189869"/>
                </a:cubicBezTo>
                <a:cubicBezTo>
                  <a:pt x="5076512" y="3184286"/>
                  <a:pt x="5076453" y="3178663"/>
                  <a:pt x="5076453" y="3173027"/>
                </a:cubicBezTo>
                <a:lnTo>
                  <a:pt x="5077047" y="3161677"/>
                </a:lnTo>
                <a:lnTo>
                  <a:pt x="5077545" y="3161709"/>
                </a:lnTo>
                <a:close/>
                <a:moveTo>
                  <a:pt x="5063783" y="3161219"/>
                </a:moveTo>
                <a:lnTo>
                  <a:pt x="5063809" y="3161709"/>
                </a:lnTo>
                <a:lnTo>
                  <a:pt x="5064307" y="3161677"/>
                </a:lnTo>
                <a:lnTo>
                  <a:pt x="5064902" y="3173027"/>
                </a:lnTo>
                <a:cubicBezTo>
                  <a:pt x="5064902" y="3178663"/>
                  <a:pt x="5064842" y="3184286"/>
                  <a:pt x="5063530" y="3189869"/>
                </a:cubicBezTo>
                <a:cubicBezTo>
                  <a:pt x="5063572" y="3220958"/>
                  <a:pt x="5061122" y="3251607"/>
                  <a:pt x="5056063" y="3281619"/>
                </a:cubicBezTo>
                <a:lnTo>
                  <a:pt x="5055525" y="3288243"/>
                </a:lnTo>
                <a:cubicBezTo>
                  <a:pt x="5055355" y="3288248"/>
                  <a:pt x="5055187" y="3288253"/>
                  <a:pt x="5055019" y="3288305"/>
                </a:cubicBezTo>
                <a:cubicBezTo>
                  <a:pt x="5004744" y="3638399"/>
                  <a:pt x="4723705" y="3916971"/>
                  <a:pt x="4364853" y="3975903"/>
                </a:cubicBezTo>
                <a:lnTo>
                  <a:pt x="4364737" y="3977042"/>
                </a:lnTo>
                <a:cubicBezTo>
                  <a:pt x="4359427" y="3978045"/>
                  <a:pt x="4354098" y="3978986"/>
                  <a:pt x="4348521" y="3978570"/>
                </a:cubicBezTo>
                <a:cubicBezTo>
                  <a:pt x="4317350" y="3984080"/>
                  <a:pt x="4285468" y="3987038"/>
                  <a:pt x="4253094" y="3987561"/>
                </a:cubicBezTo>
                <a:lnTo>
                  <a:pt x="4235976" y="3989174"/>
                </a:lnTo>
                <a:lnTo>
                  <a:pt x="4235950" y="3988683"/>
                </a:lnTo>
                <a:lnTo>
                  <a:pt x="4235451" y="3988716"/>
                </a:lnTo>
                <a:cubicBezTo>
                  <a:pt x="4234885" y="3984944"/>
                  <a:pt x="4234858" y="3981158"/>
                  <a:pt x="4234858" y="3977366"/>
                </a:cubicBezTo>
                <a:cubicBezTo>
                  <a:pt x="4234858" y="3971728"/>
                  <a:pt x="4234916" y="3966104"/>
                  <a:pt x="4236228" y="3960518"/>
                </a:cubicBezTo>
                <a:cubicBezTo>
                  <a:pt x="4236186" y="3929436"/>
                  <a:pt x="4238636" y="3898794"/>
                  <a:pt x="4243692" y="3868787"/>
                </a:cubicBezTo>
                <a:lnTo>
                  <a:pt x="4244233" y="3862150"/>
                </a:lnTo>
                <a:cubicBezTo>
                  <a:pt x="4244401" y="3862145"/>
                  <a:pt x="4244571" y="3862140"/>
                  <a:pt x="4244738" y="3862087"/>
                </a:cubicBezTo>
                <a:cubicBezTo>
                  <a:pt x="4295015" y="3511992"/>
                  <a:pt x="4576054" y="3233421"/>
                  <a:pt x="4934904" y="3174489"/>
                </a:cubicBezTo>
                <a:lnTo>
                  <a:pt x="4935021" y="3173350"/>
                </a:lnTo>
                <a:cubicBezTo>
                  <a:pt x="4940330" y="3172348"/>
                  <a:pt x="4945658" y="3171407"/>
                  <a:pt x="4951234" y="3171823"/>
                </a:cubicBezTo>
                <a:cubicBezTo>
                  <a:pt x="4982417" y="3166310"/>
                  <a:pt x="5014310" y="3163352"/>
                  <a:pt x="5046695" y="3162829"/>
                </a:cubicBezTo>
                <a:close/>
                <a:moveTo>
                  <a:pt x="3385420" y="3161219"/>
                </a:moveTo>
                <a:lnTo>
                  <a:pt x="3402507" y="3162829"/>
                </a:lnTo>
                <a:cubicBezTo>
                  <a:pt x="3434893" y="3163352"/>
                  <a:pt x="3466785" y="3166310"/>
                  <a:pt x="3497969" y="3171823"/>
                </a:cubicBezTo>
                <a:cubicBezTo>
                  <a:pt x="3503545" y="3171407"/>
                  <a:pt x="3508873" y="3172348"/>
                  <a:pt x="3514181" y="3173350"/>
                </a:cubicBezTo>
                <a:lnTo>
                  <a:pt x="3514298" y="3174489"/>
                </a:lnTo>
                <a:cubicBezTo>
                  <a:pt x="3873149" y="3233421"/>
                  <a:pt x="4154188" y="3511992"/>
                  <a:pt x="4204464" y="3862087"/>
                </a:cubicBezTo>
                <a:cubicBezTo>
                  <a:pt x="4204632" y="3862140"/>
                  <a:pt x="4204801" y="3862145"/>
                  <a:pt x="4204970" y="3862150"/>
                </a:cubicBezTo>
                <a:lnTo>
                  <a:pt x="4205510" y="3868787"/>
                </a:lnTo>
                <a:cubicBezTo>
                  <a:pt x="4210567" y="3898794"/>
                  <a:pt x="4213016" y="3929436"/>
                  <a:pt x="4212974" y="3960518"/>
                </a:cubicBezTo>
                <a:cubicBezTo>
                  <a:pt x="4214286" y="3966104"/>
                  <a:pt x="4214345" y="3971728"/>
                  <a:pt x="4214345" y="3977366"/>
                </a:cubicBezTo>
                <a:cubicBezTo>
                  <a:pt x="4214345" y="3981158"/>
                  <a:pt x="4214318" y="3984944"/>
                  <a:pt x="4213752" y="3988716"/>
                </a:cubicBezTo>
                <a:lnTo>
                  <a:pt x="4213253" y="3988683"/>
                </a:lnTo>
                <a:lnTo>
                  <a:pt x="4213227" y="3989174"/>
                </a:lnTo>
                <a:lnTo>
                  <a:pt x="4196108" y="3987561"/>
                </a:lnTo>
                <a:cubicBezTo>
                  <a:pt x="4163734" y="3987038"/>
                  <a:pt x="4131854" y="3984080"/>
                  <a:pt x="4100682" y="3978570"/>
                </a:cubicBezTo>
                <a:cubicBezTo>
                  <a:pt x="4095105" y="3978986"/>
                  <a:pt x="4089776" y="3978045"/>
                  <a:pt x="4084465" y="3977042"/>
                </a:cubicBezTo>
                <a:lnTo>
                  <a:pt x="4084349" y="3975903"/>
                </a:lnTo>
                <a:cubicBezTo>
                  <a:pt x="3725498" y="3916971"/>
                  <a:pt x="3444459" y="3638399"/>
                  <a:pt x="3394183" y="3288305"/>
                </a:cubicBezTo>
                <a:cubicBezTo>
                  <a:pt x="3394016" y="3288253"/>
                  <a:pt x="3393847" y="3288248"/>
                  <a:pt x="3393678" y="3288243"/>
                </a:cubicBezTo>
                <a:lnTo>
                  <a:pt x="3393139" y="3281619"/>
                </a:lnTo>
                <a:cubicBezTo>
                  <a:pt x="3388081" y="3251607"/>
                  <a:pt x="3385630" y="3220958"/>
                  <a:pt x="3385672" y="3189869"/>
                </a:cubicBezTo>
                <a:cubicBezTo>
                  <a:pt x="3384360" y="3184286"/>
                  <a:pt x="3384302" y="3178663"/>
                  <a:pt x="3384302" y="3173027"/>
                </a:cubicBezTo>
                <a:lnTo>
                  <a:pt x="3384896" y="3161677"/>
                </a:lnTo>
                <a:lnTo>
                  <a:pt x="3385394" y="3161709"/>
                </a:lnTo>
                <a:close/>
                <a:moveTo>
                  <a:pt x="3371632" y="3161219"/>
                </a:moveTo>
                <a:lnTo>
                  <a:pt x="3371658" y="3161709"/>
                </a:lnTo>
                <a:lnTo>
                  <a:pt x="3372156" y="3161677"/>
                </a:lnTo>
                <a:lnTo>
                  <a:pt x="3372750" y="3173027"/>
                </a:lnTo>
                <a:cubicBezTo>
                  <a:pt x="3372750" y="3178663"/>
                  <a:pt x="3372691" y="3184286"/>
                  <a:pt x="3371379" y="3189869"/>
                </a:cubicBezTo>
                <a:cubicBezTo>
                  <a:pt x="3371421" y="3220958"/>
                  <a:pt x="3368971" y="3251607"/>
                  <a:pt x="3363912" y="3281619"/>
                </a:cubicBezTo>
                <a:lnTo>
                  <a:pt x="3363374" y="3288243"/>
                </a:lnTo>
                <a:cubicBezTo>
                  <a:pt x="3363204" y="3288248"/>
                  <a:pt x="3363036" y="3288253"/>
                  <a:pt x="3362868" y="3288305"/>
                </a:cubicBezTo>
                <a:cubicBezTo>
                  <a:pt x="3312593" y="3638399"/>
                  <a:pt x="3031554" y="3916971"/>
                  <a:pt x="2672703" y="3975903"/>
                </a:cubicBezTo>
                <a:lnTo>
                  <a:pt x="2672586" y="3977042"/>
                </a:lnTo>
                <a:cubicBezTo>
                  <a:pt x="2667276" y="3978045"/>
                  <a:pt x="2661947" y="3978986"/>
                  <a:pt x="2656370" y="3978570"/>
                </a:cubicBezTo>
                <a:cubicBezTo>
                  <a:pt x="2625198" y="3984080"/>
                  <a:pt x="2593318" y="3987038"/>
                  <a:pt x="2560943" y="3987561"/>
                </a:cubicBezTo>
                <a:lnTo>
                  <a:pt x="2543825" y="3989174"/>
                </a:lnTo>
                <a:lnTo>
                  <a:pt x="2543799" y="3988683"/>
                </a:lnTo>
                <a:lnTo>
                  <a:pt x="2543300" y="3988716"/>
                </a:lnTo>
                <a:cubicBezTo>
                  <a:pt x="2542734" y="3984944"/>
                  <a:pt x="2542707" y="3981158"/>
                  <a:pt x="2542707" y="3977366"/>
                </a:cubicBezTo>
                <a:cubicBezTo>
                  <a:pt x="2542707" y="3971728"/>
                  <a:pt x="2542765" y="3966104"/>
                  <a:pt x="2544077" y="3960518"/>
                </a:cubicBezTo>
                <a:cubicBezTo>
                  <a:pt x="2544035" y="3929436"/>
                  <a:pt x="2546485" y="3898794"/>
                  <a:pt x="2551541" y="3868787"/>
                </a:cubicBezTo>
                <a:lnTo>
                  <a:pt x="2552082" y="3862150"/>
                </a:lnTo>
                <a:cubicBezTo>
                  <a:pt x="2552250" y="3862145"/>
                  <a:pt x="2552420" y="3862140"/>
                  <a:pt x="2552587" y="3862087"/>
                </a:cubicBezTo>
                <a:cubicBezTo>
                  <a:pt x="2602864" y="3511992"/>
                  <a:pt x="2883903" y="3233421"/>
                  <a:pt x="3242753" y="3174489"/>
                </a:cubicBezTo>
                <a:lnTo>
                  <a:pt x="3242870" y="3173350"/>
                </a:lnTo>
                <a:cubicBezTo>
                  <a:pt x="3248179" y="3172348"/>
                  <a:pt x="3253507" y="3171407"/>
                  <a:pt x="3259083" y="3171823"/>
                </a:cubicBezTo>
                <a:cubicBezTo>
                  <a:pt x="3290266" y="3166310"/>
                  <a:pt x="3322159" y="3163352"/>
                  <a:pt x="3354544" y="3162829"/>
                </a:cubicBezTo>
                <a:close/>
                <a:moveTo>
                  <a:pt x="1693269" y="3161219"/>
                </a:moveTo>
                <a:lnTo>
                  <a:pt x="1710356" y="3162829"/>
                </a:lnTo>
                <a:cubicBezTo>
                  <a:pt x="1742742" y="3163352"/>
                  <a:pt x="1774634" y="3166310"/>
                  <a:pt x="1805818" y="3171823"/>
                </a:cubicBezTo>
                <a:cubicBezTo>
                  <a:pt x="1811394" y="3171407"/>
                  <a:pt x="1816722" y="3172348"/>
                  <a:pt x="1822030" y="3173350"/>
                </a:cubicBezTo>
                <a:lnTo>
                  <a:pt x="1822148" y="3174489"/>
                </a:lnTo>
                <a:cubicBezTo>
                  <a:pt x="2180998" y="3233421"/>
                  <a:pt x="2462037" y="3511992"/>
                  <a:pt x="2512313" y="3862087"/>
                </a:cubicBezTo>
                <a:cubicBezTo>
                  <a:pt x="2512481" y="3862140"/>
                  <a:pt x="2512650" y="3862145"/>
                  <a:pt x="2512819" y="3862150"/>
                </a:cubicBezTo>
                <a:lnTo>
                  <a:pt x="2513359" y="3868787"/>
                </a:lnTo>
                <a:cubicBezTo>
                  <a:pt x="2518416" y="3898794"/>
                  <a:pt x="2520865" y="3929436"/>
                  <a:pt x="2520823" y="3960518"/>
                </a:cubicBezTo>
                <a:cubicBezTo>
                  <a:pt x="2522135" y="3966104"/>
                  <a:pt x="2522194" y="3971728"/>
                  <a:pt x="2522194" y="3977366"/>
                </a:cubicBezTo>
                <a:cubicBezTo>
                  <a:pt x="2522194" y="3981158"/>
                  <a:pt x="2522167" y="3984944"/>
                  <a:pt x="2521601" y="3988716"/>
                </a:cubicBezTo>
                <a:lnTo>
                  <a:pt x="2521102" y="3988683"/>
                </a:lnTo>
                <a:lnTo>
                  <a:pt x="2521076" y="3989174"/>
                </a:lnTo>
                <a:lnTo>
                  <a:pt x="2503957" y="3987561"/>
                </a:lnTo>
                <a:cubicBezTo>
                  <a:pt x="2471583" y="3987038"/>
                  <a:pt x="2439703" y="3984080"/>
                  <a:pt x="2408531" y="3978570"/>
                </a:cubicBezTo>
                <a:cubicBezTo>
                  <a:pt x="2402954" y="3978986"/>
                  <a:pt x="2397625" y="3978045"/>
                  <a:pt x="2392314" y="3977042"/>
                </a:cubicBezTo>
                <a:lnTo>
                  <a:pt x="2392198" y="3975903"/>
                </a:lnTo>
                <a:cubicBezTo>
                  <a:pt x="2033347" y="3916971"/>
                  <a:pt x="1752308" y="3638399"/>
                  <a:pt x="1702032" y="3288305"/>
                </a:cubicBezTo>
                <a:cubicBezTo>
                  <a:pt x="1701865" y="3288253"/>
                  <a:pt x="1701696" y="3288248"/>
                  <a:pt x="1701527" y="3288243"/>
                </a:cubicBezTo>
                <a:lnTo>
                  <a:pt x="1700989" y="3281619"/>
                </a:lnTo>
                <a:cubicBezTo>
                  <a:pt x="1695930" y="3251607"/>
                  <a:pt x="1693479" y="3220958"/>
                  <a:pt x="1693521" y="3189869"/>
                </a:cubicBezTo>
                <a:cubicBezTo>
                  <a:pt x="1692209" y="3184286"/>
                  <a:pt x="1692151" y="3178663"/>
                  <a:pt x="1692151" y="3173027"/>
                </a:cubicBezTo>
                <a:lnTo>
                  <a:pt x="1692745" y="3161677"/>
                </a:lnTo>
                <a:lnTo>
                  <a:pt x="1693243" y="3161709"/>
                </a:lnTo>
                <a:close/>
                <a:moveTo>
                  <a:pt x="1679481" y="3161219"/>
                </a:moveTo>
                <a:lnTo>
                  <a:pt x="1679507" y="3161709"/>
                </a:lnTo>
                <a:lnTo>
                  <a:pt x="1680005" y="3161677"/>
                </a:lnTo>
                <a:lnTo>
                  <a:pt x="1680599" y="3173027"/>
                </a:lnTo>
                <a:cubicBezTo>
                  <a:pt x="1680599" y="3178663"/>
                  <a:pt x="1680540" y="3184286"/>
                  <a:pt x="1679228" y="3189869"/>
                </a:cubicBezTo>
                <a:cubicBezTo>
                  <a:pt x="1679270" y="3220958"/>
                  <a:pt x="1676820" y="3251607"/>
                  <a:pt x="1671761" y="3281619"/>
                </a:cubicBezTo>
                <a:lnTo>
                  <a:pt x="1671223" y="3288243"/>
                </a:lnTo>
                <a:cubicBezTo>
                  <a:pt x="1671053" y="3288248"/>
                  <a:pt x="1670885" y="3288253"/>
                  <a:pt x="1670717" y="3288305"/>
                </a:cubicBezTo>
                <a:cubicBezTo>
                  <a:pt x="1620442" y="3638399"/>
                  <a:pt x="1339403" y="3916971"/>
                  <a:pt x="980552" y="3975903"/>
                </a:cubicBezTo>
                <a:lnTo>
                  <a:pt x="980435" y="3977042"/>
                </a:lnTo>
                <a:cubicBezTo>
                  <a:pt x="975125" y="3978045"/>
                  <a:pt x="969796" y="3978986"/>
                  <a:pt x="964219" y="3978570"/>
                </a:cubicBezTo>
                <a:cubicBezTo>
                  <a:pt x="933047" y="3984080"/>
                  <a:pt x="901167" y="3987038"/>
                  <a:pt x="868792" y="3987561"/>
                </a:cubicBezTo>
                <a:lnTo>
                  <a:pt x="851674" y="3989174"/>
                </a:lnTo>
                <a:lnTo>
                  <a:pt x="851648" y="3988683"/>
                </a:lnTo>
                <a:lnTo>
                  <a:pt x="851149" y="3988716"/>
                </a:lnTo>
                <a:cubicBezTo>
                  <a:pt x="850583" y="3984944"/>
                  <a:pt x="850556" y="3981158"/>
                  <a:pt x="850556" y="3977366"/>
                </a:cubicBezTo>
                <a:cubicBezTo>
                  <a:pt x="850556" y="3971728"/>
                  <a:pt x="850614" y="3966104"/>
                  <a:pt x="851926" y="3960518"/>
                </a:cubicBezTo>
                <a:cubicBezTo>
                  <a:pt x="851884" y="3929436"/>
                  <a:pt x="854334" y="3898794"/>
                  <a:pt x="859390" y="3868787"/>
                </a:cubicBezTo>
                <a:lnTo>
                  <a:pt x="859931" y="3862150"/>
                </a:lnTo>
                <a:cubicBezTo>
                  <a:pt x="860099" y="3862145"/>
                  <a:pt x="860269" y="3862140"/>
                  <a:pt x="860436" y="3862087"/>
                </a:cubicBezTo>
                <a:cubicBezTo>
                  <a:pt x="910713" y="3511992"/>
                  <a:pt x="1191752" y="3233421"/>
                  <a:pt x="1550602" y="3174489"/>
                </a:cubicBezTo>
                <a:lnTo>
                  <a:pt x="1550719" y="3173350"/>
                </a:lnTo>
                <a:cubicBezTo>
                  <a:pt x="1556028" y="3172348"/>
                  <a:pt x="1561356" y="3171407"/>
                  <a:pt x="1566932" y="3171823"/>
                </a:cubicBezTo>
                <a:cubicBezTo>
                  <a:pt x="1598115" y="3166310"/>
                  <a:pt x="1630008" y="3163352"/>
                  <a:pt x="1662393" y="3162829"/>
                </a:cubicBezTo>
                <a:close/>
                <a:moveTo>
                  <a:pt x="1118" y="3161219"/>
                </a:moveTo>
                <a:lnTo>
                  <a:pt x="18205" y="3162829"/>
                </a:lnTo>
                <a:cubicBezTo>
                  <a:pt x="50591" y="3163352"/>
                  <a:pt x="82483" y="3166310"/>
                  <a:pt x="113667" y="3171823"/>
                </a:cubicBezTo>
                <a:cubicBezTo>
                  <a:pt x="119243" y="3171407"/>
                  <a:pt x="124571" y="3172348"/>
                  <a:pt x="129879" y="3173350"/>
                </a:cubicBezTo>
                <a:lnTo>
                  <a:pt x="129997" y="3174489"/>
                </a:lnTo>
                <a:cubicBezTo>
                  <a:pt x="488847" y="3233421"/>
                  <a:pt x="769886" y="3511992"/>
                  <a:pt x="820162" y="3862087"/>
                </a:cubicBezTo>
                <a:cubicBezTo>
                  <a:pt x="820330" y="3862140"/>
                  <a:pt x="820499" y="3862145"/>
                  <a:pt x="820668" y="3862150"/>
                </a:cubicBezTo>
                <a:lnTo>
                  <a:pt x="821208" y="3868787"/>
                </a:lnTo>
                <a:cubicBezTo>
                  <a:pt x="826265" y="3898794"/>
                  <a:pt x="828714" y="3929436"/>
                  <a:pt x="828672" y="3960518"/>
                </a:cubicBezTo>
                <a:cubicBezTo>
                  <a:pt x="829984" y="3966104"/>
                  <a:pt x="830043" y="3971728"/>
                  <a:pt x="830043" y="3977366"/>
                </a:cubicBezTo>
                <a:cubicBezTo>
                  <a:pt x="830043" y="3981158"/>
                  <a:pt x="830016" y="3984944"/>
                  <a:pt x="829450" y="3988716"/>
                </a:cubicBezTo>
                <a:lnTo>
                  <a:pt x="828951" y="3988683"/>
                </a:lnTo>
                <a:lnTo>
                  <a:pt x="828925" y="3989174"/>
                </a:lnTo>
                <a:lnTo>
                  <a:pt x="811806" y="3987561"/>
                </a:lnTo>
                <a:cubicBezTo>
                  <a:pt x="779432" y="3987038"/>
                  <a:pt x="747552" y="3984080"/>
                  <a:pt x="716380" y="3978570"/>
                </a:cubicBezTo>
                <a:cubicBezTo>
                  <a:pt x="710803" y="3978986"/>
                  <a:pt x="705474" y="3978045"/>
                  <a:pt x="700163" y="3977042"/>
                </a:cubicBezTo>
                <a:lnTo>
                  <a:pt x="700047" y="3975903"/>
                </a:lnTo>
                <a:cubicBezTo>
                  <a:pt x="341196" y="3916971"/>
                  <a:pt x="60157" y="3638399"/>
                  <a:pt x="9881" y="3288305"/>
                </a:cubicBezTo>
                <a:cubicBezTo>
                  <a:pt x="9714" y="3288253"/>
                  <a:pt x="9545" y="3288248"/>
                  <a:pt x="9376" y="3288243"/>
                </a:cubicBezTo>
                <a:lnTo>
                  <a:pt x="8837" y="3281619"/>
                </a:lnTo>
                <a:cubicBezTo>
                  <a:pt x="3779" y="3251607"/>
                  <a:pt x="1328" y="3220958"/>
                  <a:pt x="1370" y="3189869"/>
                </a:cubicBezTo>
                <a:cubicBezTo>
                  <a:pt x="58" y="3184286"/>
                  <a:pt x="0" y="3178663"/>
                  <a:pt x="0" y="3173027"/>
                </a:cubicBezTo>
                <a:lnTo>
                  <a:pt x="594" y="3161677"/>
                </a:lnTo>
                <a:lnTo>
                  <a:pt x="1092" y="3161709"/>
                </a:lnTo>
                <a:close/>
                <a:moveTo>
                  <a:pt x="7762529" y="2447425"/>
                </a:moveTo>
                <a:cubicBezTo>
                  <a:pt x="7815805" y="2718331"/>
                  <a:pt x="8030648" y="2933128"/>
                  <a:pt x="8305838" y="2992271"/>
                </a:cubicBezTo>
                <a:cubicBezTo>
                  <a:pt x="8252563" y="2721365"/>
                  <a:pt x="8037719" y="2506568"/>
                  <a:pt x="7762529" y="2447425"/>
                </a:cubicBezTo>
                <a:close/>
                <a:moveTo>
                  <a:pt x="7455280" y="2447425"/>
                </a:moveTo>
                <a:cubicBezTo>
                  <a:pt x="7180090" y="2506568"/>
                  <a:pt x="6965246" y="2721365"/>
                  <a:pt x="6911971" y="2992271"/>
                </a:cubicBezTo>
                <a:cubicBezTo>
                  <a:pt x="7187161" y="2933128"/>
                  <a:pt x="7402004" y="2718331"/>
                  <a:pt x="7455280" y="2447425"/>
                </a:cubicBezTo>
                <a:close/>
                <a:moveTo>
                  <a:pt x="6070378" y="2447425"/>
                </a:moveTo>
                <a:cubicBezTo>
                  <a:pt x="6123654" y="2718331"/>
                  <a:pt x="6338497" y="2933128"/>
                  <a:pt x="6613687" y="2992271"/>
                </a:cubicBezTo>
                <a:cubicBezTo>
                  <a:pt x="6560412" y="2721365"/>
                  <a:pt x="6345568" y="2506568"/>
                  <a:pt x="6070378" y="2447425"/>
                </a:cubicBezTo>
                <a:close/>
                <a:moveTo>
                  <a:pt x="5763129" y="2447425"/>
                </a:moveTo>
                <a:cubicBezTo>
                  <a:pt x="5487939" y="2506568"/>
                  <a:pt x="5273095" y="2721365"/>
                  <a:pt x="5219820" y="2992271"/>
                </a:cubicBezTo>
                <a:cubicBezTo>
                  <a:pt x="5495010" y="2933128"/>
                  <a:pt x="5709853" y="2718331"/>
                  <a:pt x="5763129" y="2447425"/>
                </a:cubicBezTo>
                <a:close/>
                <a:moveTo>
                  <a:pt x="4378227" y="2447425"/>
                </a:moveTo>
                <a:cubicBezTo>
                  <a:pt x="4431503" y="2718331"/>
                  <a:pt x="4646346" y="2933128"/>
                  <a:pt x="4921536" y="2992271"/>
                </a:cubicBezTo>
                <a:cubicBezTo>
                  <a:pt x="4868261" y="2721365"/>
                  <a:pt x="4653417" y="2506568"/>
                  <a:pt x="4378227" y="2447425"/>
                </a:cubicBezTo>
                <a:close/>
                <a:moveTo>
                  <a:pt x="4070978" y="2447425"/>
                </a:moveTo>
                <a:cubicBezTo>
                  <a:pt x="3795788" y="2506568"/>
                  <a:pt x="3580944" y="2721365"/>
                  <a:pt x="3527669" y="2992271"/>
                </a:cubicBezTo>
                <a:cubicBezTo>
                  <a:pt x="3802859" y="2933128"/>
                  <a:pt x="4017702" y="2718331"/>
                  <a:pt x="4070978" y="2447425"/>
                </a:cubicBezTo>
                <a:close/>
                <a:moveTo>
                  <a:pt x="2686076" y="2447425"/>
                </a:moveTo>
                <a:cubicBezTo>
                  <a:pt x="2739352" y="2718331"/>
                  <a:pt x="2954195" y="2933128"/>
                  <a:pt x="3229385" y="2992271"/>
                </a:cubicBezTo>
                <a:cubicBezTo>
                  <a:pt x="3176110" y="2721365"/>
                  <a:pt x="2961266" y="2506568"/>
                  <a:pt x="2686076" y="2447425"/>
                </a:cubicBezTo>
                <a:close/>
                <a:moveTo>
                  <a:pt x="2378827" y="2447425"/>
                </a:moveTo>
                <a:cubicBezTo>
                  <a:pt x="2103637" y="2506568"/>
                  <a:pt x="1888793" y="2721365"/>
                  <a:pt x="1835518" y="2992271"/>
                </a:cubicBezTo>
                <a:cubicBezTo>
                  <a:pt x="2110708" y="2933128"/>
                  <a:pt x="2325551" y="2718331"/>
                  <a:pt x="2378827" y="2447425"/>
                </a:cubicBezTo>
                <a:close/>
                <a:moveTo>
                  <a:pt x="993925" y="2447425"/>
                </a:moveTo>
                <a:cubicBezTo>
                  <a:pt x="1047201" y="2718331"/>
                  <a:pt x="1262044" y="2933128"/>
                  <a:pt x="1537234" y="2992271"/>
                </a:cubicBezTo>
                <a:cubicBezTo>
                  <a:pt x="1483959" y="2721365"/>
                  <a:pt x="1269115" y="2506568"/>
                  <a:pt x="993925" y="2447425"/>
                </a:cubicBezTo>
                <a:close/>
                <a:moveTo>
                  <a:pt x="686676" y="2447425"/>
                </a:moveTo>
                <a:cubicBezTo>
                  <a:pt x="411486" y="2506568"/>
                  <a:pt x="196642" y="2721365"/>
                  <a:pt x="143367" y="2992271"/>
                </a:cubicBezTo>
                <a:cubicBezTo>
                  <a:pt x="418557" y="2933128"/>
                  <a:pt x="633400" y="2718331"/>
                  <a:pt x="686676" y="2447425"/>
                </a:cubicBezTo>
                <a:close/>
                <a:moveTo>
                  <a:pt x="9139239" y="2321311"/>
                </a:moveTo>
                <a:lnTo>
                  <a:pt x="9139239" y="2449820"/>
                </a:lnTo>
                <a:lnTo>
                  <a:pt x="9047261" y="2476706"/>
                </a:lnTo>
                <a:cubicBezTo>
                  <a:pt x="8821055" y="2561144"/>
                  <a:pt x="8650738" y="2755228"/>
                  <a:pt x="8604122" y="2992271"/>
                </a:cubicBezTo>
                <a:cubicBezTo>
                  <a:pt x="8844913" y="2940521"/>
                  <a:pt x="9039501" y="2769598"/>
                  <a:pt x="9120077" y="2546190"/>
                </a:cubicBezTo>
                <a:lnTo>
                  <a:pt x="9139239" y="2477003"/>
                </a:lnTo>
                <a:lnTo>
                  <a:pt x="9139239" y="2782562"/>
                </a:lnTo>
                <a:lnTo>
                  <a:pt x="9135069" y="2789374"/>
                </a:lnTo>
                <a:cubicBezTo>
                  <a:pt x="9008919" y="2963003"/>
                  <a:pt x="8815033" y="3086603"/>
                  <a:pt x="8590751" y="3123727"/>
                </a:cubicBezTo>
                <a:lnTo>
                  <a:pt x="8590635" y="3124875"/>
                </a:lnTo>
                <a:cubicBezTo>
                  <a:pt x="8585324" y="3125886"/>
                  <a:pt x="8579995" y="3126834"/>
                  <a:pt x="8574418" y="3126415"/>
                </a:cubicBezTo>
                <a:cubicBezTo>
                  <a:pt x="8543246" y="3131969"/>
                  <a:pt x="8511366" y="3134950"/>
                  <a:pt x="8478991" y="3135477"/>
                </a:cubicBezTo>
                <a:lnTo>
                  <a:pt x="8461873" y="3137103"/>
                </a:lnTo>
                <a:lnTo>
                  <a:pt x="8461847" y="3136608"/>
                </a:lnTo>
                <a:lnTo>
                  <a:pt x="8461348" y="3136641"/>
                </a:lnTo>
                <a:cubicBezTo>
                  <a:pt x="8460782" y="3132839"/>
                  <a:pt x="8460755" y="3129023"/>
                  <a:pt x="8460755" y="3125201"/>
                </a:cubicBezTo>
                <a:cubicBezTo>
                  <a:pt x="8460755" y="3119519"/>
                  <a:pt x="8460814" y="3113850"/>
                  <a:pt x="8462126" y="3108220"/>
                </a:cubicBezTo>
                <a:cubicBezTo>
                  <a:pt x="8462083" y="3076892"/>
                  <a:pt x="8464533" y="3046007"/>
                  <a:pt x="8469590" y="3015763"/>
                </a:cubicBezTo>
                <a:lnTo>
                  <a:pt x="8470130" y="3009073"/>
                </a:lnTo>
                <a:cubicBezTo>
                  <a:pt x="8470299" y="3009068"/>
                  <a:pt x="8470468" y="3009063"/>
                  <a:pt x="8470636" y="3009010"/>
                </a:cubicBezTo>
                <a:cubicBezTo>
                  <a:pt x="8514628" y="2700252"/>
                  <a:pt x="8735297" y="2446688"/>
                  <a:pt x="9030178" y="2348329"/>
                </a:cubicBezTo>
                <a:close/>
                <a:moveTo>
                  <a:pt x="7620280" y="2302594"/>
                </a:moveTo>
                <a:lnTo>
                  <a:pt x="7637367" y="2304217"/>
                </a:lnTo>
                <a:cubicBezTo>
                  <a:pt x="7669753" y="2304744"/>
                  <a:pt x="7701646" y="2307725"/>
                  <a:pt x="7732829" y="2313282"/>
                </a:cubicBezTo>
                <a:cubicBezTo>
                  <a:pt x="7738405" y="2312863"/>
                  <a:pt x="7743733" y="2313811"/>
                  <a:pt x="7749042" y="2314821"/>
                </a:cubicBezTo>
                <a:lnTo>
                  <a:pt x="7749159" y="2315969"/>
                </a:lnTo>
                <a:cubicBezTo>
                  <a:pt x="8108009" y="2375367"/>
                  <a:pt x="8389048" y="2656144"/>
                  <a:pt x="8439324" y="3009010"/>
                </a:cubicBezTo>
                <a:cubicBezTo>
                  <a:pt x="8439492" y="3009063"/>
                  <a:pt x="8439661" y="3009068"/>
                  <a:pt x="8439830" y="3009073"/>
                </a:cubicBezTo>
                <a:lnTo>
                  <a:pt x="8440370" y="3015763"/>
                </a:lnTo>
                <a:cubicBezTo>
                  <a:pt x="8445427" y="3046007"/>
                  <a:pt x="8447877" y="3076892"/>
                  <a:pt x="8447834" y="3108220"/>
                </a:cubicBezTo>
                <a:cubicBezTo>
                  <a:pt x="8449146" y="3113850"/>
                  <a:pt x="8449205" y="3119519"/>
                  <a:pt x="8449205" y="3125201"/>
                </a:cubicBezTo>
                <a:cubicBezTo>
                  <a:pt x="8449205" y="3129023"/>
                  <a:pt x="8449178" y="3132839"/>
                  <a:pt x="8448612" y="3136641"/>
                </a:cubicBezTo>
                <a:lnTo>
                  <a:pt x="8448113" y="3136608"/>
                </a:lnTo>
                <a:lnTo>
                  <a:pt x="8448087" y="3137103"/>
                </a:lnTo>
                <a:lnTo>
                  <a:pt x="8430969" y="3135477"/>
                </a:lnTo>
                <a:cubicBezTo>
                  <a:pt x="8398594" y="3134950"/>
                  <a:pt x="8366714" y="3131969"/>
                  <a:pt x="8335542" y="3126415"/>
                </a:cubicBezTo>
                <a:cubicBezTo>
                  <a:pt x="8329965" y="3126834"/>
                  <a:pt x="8324636" y="3125886"/>
                  <a:pt x="8319325" y="3124875"/>
                </a:cubicBezTo>
                <a:lnTo>
                  <a:pt x="8319209" y="3123727"/>
                </a:lnTo>
                <a:cubicBezTo>
                  <a:pt x="7960358" y="3064328"/>
                  <a:pt x="7679319" y="2783551"/>
                  <a:pt x="7629044" y="2430686"/>
                </a:cubicBezTo>
                <a:cubicBezTo>
                  <a:pt x="7628876" y="2430633"/>
                  <a:pt x="7628708" y="2430628"/>
                  <a:pt x="7628538" y="2430623"/>
                </a:cubicBezTo>
                <a:lnTo>
                  <a:pt x="7628000" y="2423947"/>
                </a:lnTo>
                <a:cubicBezTo>
                  <a:pt x="7622941" y="2393697"/>
                  <a:pt x="7620490" y="2362806"/>
                  <a:pt x="7620533" y="2331471"/>
                </a:cubicBezTo>
                <a:cubicBezTo>
                  <a:pt x="7619221" y="2325843"/>
                  <a:pt x="7619162" y="2320176"/>
                  <a:pt x="7619162" y="2314495"/>
                </a:cubicBezTo>
                <a:lnTo>
                  <a:pt x="7619756" y="2303055"/>
                </a:lnTo>
                <a:lnTo>
                  <a:pt x="7620254" y="2303088"/>
                </a:lnTo>
                <a:close/>
                <a:moveTo>
                  <a:pt x="7597529" y="2302594"/>
                </a:moveTo>
                <a:lnTo>
                  <a:pt x="7597555" y="2303088"/>
                </a:lnTo>
                <a:lnTo>
                  <a:pt x="7598053" y="2303055"/>
                </a:lnTo>
                <a:lnTo>
                  <a:pt x="7598647" y="2314495"/>
                </a:lnTo>
                <a:cubicBezTo>
                  <a:pt x="7598647" y="2320176"/>
                  <a:pt x="7598588" y="2325843"/>
                  <a:pt x="7597276" y="2331471"/>
                </a:cubicBezTo>
                <a:cubicBezTo>
                  <a:pt x="7597319" y="2362806"/>
                  <a:pt x="7594868" y="2393697"/>
                  <a:pt x="7589809" y="2423947"/>
                </a:cubicBezTo>
                <a:lnTo>
                  <a:pt x="7589271" y="2430623"/>
                </a:lnTo>
                <a:cubicBezTo>
                  <a:pt x="7589101" y="2430628"/>
                  <a:pt x="7588933" y="2430633"/>
                  <a:pt x="7588765" y="2430686"/>
                </a:cubicBezTo>
                <a:cubicBezTo>
                  <a:pt x="7538490" y="2783551"/>
                  <a:pt x="7257451" y="3064328"/>
                  <a:pt x="6898600" y="3123727"/>
                </a:cubicBezTo>
                <a:lnTo>
                  <a:pt x="6898484" y="3124875"/>
                </a:lnTo>
                <a:cubicBezTo>
                  <a:pt x="6893173" y="3125886"/>
                  <a:pt x="6887844" y="3126834"/>
                  <a:pt x="6882267" y="3126415"/>
                </a:cubicBezTo>
                <a:cubicBezTo>
                  <a:pt x="6851095" y="3131969"/>
                  <a:pt x="6819215" y="3134950"/>
                  <a:pt x="6786841" y="3135477"/>
                </a:cubicBezTo>
                <a:lnTo>
                  <a:pt x="6769722" y="3137103"/>
                </a:lnTo>
                <a:lnTo>
                  <a:pt x="6769696" y="3136608"/>
                </a:lnTo>
                <a:lnTo>
                  <a:pt x="6769197" y="3136641"/>
                </a:lnTo>
                <a:cubicBezTo>
                  <a:pt x="6768631" y="3132839"/>
                  <a:pt x="6768604" y="3129023"/>
                  <a:pt x="6768604" y="3125201"/>
                </a:cubicBezTo>
                <a:cubicBezTo>
                  <a:pt x="6768604" y="3119519"/>
                  <a:pt x="6768663" y="3113850"/>
                  <a:pt x="6769975" y="3108220"/>
                </a:cubicBezTo>
                <a:cubicBezTo>
                  <a:pt x="6769933" y="3076892"/>
                  <a:pt x="6772382" y="3046007"/>
                  <a:pt x="6777439" y="3015763"/>
                </a:cubicBezTo>
                <a:lnTo>
                  <a:pt x="6777979" y="3009073"/>
                </a:lnTo>
                <a:cubicBezTo>
                  <a:pt x="6778148" y="3009068"/>
                  <a:pt x="6778317" y="3009063"/>
                  <a:pt x="6778485" y="3009010"/>
                </a:cubicBezTo>
                <a:cubicBezTo>
                  <a:pt x="6828761" y="2656144"/>
                  <a:pt x="7109800" y="2375367"/>
                  <a:pt x="7468650" y="2315969"/>
                </a:cubicBezTo>
                <a:lnTo>
                  <a:pt x="7468767" y="2314821"/>
                </a:lnTo>
                <a:cubicBezTo>
                  <a:pt x="7474076" y="2313811"/>
                  <a:pt x="7479404" y="2312863"/>
                  <a:pt x="7484980" y="2313282"/>
                </a:cubicBezTo>
                <a:cubicBezTo>
                  <a:pt x="7516163" y="2307725"/>
                  <a:pt x="7548056" y="2304744"/>
                  <a:pt x="7580442" y="2304217"/>
                </a:cubicBezTo>
                <a:close/>
                <a:moveTo>
                  <a:pt x="5928129" y="2302594"/>
                </a:moveTo>
                <a:lnTo>
                  <a:pt x="5945217" y="2304217"/>
                </a:lnTo>
                <a:cubicBezTo>
                  <a:pt x="5977602" y="2304744"/>
                  <a:pt x="6009495" y="2307725"/>
                  <a:pt x="6040678" y="2313282"/>
                </a:cubicBezTo>
                <a:cubicBezTo>
                  <a:pt x="6046254" y="2312863"/>
                  <a:pt x="6051582" y="2313811"/>
                  <a:pt x="6056891" y="2314821"/>
                </a:cubicBezTo>
                <a:lnTo>
                  <a:pt x="6057008" y="2315969"/>
                </a:lnTo>
                <a:cubicBezTo>
                  <a:pt x="6415858" y="2375367"/>
                  <a:pt x="6696897" y="2656144"/>
                  <a:pt x="6747174" y="3009010"/>
                </a:cubicBezTo>
                <a:cubicBezTo>
                  <a:pt x="6747341" y="3009063"/>
                  <a:pt x="6747511" y="3009068"/>
                  <a:pt x="6747679" y="3009073"/>
                </a:cubicBezTo>
                <a:lnTo>
                  <a:pt x="6748220" y="3015763"/>
                </a:lnTo>
                <a:cubicBezTo>
                  <a:pt x="6753276" y="3046007"/>
                  <a:pt x="6755726" y="3076892"/>
                  <a:pt x="6755684" y="3108220"/>
                </a:cubicBezTo>
                <a:cubicBezTo>
                  <a:pt x="6756996" y="3113850"/>
                  <a:pt x="6757054" y="3119519"/>
                  <a:pt x="6757054" y="3125201"/>
                </a:cubicBezTo>
                <a:cubicBezTo>
                  <a:pt x="6757054" y="3129023"/>
                  <a:pt x="6757027" y="3132839"/>
                  <a:pt x="6756461" y="3136641"/>
                </a:cubicBezTo>
                <a:lnTo>
                  <a:pt x="6755962" y="3136608"/>
                </a:lnTo>
                <a:lnTo>
                  <a:pt x="6755936" y="3137103"/>
                </a:lnTo>
                <a:lnTo>
                  <a:pt x="6738818" y="3135477"/>
                </a:lnTo>
                <a:cubicBezTo>
                  <a:pt x="6706444" y="3134950"/>
                  <a:pt x="6674563" y="3131969"/>
                  <a:pt x="6643391" y="3126415"/>
                </a:cubicBezTo>
                <a:cubicBezTo>
                  <a:pt x="6637814" y="3126834"/>
                  <a:pt x="6632485" y="3125886"/>
                  <a:pt x="6627175" y="3124875"/>
                </a:cubicBezTo>
                <a:lnTo>
                  <a:pt x="6627059" y="3123727"/>
                </a:lnTo>
                <a:cubicBezTo>
                  <a:pt x="6268207" y="3064328"/>
                  <a:pt x="5987168" y="2783551"/>
                  <a:pt x="5936893" y="2430686"/>
                </a:cubicBezTo>
                <a:cubicBezTo>
                  <a:pt x="5936725" y="2430633"/>
                  <a:pt x="5936557" y="2430628"/>
                  <a:pt x="5936387" y="2430623"/>
                </a:cubicBezTo>
                <a:lnTo>
                  <a:pt x="5935849" y="2423947"/>
                </a:lnTo>
                <a:cubicBezTo>
                  <a:pt x="5930790" y="2393697"/>
                  <a:pt x="5928340" y="2362806"/>
                  <a:pt x="5928382" y="2331471"/>
                </a:cubicBezTo>
                <a:cubicBezTo>
                  <a:pt x="5927070" y="2325843"/>
                  <a:pt x="5927011" y="2320176"/>
                  <a:pt x="5927011" y="2314495"/>
                </a:cubicBezTo>
                <a:lnTo>
                  <a:pt x="5927605" y="2303055"/>
                </a:lnTo>
                <a:lnTo>
                  <a:pt x="5928103" y="2303088"/>
                </a:lnTo>
                <a:close/>
                <a:moveTo>
                  <a:pt x="5905378" y="2302594"/>
                </a:moveTo>
                <a:lnTo>
                  <a:pt x="5905404" y="2303088"/>
                </a:lnTo>
                <a:lnTo>
                  <a:pt x="5905902" y="2303055"/>
                </a:lnTo>
                <a:lnTo>
                  <a:pt x="5906496" y="2314495"/>
                </a:lnTo>
                <a:cubicBezTo>
                  <a:pt x="5906496" y="2320176"/>
                  <a:pt x="5906438" y="2325843"/>
                  <a:pt x="5905126" y="2331471"/>
                </a:cubicBezTo>
                <a:cubicBezTo>
                  <a:pt x="5905168" y="2362806"/>
                  <a:pt x="5902717" y="2393697"/>
                  <a:pt x="5897659" y="2423947"/>
                </a:cubicBezTo>
                <a:lnTo>
                  <a:pt x="5897120" y="2430623"/>
                </a:lnTo>
                <a:cubicBezTo>
                  <a:pt x="5896951" y="2430628"/>
                  <a:pt x="5896782" y="2430633"/>
                  <a:pt x="5896615" y="2430686"/>
                </a:cubicBezTo>
                <a:cubicBezTo>
                  <a:pt x="5846339" y="2783551"/>
                  <a:pt x="5565300" y="3064328"/>
                  <a:pt x="5206449" y="3123727"/>
                </a:cubicBezTo>
                <a:lnTo>
                  <a:pt x="5206334" y="3124875"/>
                </a:lnTo>
                <a:cubicBezTo>
                  <a:pt x="5201022" y="3125886"/>
                  <a:pt x="5195693" y="3126834"/>
                  <a:pt x="5190116" y="3126415"/>
                </a:cubicBezTo>
                <a:cubicBezTo>
                  <a:pt x="5158944" y="3131969"/>
                  <a:pt x="5127065" y="3134950"/>
                  <a:pt x="5094690" y="3135477"/>
                </a:cubicBezTo>
                <a:lnTo>
                  <a:pt x="5077571" y="3137103"/>
                </a:lnTo>
                <a:lnTo>
                  <a:pt x="5077545" y="3136608"/>
                </a:lnTo>
                <a:lnTo>
                  <a:pt x="5077046" y="3136641"/>
                </a:lnTo>
                <a:cubicBezTo>
                  <a:pt x="5076480" y="3132839"/>
                  <a:pt x="5076453" y="3129023"/>
                  <a:pt x="5076453" y="3125201"/>
                </a:cubicBezTo>
                <a:cubicBezTo>
                  <a:pt x="5076453" y="3119519"/>
                  <a:pt x="5076512" y="3113850"/>
                  <a:pt x="5077824" y="3108220"/>
                </a:cubicBezTo>
                <a:cubicBezTo>
                  <a:pt x="5077782" y="3076892"/>
                  <a:pt x="5080231" y="3046007"/>
                  <a:pt x="5085288" y="3015763"/>
                </a:cubicBezTo>
                <a:lnTo>
                  <a:pt x="5085828" y="3009073"/>
                </a:lnTo>
                <a:cubicBezTo>
                  <a:pt x="5085997" y="3009068"/>
                  <a:pt x="5086166" y="3009063"/>
                  <a:pt x="5086334" y="3009010"/>
                </a:cubicBezTo>
                <a:cubicBezTo>
                  <a:pt x="5136610" y="2656144"/>
                  <a:pt x="5417649" y="2375367"/>
                  <a:pt x="5776501" y="2315969"/>
                </a:cubicBezTo>
                <a:lnTo>
                  <a:pt x="5776617" y="2314821"/>
                </a:lnTo>
                <a:cubicBezTo>
                  <a:pt x="5781926" y="2313811"/>
                  <a:pt x="5787253" y="2312863"/>
                  <a:pt x="5792829" y="2313282"/>
                </a:cubicBezTo>
                <a:cubicBezTo>
                  <a:pt x="5824013" y="2307725"/>
                  <a:pt x="5855905" y="2304744"/>
                  <a:pt x="5888291" y="2304217"/>
                </a:cubicBezTo>
                <a:close/>
                <a:moveTo>
                  <a:pt x="4235979" y="2302594"/>
                </a:moveTo>
                <a:lnTo>
                  <a:pt x="4253065" y="2304217"/>
                </a:lnTo>
                <a:cubicBezTo>
                  <a:pt x="4285451" y="2304744"/>
                  <a:pt x="4317343" y="2307725"/>
                  <a:pt x="4348528" y="2313282"/>
                </a:cubicBezTo>
                <a:cubicBezTo>
                  <a:pt x="4354104" y="2312863"/>
                  <a:pt x="4359431" y="2313811"/>
                  <a:pt x="4364739" y="2314821"/>
                </a:cubicBezTo>
                <a:lnTo>
                  <a:pt x="4364856" y="2315969"/>
                </a:lnTo>
                <a:cubicBezTo>
                  <a:pt x="4723707" y="2375367"/>
                  <a:pt x="5004746" y="2656144"/>
                  <a:pt x="5055022" y="3009010"/>
                </a:cubicBezTo>
                <a:cubicBezTo>
                  <a:pt x="5055190" y="3009063"/>
                  <a:pt x="5055359" y="3009068"/>
                  <a:pt x="5055528" y="3009073"/>
                </a:cubicBezTo>
                <a:lnTo>
                  <a:pt x="5056068" y="3015763"/>
                </a:lnTo>
                <a:cubicBezTo>
                  <a:pt x="5061125" y="3046007"/>
                  <a:pt x="5063574" y="3076892"/>
                  <a:pt x="5063532" y="3108220"/>
                </a:cubicBezTo>
                <a:cubicBezTo>
                  <a:pt x="5064844" y="3113850"/>
                  <a:pt x="5064903" y="3119519"/>
                  <a:pt x="5064903" y="3125201"/>
                </a:cubicBezTo>
                <a:cubicBezTo>
                  <a:pt x="5064903" y="3129023"/>
                  <a:pt x="5064876" y="3132839"/>
                  <a:pt x="5064310" y="3136641"/>
                </a:cubicBezTo>
                <a:lnTo>
                  <a:pt x="5063811" y="3136608"/>
                </a:lnTo>
                <a:lnTo>
                  <a:pt x="5063785" y="3137103"/>
                </a:lnTo>
                <a:lnTo>
                  <a:pt x="5046666" y="3135477"/>
                </a:lnTo>
                <a:cubicBezTo>
                  <a:pt x="5014292" y="3134950"/>
                  <a:pt x="4982412" y="3131969"/>
                  <a:pt x="4951241" y="3126415"/>
                </a:cubicBezTo>
                <a:cubicBezTo>
                  <a:pt x="4945663" y="3126834"/>
                  <a:pt x="4940334" y="3125886"/>
                  <a:pt x="4935023" y="3124875"/>
                </a:cubicBezTo>
                <a:lnTo>
                  <a:pt x="4934907" y="3123727"/>
                </a:lnTo>
                <a:cubicBezTo>
                  <a:pt x="4576056" y="3064328"/>
                  <a:pt x="4295017" y="2783551"/>
                  <a:pt x="4244741" y="2430686"/>
                </a:cubicBezTo>
                <a:cubicBezTo>
                  <a:pt x="4244574" y="2430633"/>
                  <a:pt x="4244405" y="2430628"/>
                  <a:pt x="4244236" y="2430623"/>
                </a:cubicBezTo>
                <a:lnTo>
                  <a:pt x="4243697" y="2423947"/>
                </a:lnTo>
                <a:cubicBezTo>
                  <a:pt x="4238639" y="2393697"/>
                  <a:pt x="4236188" y="2362806"/>
                  <a:pt x="4236230" y="2331471"/>
                </a:cubicBezTo>
                <a:cubicBezTo>
                  <a:pt x="4234918" y="2325843"/>
                  <a:pt x="4234860" y="2320176"/>
                  <a:pt x="4234860" y="2314495"/>
                </a:cubicBezTo>
                <a:lnTo>
                  <a:pt x="4235454" y="2303055"/>
                </a:lnTo>
                <a:lnTo>
                  <a:pt x="4235952" y="2303088"/>
                </a:lnTo>
                <a:close/>
                <a:moveTo>
                  <a:pt x="4213227" y="2302594"/>
                </a:moveTo>
                <a:lnTo>
                  <a:pt x="4213253" y="2303088"/>
                </a:lnTo>
                <a:lnTo>
                  <a:pt x="4213751" y="2303055"/>
                </a:lnTo>
                <a:lnTo>
                  <a:pt x="4214345" y="2314495"/>
                </a:lnTo>
                <a:cubicBezTo>
                  <a:pt x="4214345" y="2320176"/>
                  <a:pt x="4214286" y="2325843"/>
                  <a:pt x="4212974" y="2331471"/>
                </a:cubicBezTo>
                <a:cubicBezTo>
                  <a:pt x="4213016" y="2362806"/>
                  <a:pt x="4210566" y="2393697"/>
                  <a:pt x="4205507" y="2423947"/>
                </a:cubicBezTo>
                <a:lnTo>
                  <a:pt x="4204969" y="2430623"/>
                </a:lnTo>
                <a:cubicBezTo>
                  <a:pt x="4204799" y="2430628"/>
                  <a:pt x="4204631" y="2430633"/>
                  <a:pt x="4204463" y="2430686"/>
                </a:cubicBezTo>
                <a:cubicBezTo>
                  <a:pt x="4154188" y="2783551"/>
                  <a:pt x="3873149" y="3064328"/>
                  <a:pt x="3514297" y="3123727"/>
                </a:cubicBezTo>
                <a:lnTo>
                  <a:pt x="3514181" y="3124875"/>
                </a:lnTo>
                <a:cubicBezTo>
                  <a:pt x="3508871" y="3125886"/>
                  <a:pt x="3503542" y="3126834"/>
                  <a:pt x="3497965" y="3126415"/>
                </a:cubicBezTo>
                <a:cubicBezTo>
                  <a:pt x="3466793" y="3131969"/>
                  <a:pt x="3434912" y="3134950"/>
                  <a:pt x="3402538" y="3135477"/>
                </a:cubicBezTo>
                <a:lnTo>
                  <a:pt x="3385420" y="3137103"/>
                </a:lnTo>
                <a:lnTo>
                  <a:pt x="3385394" y="3136608"/>
                </a:lnTo>
                <a:lnTo>
                  <a:pt x="3384895" y="3136641"/>
                </a:lnTo>
                <a:cubicBezTo>
                  <a:pt x="3384329" y="3132839"/>
                  <a:pt x="3384302" y="3129023"/>
                  <a:pt x="3384302" y="3125201"/>
                </a:cubicBezTo>
                <a:cubicBezTo>
                  <a:pt x="3384302" y="3119519"/>
                  <a:pt x="3384360" y="3113850"/>
                  <a:pt x="3385672" y="3108220"/>
                </a:cubicBezTo>
                <a:cubicBezTo>
                  <a:pt x="3385630" y="3076892"/>
                  <a:pt x="3388080" y="3046007"/>
                  <a:pt x="3393136" y="3015763"/>
                </a:cubicBezTo>
                <a:lnTo>
                  <a:pt x="3393677" y="3009073"/>
                </a:lnTo>
                <a:cubicBezTo>
                  <a:pt x="3393845" y="3009068"/>
                  <a:pt x="3394015" y="3009063"/>
                  <a:pt x="3394182" y="3009010"/>
                </a:cubicBezTo>
                <a:cubicBezTo>
                  <a:pt x="3444459" y="2656144"/>
                  <a:pt x="3725498" y="2375367"/>
                  <a:pt x="4084348" y="2315969"/>
                </a:cubicBezTo>
                <a:lnTo>
                  <a:pt x="4084465" y="2314821"/>
                </a:lnTo>
                <a:cubicBezTo>
                  <a:pt x="4089774" y="2313811"/>
                  <a:pt x="4095102" y="2312863"/>
                  <a:pt x="4100678" y="2313282"/>
                </a:cubicBezTo>
                <a:cubicBezTo>
                  <a:pt x="4131861" y="2307725"/>
                  <a:pt x="4163754" y="2304744"/>
                  <a:pt x="4196139" y="2304217"/>
                </a:cubicBezTo>
                <a:close/>
                <a:moveTo>
                  <a:pt x="2543827" y="2302594"/>
                </a:moveTo>
                <a:lnTo>
                  <a:pt x="2560914" y="2304217"/>
                </a:lnTo>
                <a:cubicBezTo>
                  <a:pt x="2593300" y="2304744"/>
                  <a:pt x="2625192" y="2307725"/>
                  <a:pt x="2656376" y="2313282"/>
                </a:cubicBezTo>
                <a:cubicBezTo>
                  <a:pt x="2661952" y="2312863"/>
                  <a:pt x="2667280" y="2313811"/>
                  <a:pt x="2672588" y="2314821"/>
                </a:cubicBezTo>
                <a:lnTo>
                  <a:pt x="2672706" y="2315969"/>
                </a:lnTo>
                <a:cubicBezTo>
                  <a:pt x="3031556" y="2375367"/>
                  <a:pt x="3312595" y="2656144"/>
                  <a:pt x="3362871" y="3009010"/>
                </a:cubicBezTo>
                <a:cubicBezTo>
                  <a:pt x="3363039" y="3009063"/>
                  <a:pt x="3363208" y="3009068"/>
                  <a:pt x="3363377" y="3009073"/>
                </a:cubicBezTo>
                <a:lnTo>
                  <a:pt x="3363917" y="3015763"/>
                </a:lnTo>
                <a:cubicBezTo>
                  <a:pt x="3368974" y="3046007"/>
                  <a:pt x="3371423" y="3076892"/>
                  <a:pt x="3371381" y="3108220"/>
                </a:cubicBezTo>
                <a:cubicBezTo>
                  <a:pt x="3372693" y="3113850"/>
                  <a:pt x="3372752" y="3119519"/>
                  <a:pt x="3372752" y="3125201"/>
                </a:cubicBezTo>
                <a:cubicBezTo>
                  <a:pt x="3372752" y="3129023"/>
                  <a:pt x="3372725" y="3132839"/>
                  <a:pt x="3372159" y="3136641"/>
                </a:cubicBezTo>
                <a:lnTo>
                  <a:pt x="3371660" y="3136608"/>
                </a:lnTo>
                <a:lnTo>
                  <a:pt x="3371634" y="3137103"/>
                </a:lnTo>
                <a:lnTo>
                  <a:pt x="3354515" y="3135477"/>
                </a:lnTo>
                <a:cubicBezTo>
                  <a:pt x="3322141" y="3134950"/>
                  <a:pt x="3290261" y="3131969"/>
                  <a:pt x="3259089" y="3126415"/>
                </a:cubicBezTo>
                <a:cubicBezTo>
                  <a:pt x="3253512" y="3126834"/>
                  <a:pt x="3248183" y="3125886"/>
                  <a:pt x="3242872" y="3124875"/>
                </a:cubicBezTo>
                <a:lnTo>
                  <a:pt x="3242756" y="3123727"/>
                </a:lnTo>
                <a:cubicBezTo>
                  <a:pt x="2883905" y="3064328"/>
                  <a:pt x="2602866" y="2783551"/>
                  <a:pt x="2552590" y="2430686"/>
                </a:cubicBezTo>
                <a:cubicBezTo>
                  <a:pt x="2552423" y="2430633"/>
                  <a:pt x="2552254" y="2430628"/>
                  <a:pt x="2552085" y="2430623"/>
                </a:cubicBezTo>
                <a:lnTo>
                  <a:pt x="2551547" y="2423947"/>
                </a:lnTo>
                <a:cubicBezTo>
                  <a:pt x="2546488" y="2393697"/>
                  <a:pt x="2544037" y="2362806"/>
                  <a:pt x="2544079" y="2331471"/>
                </a:cubicBezTo>
                <a:cubicBezTo>
                  <a:pt x="2542767" y="2325843"/>
                  <a:pt x="2542709" y="2320176"/>
                  <a:pt x="2542709" y="2314495"/>
                </a:cubicBezTo>
                <a:lnTo>
                  <a:pt x="2543303" y="2303055"/>
                </a:lnTo>
                <a:lnTo>
                  <a:pt x="2543801" y="2303088"/>
                </a:lnTo>
                <a:close/>
                <a:moveTo>
                  <a:pt x="2521076" y="2302594"/>
                </a:moveTo>
                <a:lnTo>
                  <a:pt x="2521102" y="2303088"/>
                </a:lnTo>
                <a:lnTo>
                  <a:pt x="2521600" y="2303055"/>
                </a:lnTo>
                <a:lnTo>
                  <a:pt x="2522194" y="2314495"/>
                </a:lnTo>
                <a:cubicBezTo>
                  <a:pt x="2522194" y="2320176"/>
                  <a:pt x="2522135" y="2325843"/>
                  <a:pt x="2520823" y="2331471"/>
                </a:cubicBezTo>
                <a:cubicBezTo>
                  <a:pt x="2520865" y="2362806"/>
                  <a:pt x="2518415" y="2393697"/>
                  <a:pt x="2513356" y="2423947"/>
                </a:cubicBezTo>
                <a:lnTo>
                  <a:pt x="2512818" y="2430623"/>
                </a:lnTo>
                <a:cubicBezTo>
                  <a:pt x="2512648" y="2430628"/>
                  <a:pt x="2512480" y="2430633"/>
                  <a:pt x="2512312" y="2430686"/>
                </a:cubicBezTo>
                <a:cubicBezTo>
                  <a:pt x="2462037" y="2783551"/>
                  <a:pt x="2180998" y="3064328"/>
                  <a:pt x="1822147" y="3123727"/>
                </a:cubicBezTo>
                <a:lnTo>
                  <a:pt x="1822030" y="3124875"/>
                </a:lnTo>
                <a:cubicBezTo>
                  <a:pt x="1816720" y="3125886"/>
                  <a:pt x="1811391" y="3126834"/>
                  <a:pt x="1805814" y="3126415"/>
                </a:cubicBezTo>
                <a:cubicBezTo>
                  <a:pt x="1774642" y="3131969"/>
                  <a:pt x="1742762" y="3134950"/>
                  <a:pt x="1710387" y="3135477"/>
                </a:cubicBezTo>
                <a:lnTo>
                  <a:pt x="1693269" y="3137103"/>
                </a:lnTo>
                <a:lnTo>
                  <a:pt x="1693243" y="3136608"/>
                </a:lnTo>
                <a:lnTo>
                  <a:pt x="1692744" y="3136641"/>
                </a:lnTo>
                <a:cubicBezTo>
                  <a:pt x="1692178" y="3132839"/>
                  <a:pt x="1692151" y="3129023"/>
                  <a:pt x="1692151" y="3125201"/>
                </a:cubicBezTo>
                <a:cubicBezTo>
                  <a:pt x="1692151" y="3119519"/>
                  <a:pt x="1692209" y="3113850"/>
                  <a:pt x="1693521" y="3108220"/>
                </a:cubicBezTo>
                <a:cubicBezTo>
                  <a:pt x="1693479" y="3076892"/>
                  <a:pt x="1695929" y="3046007"/>
                  <a:pt x="1700985" y="3015763"/>
                </a:cubicBezTo>
                <a:lnTo>
                  <a:pt x="1701526" y="3009073"/>
                </a:lnTo>
                <a:cubicBezTo>
                  <a:pt x="1701694" y="3009068"/>
                  <a:pt x="1701864" y="3009063"/>
                  <a:pt x="1702031" y="3009010"/>
                </a:cubicBezTo>
                <a:cubicBezTo>
                  <a:pt x="1752308" y="2656144"/>
                  <a:pt x="2033347" y="2375367"/>
                  <a:pt x="2392197" y="2315969"/>
                </a:cubicBezTo>
                <a:lnTo>
                  <a:pt x="2392314" y="2314821"/>
                </a:lnTo>
                <a:cubicBezTo>
                  <a:pt x="2397623" y="2313811"/>
                  <a:pt x="2402951" y="2312863"/>
                  <a:pt x="2408527" y="2313282"/>
                </a:cubicBezTo>
                <a:cubicBezTo>
                  <a:pt x="2439710" y="2307725"/>
                  <a:pt x="2471603" y="2304744"/>
                  <a:pt x="2503988" y="2304217"/>
                </a:cubicBezTo>
                <a:close/>
                <a:moveTo>
                  <a:pt x="851676" y="2302594"/>
                </a:moveTo>
                <a:lnTo>
                  <a:pt x="868763" y="2304217"/>
                </a:lnTo>
                <a:cubicBezTo>
                  <a:pt x="901149" y="2304744"/>
                  <a:pt x="933041" y="2307725"/>
                  <a:pt x="964225" y="2313282"/>
                </a:cubicBezTo>
                <a:cubicBezTo>
                  <a:pt x="969801" y="2312863"/>
                  <a:pt x="975129" y="2313811"/>
                  <a:pt x="980437" y="2314821"/>
                </a:cubicBezTo>
                <a:lnTo>
                  <a:pt x="980555" y="2315969"/>
                </a:lnTo>
                <a:cubicBezTo>
                  <a:pt x="1339405" y="2375367"/>
                  <a:pt x="1620444" y="2656144"/>
                  <a:pt x="1670720" y="3009010"/>
                </a:cubicBezTo>
                <a:cubicBezTo>
                  <a:pt x="1670888" y="3009063"/>
                  <a:pt x="1671057" y="3009068"/>
                  <a:pt x="1671226" y="3009073"/>
                </a:cubicBezTo>
                <a:lnTo>
                  <a:pt x="1671766" y="3015763"/>
                </a:lnTo>
                <a:cubicBezTo>
                  <a:pt x="1676823" y="3046007"/>
                  <a:pt x="1679272" y="3076892"/>
                  <a:pt x="1679230" y="3108220"/>
                </a:cubicBezTo>
                <a:cubicBezTo>
                  <a:pt x="1680542" y="3113850"/>
                  <a:pt x="1680601" y="3119519"/>
                  <a:pt x="1680601" y="3125201"/>
                </a:cubicBezTo>
                <a:cubicBezTo>
                  <a:pt x="1680601" y="3129023"/>
                  <a:pt x="1680574" y="3132839"/>
                  <a:pt x="1680008" y="3136641"/>
                </a:cubicBezTo>
                <a:lnTo>
                  <a:pt x="1679509" y="3136608"/>
                </a:lnTo>
                <a:lnTo>
                  <a:pt x="1679483" y="3137103"/>
                </a:lnTo>
                <a:lnTo>
                  <a:pt x="1662364" y="3135477"/>
                </a:lnTo>
                <a:cubicBezTo>
                  <a:pt x="1629990" y="3134950"/>
                  <a:pt x="1598110" y="3131969"/>
                  <a:pt x="1566938" y="3126415"/>
                </a:cubicBezTo>
                <a:cubicBezTo>
                  <a:pt x="1561361" y="3126834"/>
                  <a:pt x="1556032" y="3125886"/>
                  <a:pt x="1550721" y="3124875"/>
                </a:cubicBezTo>
                <a:lnTo>
                  <a:pt x="1550605" y="3123727"/>
                </a:lnTo>
                <a:cubicBezTo>
                  <a:pt x="1191754" y="3064328"/>
                  <a:pt x="910715" y="2783551"/>
                  <a:pt x="860439" y="2430686"/>
                </a:cubicBezTo>
                <a:cubicBezTo>
                  <a:pt x="860272" y="2430633"/>
                  <a:pt x="860103" y="2430628"/>
                  <a:pt x="859934" y="2430623"/>
                </a:cubicBezTo>
                <a:lnTo>
                  <a:pt x="859396" y="2423947"/>
                </a:lnTo>
                <a:cubicBezTo>
                  <a:pt x="854337" y="2393697"/>
                  <a:pt x="851886" y="2362806"/>
                  <a:pt x="851928" y="2331471"/>
                </a:cubicBezTo>
                <a:cubicBezTo>
                  <a:pt x="850616" y="2325843"/>
                  <a:pt x="850558" y="2320176"/>
                  <a:pt x="850558" y="2314495"/>
                </a:cubicBezTo>
                <a:lnTo>
                  <a:pt x="851152" y="2303055"/>
                </a:lnTo>
                <a:lnTo>
                  <a:pt x="851650" y="2303088"/>
                </a:lnTo>
                <a:close/>
                <a:moveTo>
                  <a:pt x="828925" y="2302594"/>
                </a:moveTo>
                <a:lnTo>
                  <a:pt x="828951" y="2303088"/>
                </a:lnTo>
                <a:lnTo>
                  <a:pt x="829449" y="2303055"/>
                </a:lnTo>
                <a:lnTo>
                  <a:pt x="830043" y="2314495"/>
                </a:lnTo>
                <a:cubicBezTo>
                  <a:pt x="830043" y="2320176"/>
                  <a:pt x="829984" y="2325843"/>
                  <a:pt x="828672" y="2331471"/>
                </a:cubicBezTo>
                <a:cubicBezTo>
                  <a:pt x="828714" y="2362806"/>
                  <a:pt x="826264" y="2393697"/>
                  <a:pt x="821205" y="2423947"/>
                </a:cubicBezTo>
                <a:lnTo>
                  <a:pt x="820667" y="2430623"/>
                </a:lnTo>
                <a:cubicBezTo>
                  <a:pt x="820497" y="2430628"/>
                  <a:pt x="820329" y="2430633"/>
                  <a:pt x="820161" y="2430686"/>
                </a:cubicBezTo>
                <a:cubicBezTo>
                  <a:pt x="769886" y="2783551"/>
                  <a:pt x="488847" y="3064328"/>
                  <a:pt x="129995" y="3123727"/>
                </a:cubicBezTo>
                <a:lnTo>
                  <a:pt x="129879" y="3124875"/>
                </a:lnTo>
                <a:cubicBezTo>
                  <a:pt x="124569" y="3125886"/>
                  <a:pt x="119240" y="3126834"/>
                  <a:pt x="113663" y="3126415"/>
                </a:cubicBezTo>
                <a:cubicBezTo>
                  <a:pt x="82491" y="3131969"/>
                  <a:pt x="50611" y="3134950"/>
                  <a:pt x="18236" y="3135477"/>
                </a:cubicBezTo>
                <a:lnTo>
                  <a:pt x="1118" y="3137103"/>
                </a:lnTo>
                <a:lnTo>
                  <a:pt x="1092" y="3136608"/>
                </a:lnTo>
                <a:lnTo>
                  <a:pt x="593" y="3136641"/>
                </a:lnTo>
                <a:cubicBezTo>
                  <a:pt x="27" y="3132839"/>
                  <a:pt x="0" y="3129023"/>
                  <a:pt x="0" y="3125201"/>
                </a:cubicBezTo>
                <a:cubicBezTo>
                  <a:pt x="0" y="3119519"/>
                  <a:pt x="58" y="3113850"/>
                  <a:pt x="1370" y="3108220"/>
                </a:cubicBezTo>
                <a:cubicBezTo>
                  <a:pt x="1328" y="3076892"/>
                  <a:pt x="3778" y="3046007"/>
                  <a:pt x="8835" y="3015763"/>
                </a:cubicBezTo>
                <a:lnTo>
                  <a:pt x="9375" y="3009073"/>
                </a:lnTo>
                <a:cubicBezTo>
                  <a:pt x="9543" y="3009068"/>
                  <a:pt x="9713" y="3009063"/>
                  <a:pt x="9880" y="3009010"/>
                </a:cubicBezTo>
                <a:cubicBezTo>
                  <a:pt x="60157" y="2656144"/>
                  <a:pt x="341196" y="2375367"/>
                  <a:pt x="700046" y="2315969"/>
                </a:cubicBezTo>
                <a:lnTo>
                  <a:pt x="700163" y="2314821"/>
                </a:lnTo>
                <a:cubicBezTo>
                  <a:pt x="705472" y="2313811"/>
                  <a:pt x="710800" y="2312863"/>
                  <a:pt x="716376" y="2313282"/>
                </a:cubicBezTo>
                <a:cubicBezTo>
                  <a:pt x="747559" y="2307725"/>
                  <a:pt x="779452" y="2304744"/>
                  <a:pt x="811837" y="2304217"/>
                </a:cubicBezTo>
                <a:close/>
                <a:moveTo>
                  <a:pt x="8305836" y="1608087"/>
                </a:moveTo>
                <a:cubicBezTo>
                  <a:pt x="8030646" y="1666766"/>
                  <a:pt x="7815802" y="1879876"/>
                  <a:pt x="7762527" y="2148655"/>
                </a:cubicBezTo>
                <a:cubicBezTo>
                  <a:pt x="8037717" y="2089976"/>
                  <a:pt x="8252560" y="1876866"/>
                  <a:pt x="8305836" y="1608087"/>
                </a:cubicBezTo>
                <a:close/>
                <a:moveTo>
                  <a:pt x="6911971" y="1608087"/>
                </a:moveTo>
                <a:cubicBezTo>
                  <a:pt x="6965247" y="1876866"/>
                  <a:pt x="7180090" y="2089976"/>
                  <a:pt x="7455280" y="2148655"/>
                </a:cubicBezTo>
                <a:cubicBezTo>
                  <a:pt x="7402005" y="1879876"/>
                  <a:pt x="7187161" y="1666766"/>
                  <a:pt x="6911971" y="1608087"/>
                </a:cubicBezTo>
                <a:close/>
                <a:moveTo>
                  <a:pt x="6613685" y="1608087"/>
                </a:moveTo>
                <a:cubicBezTo>
                  <a:pt x="6338495" y="1666766"/>
                  <a:pt x="6123651" y="1879876"/>
                  <a:pt x="6070376" y="2148655"/>
                </a:cubicBezTo>
                <a:cubicBezTo>
                  <a:pt x="6345566" y="2089976"/>
                  <a:pt x="6560409" y="1876866"/>
                  <a:pt x="6613685" y="1608087"/>
                </a:cubicBezTo>
                <a:close/>
                <a:moveTo>
                  <a:pt x="5219820" y="1608087"/>
                </a:moveTo>
                <a:cubicBezTo>
                  <a:pt x="5273096" y="1876866"/>
                  <a:pt x="5487939" y="2089976"/>
                  <a:pt x="5763129" y="2148655"/>
                </a:cubicBezTo>
                <a:cubicBezTo>
                  <a:pt x="5709854" y="1879876"/>
                  <a:pt x="5495010" y="1666766"/>
                  <a:pt x="5219820" y="1608087"/>
                </a:cubicBezTo>
                <a:close/>
                <a:moveTo>
                  <a:pt x="4921534" y="1608087"/>
                </a:moveTo>
                <a:cubicBezTo>
                  <a:pt x="4646344" y="1666766"/>
                  <a:pt x="4431500" y="1879876"/>
                  <a:pt x="4378225" y="2148655"/>
                </a:cubicBezTo>
                <a:cubicBezTo>
                  <a:pt x="4653415" y="2089976"/>
                  <a:pt x="4868259" y="1876866"/>
                  <a:pt x="4921534" y="1608087"/>
                </a:cubicBezTo>
                <a:close/>
                <a:moveTo>
                  <a:pt x="3527669" y="1608087"/>
                </a:moveTo>
                <a:cubicBezTo>
                  <a:pt x="3580945" y="1876866"/>
                  <a:pt x="3795788" y="2089976"/>
                  <a:pt x="4070978" y="2148655"/>
                </a:cubicBezTo>
                <a:cubicBezTo>
                  <a:pt x="4017703" y="1879876"/>
                  <a:pt x="3802859" y="1666766"/>
                  <a:pt x="3527669" y="1608087"/>
                </a:cubicBezTo>
                <a:close/>
                <a:moveTo>
                  <a:pt x="3229383" y="1608087"/>
                </a:moveTo>
                <a:cubicBezTo>
                  <a:pt x="2954193" y="1666766"/>
                  <a:pt x="2739349" y="1879876"/>
                  <a:pt x="2686074" y="2148655"/>
                </a:cubicBezTo>
                <a:cubicBezTo>
                  <a:pt x="2961264" y="2089976"/>
                  <a:pt x="3176107" y="1876866"/>
                  <a:pt x="3229383" y="1608087"/>
                </a:cubicBezTo>
                <a:close/>
                <a:moveTo>
                  <a:pt x="1835518" y="1608087"/>
                </a:moveTo>
                <a:cubicBezTo>
                  <a:pt x="1888794" y="1876866"/>
                  <a:pt x="2103637" y="2089976"/>
                  <a:pt x="2378827" y="2148655"/>
                </a:cubicBezTo>
                <a:cubicBezTo>
                  <a:pt x="2325552" y="1879876"/>
                  <a:pt x="2110708" y="1666766"/>
                  <a:pt x="1835518" y="1608087"/>
                </a:cubicBezTo>
                <a:close/>
                <a:moveTo>
                  <a:pt x="1537232" y="1608087"/>
                </a:moveTo>
                <a:cubicBezTo>
                  <a:pt x="1262042" y="1666766"/>
                  <a:pt x="1047198" y="1879876"/>
                  <a:pt x="993923" y="2148655"/>
                </a:cubicBezTo>
                <a:cubicBezTo>
                  <a:pt x="1269113" y="2089976"/>
                  <a:pt x="1483956" y="1876866"/>
                  <a:pt x="1537232" y="1608087"/>
                </a:cubicBezTo>
                <a:close/>
                <a:moveTo>
                  <a:pt x="143367" y="1608087"/>
                </a:moveTo>
                <a:cubicBezTo>
                  <a:pt x="196643" y="1876866"/>
                  <a:pt x="411486" y="2089976"/>
                  <a:pt x="686676" y="2148655"/>
                </a:cubicBezTo>
                <a:cubicBezTo>
                  <a:pt x="633401" y="1879876"/>
                  <a:pt x="418557" y="1666766"/>
                  <a:pt x="143367" y="1608087"/>
                </a:cubicBezTo>
                <a:close/>
                <a:moveTo>
                  <a:pt x="8461873" y="1464394"/>
                </a:moveTo>
                <a:lnTo>
                  <a:pt x="8478960" y="1466004"/>
                </a:lnTo>
                <a:cubicBezTo>
                  <a:pt x="8511346" y="1466527"/>
                  <a:pt x="8543239" y="1469485"/>
                  <a:pt x="8574422" y="1474998"/>
                </a:cubicBezTo>
                <a:cubicBezTo>
                  <a:pt x="8579998" y="1474582"/>
                  <a:pt x="8585326" y="1475523"/>
                  <a:pt x="8590635" y="1476525"/>
                </a:cubicBezTo>
                <a:lnTo>
                  <a:pt x="8590752" y="1477664"/>
                </a:lnTo>
                <a:cubicBezTo>
                  <a:pt x="8815033" y="1514497"/>
                  <a:pt x="9008920" y="1637126"/>
                  <a:pt x="9135069" y="1809390"/>
                </a:cubicBezTo>
                <a:lnTo>
                  <a:pt x="9139239" y="1816149"/>
                </a:lnTo>
                <a:lnTo>
                  <a:pt x="9139239" y="2119309"/>
                </a:lnTo>
                <a:lnTo>
                  <a:pt x="9120077" y="2050665"/>
                </a:lnTo>
                <a:cubicBezTo>
                  <a:pt x="9039502" y="1829012"/>
                  <a:pt x="8844913" y="1659431"/>
                  <a:pt x="8604122" y="1608087"/>
                </a:cubicBezTo>
                <a:cubicBezTo>
                  <a:pt x="8650738" y="1843269"/>
                  <a:pt x="8821055" y="2035829"/>
                  <a:pt x="9047261" y="2119605"/>
                </a:cubicBezTo>
                <a:lnTo>
                  <a:pt x="9139239" y="2146279"/>
                </a:lnTo>
                <a:lnTo>
                  <a:pt x="9139239" y="2273778"/>
                </a:lnTo>
                <a:lnTo>
                  <a:pt x="9030179" y="2246972"/>
                </a:lnTo>
                <a:cubicBezTo>
                  <a:pt x="8735297" y="2149386"/>
                  <a:pt x="8514628" y="1897812"/>
                  <a:pt x="8470637" y="1591480"/>
                </a:cubicBezTo>
                <a:cubicBezTo>
                  <a:pt x="8470469" y="1591427"/>
                  <a:pt x="8470301" y="1591423"/>
                  <a:pt x="8470131" y="1591418"/>
                </a:cubicBezTo>
                <a:lnTo>
                  <a:pt x="8469593" y="1584794"/>
                </a:lnTo>
                <a:cubicBezTo>
                  <a:pt x="8464534" y="1554782"/>
                  <a:pt x="8462083" y="1524133"/>
                  <a:pt x="8462126" y="1493044"/>
                </a:cubicBezTo>
                <a:cubicBezTo>
                  <a:pt x="8460814" y="1487460"/>
                  <a:pt x="8460755" y="1481838"/>
                  <a:pt x="8460755" y="1476202"/>
                </a:cubicBezTo>
                <a:lnTo>
                  <a:pt x="8461349" y="1464852"/>
                </a:lnTo>
                <a:lnTo>
                  <a:pt x="8461847" y="1464884"/>
                </a:lnTo>
                <a:close/>
                <a:moveTo>
                  <a:pt x="8448085" y="1464394"/>
                </a:moveTo>
                <a:lnTo>
                  <a:pt x="8448111" y="1464884"/>
                </a:lnTo>
                <a:lnTo>
                  <a:pt x="8448609" y="1464852"/>
                </a:lnTo>
                <a:lnTo>
                  <a:pt x="8449203" y="1476202"/>
                </a:lnTo>
                <a:cubicBezTo>
                  <a:pt x="8449203" y="1481838"/>
                  <a:pt x="8449144" y="1487460"/>
                  <a:pt x="8447832" y="1493044"/>
                </a:cubicBezTo>
                <a:cubicBezTo>
                  <a:pt x="8447875" y="1524133"/>
                  <a:pt x="8445424" y="1554782"/>
                  <a:pt x="8440365" y="1584794"/>
                </a:cubicBezTo>
                <a:lnTo>
                  <a:pt x="8439827" y="1591418"/>
                </a:lnTo>
                <a:cubicBezTo>
                  <a:pt x="8439657" y="1591423"/>
                  <a:pt x="8439489" y="1591427"/>
                  <a:pt x="8439321" y="1591480"/>
                </a:cubicBezTo>
                <a:cubicBezTo>
                  <a:pt x="8389046" y="1941574"/>
                  <a:pt x="8108007" y="2220146"/>
                  <a:pt x="7749156" y="2279078"/>
                </a:cubicBezTo>
                <a:lnTo>
                  <a:pt x="7749040" y="2280217"/>
                </a:lnTo>
                <a:cubicBezTo>
                  <a:pt x="7743729" y="2281220"/>
                  <a:pt x="7738400" y="2282161"/>
                  <a:pt x="7732823" y="2281745"/>
                </a:cubicBezTo>
                <a:cubicBezTo>
                  <a:pt x="7701651" y="2287255"/>
                  <a:pt x="7669771" y="2290213"/>
                  <a:pt x="7637396" y="2290736"/>
                </a:cubicBezTo>
                <a:lnTo>
                  <a:pt x="7620278" y="2292349"/>
                </a:lnTo>
                <a:lnTo>
                  <a:pt x="7620252" y="2291858"/>
                </a:lnTo>
                <a:lnTo>
                  <a:pt x="7619753" y="2291891"/>
                </a:lnTo>
                <a:cubicBezTo>
                  <a:pt x="7619187" y="2288119"/>
                  <a:pt x="7619160" y="2284333"/>
                  <a:pt x="7619160" y="2280541"/>
                </a:cubicBezTo>
                <a:cubicBezTo>
                  <a:pt x="7619160" y="2274903"/>
                  <a:pt x="7619219" y="2269279"/>
                  <a:pt x="7620531" y="2263693"/>
                </a:cubicBezTo>
                <a:cubicBezTo>
                  <a:pt x="7620488" y="2232611"/>
                  <a:pt x="7622938" y="2201969"/>
                  <a:pt x="7627995" y="2171962"/>
                </a:cubicBezTo>
                <a:lnTo>
                  <a:pt x="7628535" y="2165325"/>
                </a:lnTo>
                <a:cubicBezTo>
                  <a:pt x="7628704" y="2165320"/>
                  <a:pt x="7628873" y="2165315"/>
                  <a:pt x="7629040" y="2165262"/>
                </a:cubicBezTo>
                <a:cubicBezTo>
                  <a:pt x="7679317" y="1815167"/>
                  <a:pt x="7960356" y="1536596"/>
                  <a:pt x="8319206" y="1477664"/>
                </a:cubicBezTo>
                <a:lnTo>
                  <a:pt x="8319323" y="1476525"/>
                </a:lnTo>
                <a:cubicBezTo>
                  <a:pt x="8324632" y="1475523"/>
                  <a:pt x="8329960" y="1474582"/>
                  <a:pt x="8335536" y="1474998"/>
                </a:cubicBezTo>
                <a:cubicBezTo>
                  <a:pt x="8366719" y="1469485"/>
                  <a:pt x="8398612" y="1466527"/>
                  <a:pt x="8430998" y="1466004"/>
                </a:cubicBezTo>
                <a:close/>
                <a:moveTo>
                  <a:pt x="6769722" y="1464394"/>
                </a:moveTo>
                <a:lnTo>
                  <a:pt x="6786810" y="1466004"/>
                </a:lnTo>
                <a:cubicBezTo>
                  <a:pt x="6819195" y="1466527"/>
                  <a:pt x="6851088" y="1469485"/>
                  <a:pt x="6882271" y="1474998"/>
                </a:cubicBezTo>
                <a:cubicBezTo>
                  <a:pt x="6887847" y="1474582"/>
                  <a:pt x="6893175" y="1475523"/>
                  <a:pt x="6898484" y="1476525"/>
                </a:cubicBezTo>
                <a:lnTo>
                  <a:pt x="6898601" y="1477664"/>
                </a:lnTo>
                <a:cubicBezTo>
                  <a:pt x="7257451" y="1536596"/>
                  <a:pt x="7538490" y="1815167"/>
                  <a:pt x="7588766" y="2165262"/>
                </a:cubicBezTo>
                <a:cubicBezTo>
                  <a:pt x="7588934" y="2165315"/>
                  <a:pt x="7589103" y="2165320"/>
                  <a:pt x="7589272" y="2165325"/>
                </a:cubicBezTo>
                <a:lnTo>
                  <a:pt x="7589812" y="2171962"/>
                </a:lnTo>
                <a:cubicBezTo>
                  <a:pt x="7594869" y="2201969"/>
                  <a:pt x="7597319" y="2232611"/>
                  <a:pt x="7597276" y="2263693"/>
                </a:cubicBezTo>
                <a:cubicBezTo>
                  <a:pt x="7598588" y="2269279"/>
                  <a:pt x="7598647" y="2274903"/>
                  <a:pt x="7598647" y="2280541"/>
                </a:cubicBezTo>
                <a:cubicBezTo>
                  <a:pt x="7598647" y="2284333"/>
                  <a:pt x="7598620" y="2288119"/>
                  <a:pt x="7598054" y="2291891"/>
                </a:cubicBezTo>
                <a:lnTo>
                  <a:pt x="7597555" y="2291858"/>
                </a:lnTo>
                <a:lnTo>
                  <a:pt x="7597529" y="2292349"/>
                </a:lnTo>
                <a:lnTo>
                  <a:pt x="7580411" y="2290736"/>
                </a:lnTo>
                <a:cubicBezTo>
                  <a:pt x="7548036" y="2290213"/>
                  <a:pt x="7516156" y="2287255"/>
                  <a:pt x="7484984" y="2281745"/>
                </a:cubicBezTo>
                <a:cubicBezTo>
                  <a:pt x="7479407" y="2282161"/>
                  <a:pt x="7474078" y="2281220"/>
                  <a:pt x="7468767" y="2280217"/>
                </a:cubicBezTo>
                <a:lnTo>
                  <a:pt x="7468651" y="2279078"/>
                </a:lnTo>
                <a:cubicBezTo>
                  <a:pt x="7109800" y="2220146"/>
                  <a:pt x="6828761" y="1941574"/>
                  <a:pt x="6778486" y="1591480"/>
                </a:cubicBezTo>
                <a:cubicBezTo>
                  <a:pt x="6778318" y="1591427"/>
                  <a:pt x="6778150" y="1591423"/>
                  <a:pt x="6777980" y="1591418"/>
                </a:cubicBezTo>
                <a:lnTo>
                  <a:pt x="6777442" y="1584794"/>
                </a:lnTo>
                <a:cubicBezTo>
                  <a:pt x="6772383" y="1554782"/>
                  <a:pt x="6769933" y="1524133"/>
                  <a:pt x="6769975" y="1493044"/>
                </a:cubicBezTo>
                <a:cubicBezTo>
                  <a:pt x="6768663" y="1487460"/>
                  <a:pt x="6768604" y="1481838"/>
                  <a:pt x="6768604" y="1476202"/>
                </a:cubicBezTo>
                <a:lnTo>
                  <a:pt x="6769198" y="1464852"/>
                </a:lnTo>
                <a:lnTo>
                  <a:pt x="6769696" y="1464884"/>
                </a:lnTo>
                <a:close/>
                <a:moveTo>
                  <a:pt x="6755934" y="1464394"/>
                </a:moveTo>
                <a:lnTo>
                  <a:pt x="6755960" y="1464884"/>
                </a:lnTo>
                <a:lnTo>
                  <a:pt x="6756458" y="1464852"/>
                </a:lnTo>
                <a:lnTo>
                  <a:pt x="6757052" y="1476202"/>
                </a:lnTo>
                <a:cubicBezTo>
                  <a:pt x="6757052" y="1481838"/>
                  <a:pt x="6756994" y="1487460"/>
                  <a:pt x="6755682" y="1493044"/>
                </a:cubicBezTo>
                <a:cubicBezTo>
                  <a:pt x="6755724" y="1524133"/>
                  <a:pt x="6753273" y="1554782"/>
                  <a:pt x="6748215" y="1584794"/>
                </a:cubicBezTo>
                <a:lnTo>
                  <a:pt x="6747676" y="1591418"/>
                </a:lnTo>
                <a:cubicBezTo>
                  <a:pt x="6747507" y="1591423"/>
                  <a:pt x="6747338" y="1591427"/>
                  <a:pt x="6747171" y="1591480"/>
                </a:cubicBezTo>
                <a:cubicBezTo>
                  <a:pt x="6696895" y="1941574"/>
                  <a:pt x="6415856" y="2220146"/>
                  <a:pt x="6057005" y="2279078"/>
                </a:cubicBezTo>
                <a:lnTo>
                  <a:pt x="6056889" y="2280217"/>
                </a:lnTo>
                <a:cubicBezTo>
                  <a:pt x="6051578" y="2281220"/>
                  <a:pt x="6046249" y="2282161"/>
                  <a:pt x="6040672" y="2281745"/>
                </a:cubicBezTo>
                <a:cubicBezTo>
                  <a:pt x="6009500" y="2287255"/>
                  <a:pt x="5977620" y="2290213"/>
                  <a:pt x="5945246" y="2290736"/>
                </a:cubicBezTo>
                <a:lnTo>
                  <a:pt x="5928127" y="2292349"/>
                </a:lnTo>
                <a:lnTo>
                  <a:pt x="5928101" y="2291858"/>
                </a:lnTo>
                <a:lnTo>
                  <a:pt x="5927602" y="2291891"/>
                </a:lnTo>
                <a:cubicBezTo>
                  <a:pt x="5927036" y="2288119"/>
                  <a:pt x="5927009" y="2284333"/>
                  <a:pt x="5927009" y="2280541"/>
                </a:cubicBezTo>
                <a:cubicBezTo>
                  <a:pt x="5927009" y="2274903"/>
                  <a:pt x="5927068" y="2269279"/>
                  <a:pt x="5928380" y="2263693"/>
                </a:cubicBezTo>
                <a:cubicBezTo>
                  <a:pt x="5928338" y="2232611"/>
                  <a:pt x="5930787" y="2201969"/>
                  <a:pt x="5935844" y="2171962"/>
                </a:cubicBezTo>
                <a:lnTo>
                  <a:pt x="5936384" y="2165325"/>
                </a:lnTo>
                <a:cubicBezTo>
                  <a:pt x="5936553" y="2165320"/>
                  <a:pt x="5936722" y="2165315"/>
                  <a:pt x="5936890" y="2165262"/>
                </a:cubicBezTo>
                <a:cubicBezTo>
                  <a:pt x="5987166" y="1815167"/>
                  <a:pt x="6268205" y="1536596"/>
                  <a:pt x="6627056" y="1477664"/>
                </a:cubicBezTo>
                <a:lnTo>
                  <a:pt x="6627173" y="1476525"/>
                </a:lnTo>
                <a:cubicBezTo>
                  <a:pt x="6632481" y="1475523"/>
                  <a:pt x="6637809" y="1474582"/>
                  <a:pt x="6643385" y="1474998"/>
                </a:cubicBezTo>
                <a:cubicBezTo>
                  <a:pt x="6674569" y="1469485"/>
                  <a:pt x="6706461" y="1466527"/>
                  <a:pt x="6738847" y="1466004"/>
                </a:cubicBezTo>
                <a:close/>
                <a:moveTo>
                  <a:pt x="5077571" y="1464394"/>
                </a:moveTo>
                <a:lnTo>
                  <a:pt x="5094659" y="1466004"/>
                </a:lnTo>
                <a:cubicBezTo>
                  <a:pt x="5127044" y="1466527"/>
                  <a:pt x="5158937" y="1469485"/>
                  <a:pt x="5190120" y="1474998"/>
                </a:cubicBezTo>
                <a:cubicBezTo>
                  <a:pt x="5195696" y="1474582"/>
                  <a:pt x="5201024" y="1475523"/>
                  <a:pt x="5206334" y="1476525"/>
                </a:cubicBezTo>
                <a:lnTo>
                  <a:pt x="5206450" y="1477664"/>
                </a:lnTo>
                <a:cubicBezTo>
                  <a:pt x="5565300" y="1536596"/>
                  <a:pt x="5846339" y="1815167"/>
                  <a:pt x="5896616" y="2165262"/>
                </a:cubicBezTo>
                <a:cubicBezTo>
                  <a:pt x="5896783" y="2165315"/>
                  <a:pt x="5896953" y="2165320"/>
                  <a:pt x="5897121" y="2165325"/>
                </a:cubicBezTo>
                <a:lnTo>
                  <a:pt x="5897662" y="2171962"/>
                </a:lnTo>
                <a:cubicBezTo>
                  <a:pt x="5902718" y="2201969"/>
                  <a:pt x="5905168" y="2232611"/>
                  <a:pt x="5905126" y="2263693"/>
                </a:cubicBezTo>
                <a:cubicBezTo>
                  <a:pt x="5906438" y="2269279"/>
                  <a:pt x="5906496" y="2274903"/>
                  <a:pt x="5906496" y="2280541"/>
                </a:cubicBezTo>
                <a:cubicBezTo>
                  <a:pt x="5906496" y="2284333"/>
                  <a:pt x="5906469" y="2288119"/>
                  <a:pt x="5905903" y="2291891"/>
                </a:cubicBezTo>
                <a:lnTo>
                  <a:pt x="5905404" y="2291858"/>
                </a:lnTo>
                <a:lnTo>
                  <a:pt x="5905378" y="2292349"/>
                </a:lnTo>
                <a:lnTo>
                  <a:pt x="5888260" y="2290736"/>
                </a:lnTo>
                <a:cubicBezTo>
                  <a:pt x="5855886" y="2290213"/>
                  <a:pt x="5824005" y="2287255"/>
                  <a:pt x="5792833" y="2281745"/>
                </a:cubicBezTo>
                <a:cubicBezTo>
                  <a:pt x="5787256" y="2282161"/>
                  <a:pt x="5781927" y="2281220"/>
                  <a:pt x="5776617" y="2280217"/>
                </a:cubicBezTo>
                <a:lnTo>
                  <a:pt x="5776501" y="2279078"/>
                </a:lnTo>
                <a:cubicBezTo>
                  <a:pt x="5417649" y="2220146"/>
                  <a:pt x="5136610" y="1941574"/>
                  <a:pt x="5086335" y="1591480"/>
                </a:cubicBezTo>
                <a:cubicBezTo>
                  <a:pt x="5086167" y="1591427"/>
                  <a:pt x="5085999" y="1591423"/>
                  <a:pt x="5085830" y="1591418"/>
                </a:cubicBezTo>
                <a:lnTo>
                  <a:pt x="5085291" y="1584794"/>
                </a:lnTo>
                <a:cubicBezTo>
                  <a:pt x="5080233" y="1554782"/>
                  <a:pt x="5077782" y="1524133"/>
                  <a:pt x="5077824" y="1493044"/>
                </a:cubicBezTo>
                <a:cubicBezTo>
                  <a:pt x="5076512" y="1487460"/>
                  <a:pt x="5076453" y="1481838"/>
                  <a:pt x="5076453" y="1476202"/>
                </a:cubicBezTo>
                <a:lnTo>
                  <a:pt x="5077047" y="1464852"/>
                </a:lnTo>
                <a:lnTo>
                  <a:pt x="5077545" y="1464884"/>
                </a:lnTo>
                <a:close/>
                <a:moveTo>
                  <a:pt x="5063783" y="1464394"/>
                </a:moveTo>
                <a:lnTo>
                  <a:pt x="5063809" y="1464884"/>
                </a:lnTo>
                <a:lnTo>
                  <a:pt x="5064307" y="1464852"/>
                </a:lnTo>
                <a:lnTo>
                  <a:pt x="5064902" y="1476202"/>
                </a:lnTo>
                <a:cubicBezTo>
                  <a:pt x="5064902" y="1481838"/>
                  <a:pt x="5064842" y="1487460"/>
                  <a:pt x="5063530" y="1493044"/>
                </a:cubicBezTo>
                <a:cubicBezTo>
                  <a:pt x="5063572" y="1524133"/>
                  <a:pt x="5061122" y="1554782"/>
                  <a:pt x="5056063" y="1584794"/>
                </a:cubicBezTo>
                <a:lnTo>
                  <a:pt x="5055525" y="1591418"/>
                </a:lnTo>
                <a:cubicBezTo>
                  <a:pt x="5055355" y="1591423"/>
                  <a:pt x="5055187" y="1591427"/>
                  <a:pt x="5055019" y="1591480"/>
                </a:cubicBezTo>
                <a:cubicBezTo>
                  <a:pt x="5004744" y="1941574"/>
                  <a:pt x="4723705" y="2220146"/>
                  <a:pt x="4364853" y="2279078"/>
                </a:cubicBezTo>
                <a:lnTo>
                  <a:pt x="4364737" y="2280217"/>
                </a:lnTo>
                <a:cubicBezTo>
                  <a:pt x="4359427" y="2281220"/>
                  <a:pt x="4354098" y="2282161"/>
                  <a:pt x="4348521" y="2281745"/>
                </a:cubicBezTo>
                <a:cubicBezTo>
                  <a:pt x="4317350" y="2287255"/>
                  <a:pt x="4285468" y="2290213"/>
                  <a:pt x="4253094" y="2290736"/>
                </a:cubicBezTo>
                <a:lnTo>
                  <a:pt x="4235976" y="2292349"/>
                </a:lnTo>
                <a:lnTo>
                  <a:pt x="4235950" y="2291858"/>
                </a:lnTo>
                <a:lnTo>
                  <a:pt x="4235451" y="2291891"/>
                </a:lnTo>
                <a:cubicBezTo>
                  <a:pt x="4234885" y="2288119"/>
                  <a:pt x="4234858" y="2284333"/>
                  <a:pt x="4234858" y="2280541"/>
                </a:cubicBezTo>
                <a:cubicBezTo>
                  <a:pt x="4234858" y="2274903"/>
                  <a:pt x="4234916" y="2269279"/>
                  <a:pt x="4236228" y="2263693"/>
                </a:cubicBezTo>
                <a:cubicBezTo>
                  <a:pt x="4236186" y="2232611"/>
                  <a:pt x="4238636" y="2201969"/>
                  <a:pt x="4243692" y="2171962"/>
                </a:cubicBezTo>
                <a:lnTo>
                  <a:pt x="4244233" y="2165325"/>
                </a:lnTo>
                <a:cubicBezTo>
                  <a:pt x="4244401" y="2165320"/>
                  <a:pt x="4244571" y="2165315"/>
                  <a:pt x="4244738" y="2165262"/>
                </a:cubicBezTo>
                <a:cubicBezTo>
                  <a:pt x="4295015" y="1815167"/>
                  <a:pt x="4576054" y="1536596"/>
                  <a:pt x="4934904" y="1477664"/>
                </a:cubicBezTo>
                <a:lnTo>
                  <a:pt x="4935021" y="1476525"/>
                </a:lnTo>
                <a:cubicBezTo>
                  <a:pt x="4940330" y="1475523"/>
                  <a:pt x="4945658" y="1474582"/>
                  <a:pt x="4951234" y="1474998"/>
                </a:cubicBezTo>
                <a:cubicBezTo>
                  <a:pt x="4982417" y="1469485"/>
                  <a:pt x="5014310" y="1466527"/>
                  <a:pt x="5046695" y="1466004"/>
                </a:cubicBezTo>
                <a:close/>
                <a:moveTo>
                  <a:pt x="3385420" y="1464394"/>
                </a:moveTo>
                <a:lnTo>
                  <a:pt x="3402507" y="1466004"/>
                </a:lnTo>
                <a:cubicBezTo>
                  <a:pt x="3434893" y="1466527"/>
                  <a:pt x="3466785" y="1469485"/>
                  <a:pt x="3497969" y="1474998"/>
                </a:cubicBezTo>
                <a:cubicBezTo>
                  <a:pt x="3503545" y="1474582"/>
                  <a:pt x="3508873" y="1475523"/>
                  <a:pt x="3514181" y="1476525"/>
                </a:cubicBezTo>
                <a:lnTo>
                  <a:pt x="3514298" y="1477664"/>
                </a:lnTo>
                <a:cubicBezTo>
                  <a:pt x="3873149" y="1536596"/>
                  <a:pt x="4154188" y="1815167"/>
                  <a:pt x="4204464" y="2165262"/>
                </a:cubicBezTo>
                <a:cubicBezTo>
                  <a:pt x="4204632" y="2165315"/>
                  <a:pt x="4204801" y="2165320"/>
                  <a:pt x="4204970" y="2165325"/>
                </a:cubicBezTo>
                <a:lnTo>
                  <a:pt x="4205510" y="2171962"/>
                </a:lnTo>
                <a:cubicBezTo>
                  <a:pt x="4210567" y="2201969"/>
                  <a:pt x="4213016" y="2232611"/>
                  <a:pt x="4212974" y="2263693"/>
                </a:cubicBezTo>
                <a:cubicBezTo>
                  <a:pt x="4214286" y="2269279"/>
                  <a:pt x="4214345" y="2274903"/>
                  <a:pt x="4214345" y="2280541"/>
                </a:cubicBezTo>
                <a:cubicBezTo>
                  <a:pt x="4214345" y="2284333"/>
                  <a:pt x="4214318" y="2288119"/>
                  <a:pt x="4213752" y="2291891"/>
                </a:cubicBezTo>
                <a:lnTo>
                  <a:pt x="4213253" y="2291858"/>
                </a:lnTo>
                <a:lnTo>
                  <a:pt x="4213227" y="2292349"/>
                </a:lnTo>
                <a:lnTo>
                  <a:pt x="4196108" y="2290736"/>
                </a:lnTo>
                <a:cubicBezTo>
                  <a:pt x="4163734" y="2290213"/>
                  <a:pt x="4131854" y="2287255"/>
                  <a:pt x="4100682" y="2281745"/>
                </a:cubicBezTo>
                <a:cubicBezTo>
                  <a:pt x="4095105" y="2282161"/>
                  <a:pt x="4089776" y="2281220"/>
                  <a:pt x="4084465" y="2280217"/>
                </a:cubicBezTo>
                <a:lnTo>
                  <a:pt x="4084349" y="2279078"/>
                </a:lnTo>
                <a:cubicBezTo>
                  <a:pt x="3725498" y="2220146"/>
                  <a:pt x="3444459" y="1941574"/>
                  <a:pt x="3394183" y="1591480"/>
                </a:cubicBezTo>
                <a:cubicBezTo>
                  <a:pt x="3394016" y="1591427"/>
                  <a:pt x="3393847" y="1591423"/>
                  <a:pt x="3393678" y="1591418"/>
                </a:cubicBezTo>
                <a:lnTo>
                  <a:pt x="3393139" y="1584794"/>
                </a:lnTo>
                <a:cubicBezTo>
                  <a:pt x="3388081" y="1554782"/>
                  <a:pt x="3385630" y="1524133"/>
                  <a:pt x="3385672" y="1493044"/>
                </a:cubicBezTo>
                <a:cubicBezTo>
                  <a:pt x="3384360" y="1487460"/>
                  <a:pt x="3384302" y="1481838"/>
                  <a:pt x="3384302" y="1476202"/>
                </a:cubicBezTo>
                <a:lnTo>
                  <a:pt x="3384896" y="1464852"/>
                </a:lnTo>
                <a:lnTo>
                  <a:pt x="3385394" y="1464884"/>
                </a:lnTo>
                <a:close/>
                <a:moveTo>
                  <a:pt x="3371632" y="1464394"/>
                </a:moveTo>
                <a:lnTo>
                  <a:pt x="3371658" y="1464884"/>
                </a:lnTo>
                <a:lnTo>
                  <a:pt x="3372156" y="1464852"/>
                </a:lnTo>
                <a:lnTo>
                  <a:pt x="3372750" y="1476202"/>
                </a:lnTo>
                <a:cubicBezTo>
                  <a:pt x="3372750" y="1481838"/>
                  <a:pt x="3372691" y="1487460"/>
                  <a:pt x="3371379" y="1493044"/>
                </a:cubicBezTo>
                <a:cubicBezTo>
                  <a:pt x="3371421" y="1524133"/>
                  <a:pt x="3368971" y="1554782"/>
                  <a:pt x="3363912" y="1584794"/>
                </a:cubicBezTo>
                <a:lnTo>
                  <a:pt x="3363374" y="1591418"/>
                </a:lnTo>
                <a:cubicBezTo>
                  <a:pt x="3363204" y="1591423"/>
                  <a:pt x="3363036" y="1591427"/>
                  <a:pt x="3362868" y="1591480"/>
                </a:cubicBezTo>
                <a:cubicBezTo>
                  <a:pt x="3312593" y="1941574"/>
                  <a:pt x="3031554" y="2220146"/>
                  <a:pt x="2672703" y="2279078"/>
                </a:cubicBezTo>
                <a:lnTo>
                  <a:pt x="2672586" y="2280217"/>
                </a:lnTo>
                <a:cubicBezTo>
                  <a:pt x="2667276" y="2281220"/>
                  <a:pt x="2661947" y="2282161"/>
                  <a:pt x="2656370" y="2281745"/>
                </a:cubicBezTo>
                <a:cubicBezTo>
                  <a:pt x="2625198" y="2287255"/>
                  <a:pt x="2593318" y="2290213"/>
                  <a:pt x="2560943" y="2290736"/>
                </a:cubicBezTo>
                <a:lnTo>
                  <a:pt x="2543825" y="2292349"/>
                </a:lnTo>
                <a:lnTo>
                  <a:pt x="2543799" y="2291858"/>
                </a:lnTo>
                <a:lnTo>
                  <a:pt x="2543300" y="2291891"/>
                </a:lnTo>
                <a:cubicBezTo>
                  <a:pt x="2542734" y="2288119"/>
                  <a:pt x="2542707" y="2284333"/>
                  <a:pt x="2542707" y="2280541"/>
                </a:cubicBezTo>
                <a:cubicBezTo>
                  <a:pt x="2542707" y="2274903"/>
                  <a:pt x="2542765" y="2269279"/>
                  <a:pt x="2544077" y="2263693"/>
                </a:cubicBezTo>
                <a:cubicBezTo>
                  <a:pt x="2544035" y="2232611"/>
                  <a:pt x="2546485" y="2201969"/>
                  <a:pt x="2551541" y="2171962"/>
                </a:cubicBezTo>
                <a:lnTo>
                  <a:pt x="2552082" y="2165325"/>
                </a:lnTo>
                <a:cubicBezTo>
                  <a:pt x="2552250" y="2165320"/>
                  <a:pt x="2552420" y="2165315"/>
                  <a:pt x="2552587" y="2165262"/>
                </a:cubicBezTo>
                <a:cubicBezTo>
                  <a:pt x="2602864" y="1815167"/>
                  <a:pt x="2883903" y="1536596"/>
                  <a:pt x="3242753" y="1477664"/>
                </a:cubicBezTo>
                <a:lnTo>
                  <a:pt x="3242870" y="1476525"/>
                </a:lnTo>
                <a:cubicBezTo>
                  <a:pt x="3248179" y="1475523"/>
                  <a:pt x="3253507" y="1474582"/>
                  <a:pt x="3259083" y="1474998"/>
                </a:cubicBezTo>
                <a:cubicBezTo>
                  <a:pt x="3290266" y="1469485"/>
                  <a:pt x="3322159" y="1466527"/>
                  <a:pt x="3354544" y="1466004"/>
                </a:cubicBezTo>
                <a:close/>
                <a:moveTo>
                  <a:pt x="1693269" y="1464394"/>
                </a:moveTo>
                <a:lnTo>
                  <a:pt x="1710356" y="1466004"/>
                </a:lnTo>
                <a:cubicBezTo>
                  <a:pt x="1742742" y="1466527"/>
                  <a:pt x="1774634" y="1469485"/>
                  <a:pt x="1805818" y="1474998"/>
                </a:cubicBezTo>
                <a:cubicBezTo>
                  <a:pt x="1811394" y="1474582"/>
                  <a:pt x="1816722" y="1475523"/>
                  <a:pt x="1822030" y="1476525"/>
                </a:cubicBezTo>
                <a:lnTo>
                  <a:pt x="1822148" y="1477664"/>
                </a:lnTo>
                <a:cubicBezTo>
                  <a:pt x="2180998" y="1536596"/>
                  <a:pt x="2462037" y="1815167"/>
                  <a:pt x="2512313" y="2165262"/>
                </a:cubicBezTo>
                <a:cubicBezTo>
                  <a:pt x="2512481" y="2165315"/>
                  <a:pt x="2512650" y="2165320"/>
                  <a:pt x="2512819" y="2165325"/>
                </a:cubicBezTo>
                <a:lnTo>
                  <a:pt x="2513359" y="2171962"/>
                </a:lnTo>
                <a:cubicBezTo>
                  <a:pt x="2518416" y="2201969"/>
                  <a:pt x="2520865" y="2232611"/>
                  <a:pt x="2520823" y="2263693"/>
                </a:cubicBezTo>
                <a:cubicBezTo>
                  <a:pt x="2522135" y="2269279"/>
                  <a:pt x="2522194" y="2274903"/>
                  <a:pt x="2522194" y="2280541"/>
                </a:cubicBezTo>
                <a:cubicBezTo>
                  <a:pt x="2522194" y="2284333"/>
                  <a:pt x="2522167" y="2288119"/>
                  <a:pt x="2521601" y="2291891"/>
                </a:cubicBezTo>
                <a:lnTo>
                  <a:pt x="2521102" y="2291858"/>
                </a:lnTo>
                <a:lnTo>
                  <a:pt x="2521076" y="2292349"/>
                </a:lnTo>
                <a:lnTo>
                  <a:pt x="2503957" y="2290736"/>
                </a:lnTo>
                <a:cubicBezTo>
                  <a:pt x="2471583" y="2290213"/>
                  <a:pt x="2439703" y="2287255"/>
                  <a:pt x="2408531" y="2281745"/>
                </a:cubicBezTo>
                <a:cubicBezTo>
                  <a:pt x="2402954" y="2282161"/>
                  <a:pt x="2397625" y="2281220"/>
                  <a:pt x="2392314" y="2280217"/>
                </a:cubicBezTo>
                <a:lnTo>
                  <a:pt x="2392198" y="2279078"/>
                </a:lnTo>
                <a:cubicBezTo>
                  <a:pt x="2033347" y="2220146"/>
                  <a:pt x="1752308" y="1941574"/>
                  <a:pt x="1702032" y="1591480"/>
                </a:cubicBezTo>
                <a:cubicBezTo>
                  <a:pt x="1701865" y="1591427"/>
                  <a:pt x="1701696" y="1591423"/>
                  <a:pt x="1701527" y="1591418"/>
                </a:cubicBezTo>
                <a:lnTo>
                  <a:pt x="1700989" y="1584794"/>
                </a:lnTo>
                <a:cubicBezTo>
                  <a:pt x="1695930" y="1554782"/>
                  <a:pt x="1693479" y="1524133"/>
                  <a:pt x="1693521" y="1493044"/>
                </a:cubicBezTo>
                <a:cubicBezTo>
                  <a:pt x="1692209" y="1487460"/>
                  <a:pt x="1692151" y="1481838"/>
                  <a:pt x="1692151" y="1476202"/>
                </a:cubicBezTo>
                <a:lnTo>
                  <a:pt x="1692745" y="1464852"/>
                </a:lnTo>
                <a:lnTo>
                  <a:pt x="1693243" y="1464884"/>
                </a:lnTo>
                <a:close/>
                <a:moveTo>
                  <a:pt x="1679481" y="1464394"/>
                </a:moveTo>
                <a:lnTo>
                  <a:pt x="1679507" y="1464884"/>
                </a:lnTo>
                <a:lnTo>
                  <a:pt x="1680005" y="1464852"/>
                </a:lnTo>
                <a:lnTo>
                  <a:pt x="1680599" y="1476202"/>
                </a:lnTo>
                <a:cubicBezTo>
                  <a:pt x="1680599" y="1481838"/>
                  <a:pt x="1680540" y="1487460"/>
                  <a:pt x="1679228" y="1493044"/>
                </a:cubicBezTo>
                <a:cubicBezTo>
                  <a:pt x="1679270" y="1524133"/>
                  <a:pt x="1676820" y="1554782"/>
                  <a:pt x="1671761" y="1584794"/>
                </a:cubicBezTo>
                <a:lnTo>
                  <a:pt x="1671223" y="1591418"/>
                </a:lnTo>
                <a:cubicBezTo>
                  <a:pt x="1671053" y="1591423"/>
                  <a:pt x="1670885" y="1591427"/>
                  <a:pt x="1670717" y="1591480"/>
                </a:cubicBezTo>
                <a:cubicBezTo>
                  <a:pt x="1620442" y="1941574"/>
                  <a:pt x="1339403" y="2220146"/>
                  <a:pt x="980552" y="2279078"/>
                </a:cubicBezTo>
                <a:lnTo>
                  <a:pt x="980435" y="2280217"/>
                </a:lnTo>
                <a:cubicBezTo>
                  <a:pt x="975125" y="2281220"/>
                  <a:pt x="969796" y="2282161"/>
                  <a:pt x="964219" y="2281745"/>
                </a:cubicBezTo>
                <a:cubicBezTo>
                  <a:pt x="933047" y="2287255"/>
                  <a:pt x="901167" y="2290213"/>
                  <a:pt x="868792" y="2290736"/>
                </a:cubicBezTo>
                <a:lnTo>
                  <a:pt x="851674" y="2292349"/>
                </a:lnTo>
                <a:lnTo>
                  <a:pt x="851648" y="2291858"/>
                </a:lnTo>
                <a:lnTo>
                  <a:pt x="851149" y="2291891"/>
                </a:lnTo>
                <a:cubicBezTo>
                  <a:pt x="850583" y="2288119"/>
                  <a:pt x="850556" y="2284333"/>
                  <a:pt x="850556" y="2280541"/>
                </a:cubicBezTo>
                <a:cubicBezTo>
                  <a:pt x="850556" y="2274903"/>
                  <a:pt x="850614" y="2269279"/>
                  <a:pt x="851926" y="2263693"/>
                </a:cubicBezTo>
                <a:cubicBezTo>
                  <a:pt x="851884" y="2232611"/>
                  <a:pt x="854334" y="2201969"/>
                  <a:pt x="859390" y="2171962"/>
                </a:cubicBezTo>
                <a:lnTo>
                  <a:pt x="859931" y="2165325"/>
                </a:lnTo>
                <a:cubicBezTo>
                  <a:pt x="860099" y="2165320"/>
                  <a:pt x="860269" y="2165315"/>
                  <a:pt x="860436" y="2165262"/>
                </a:cubicBezTo>
                <a:cubicBezTo>
                  <a:pt x="910713" y="1815167"/>
                  <a:pt x="1191752" y="1536596"/>
                  <a:pt x="1550602" y="1477664"/>
                </a:cubicBezTo>
                <a:lnTo>
                  <a:pt x="1550719" y="1476525"/>
                </a:lnTo>
                <a:cubicBezTo>
                  <a:pt x="1556028" y="1475523"/>
                  <a:pt x="1561356" y="1474582"/>
                  <a:pt x="1566932" y="1474998"/>
                </a:cubicBezTo>
                <a:cubicBezTo>
                  <a:pt x="1598115" y="1469485"/>
                  <a:pt x="1630008" y="1466527"/>
                  <a:pt x="1662393" y="1466004"/>
                </a:cubicBezTo>
                <a:close/>
                <a:moveTo>
                  <a:pt x="1118" y="1464394"/>
                </a:moveTo>
                <a:lnTo>
                  <a:pt x="18205" y="1466004"/>
                </a:lnTo>
                <a:cubicBezTo>
                  <a:pt x="50591" y="1466527"/>
                  <a:pt x="82483" y="1469485"/>
                  <a:pt x="113667" y="1474998"/>
                </a:cubicBezTo>
                <a:cubicBezTo>
                  <a:pt x="119243" y="1474582"/>
                  <a:pt x="124571" y="1475523"/>
                  <a:pt x="129879" y="1476525"/>
                </a:cubicBezTo>
                <a:lnTo>
                  <a:pt x="129997" y="1477664"/>
                </a:lnTo>
                <a:cubicBezTo>
                  <a:pt x="488847" y="1536596"/>
                  <a:pt x="769886" y="1815167"/>
                  <a:pt x="820162" y="2165262"/>
                </a:cubicBezTo>
                <a:cubicBezTo>
                  <a:pt x="820330" y="2165315"/>
                  <a:pt x="820499" y="2165320"/>
                  <a:pt x="820668" y="2165325"/>
                </a:cubicBezTo>
                <a:lnTo>
                  <a:pt x="821208" y="2171962"/>
                </a:lnTo>
                <a:cubicBezTo>
                  <a:pt x="826265" y="2201969"/>
                  <a:pt x="828714" y="2232611"/>
                  <a:pt x="828672" y="2263693"/>
                </a:cubicBezTo>
                <a:cubicBezTo>
                  <a:pt x="829984" y="2269279"/>
                  <a:pt x="830043" y="2274903"/>
                  <a:pt x="830043" y="2280541"/>
                </a:cubicBezTo>
                <a:cubicBezTo>
                  <a:pt x="830043" y="2284333"/>
                  <a:pt x="830016" y="2288119"/>
                  <a:pt x="829450" y="2291891"/>
                </a:cubicBezTo>
                <a:lnTo>
                  <a:pt x="828951" y="2291858"/>
                </a:lnTo>
                <a:lnTo>
                  <a:pt x="828925" y="2292349"/>
                </a:lnTo>
                <a:lnTo>
                  <a:pt x="811806" y="2290736"/>
                </a:lnTo>
                <a:cubicBezTo>
                  <a:pt x="779432" y="2290213"/>
                  <a:pt x="747552" y="2287255"/>
                  <a:pt x="716380" y="2281745"/>
                </a:cubicBezTo>
                <a:cubicBezTo>
                  <a:pt x="710803" y="2282161"/>
                  <a:pt x="705474" y="2281220"/>
                  <a:pt x="700163" y="2280217"/>
                </a:cubicBezTo>
                <a:lnTo>
                  <a:pt x="700047" y="2279078"/>
                </a:lnTo>
                <a:cubicBezTo>
                  <a:pt x="341196" y="2220146"/>
                  <a:pt x="60157" y="1941574"/>
                  <a:pt x="9881" y="1591480"/>
                </a:cubicBezTo>
                <a:cubicBezTo>
                  <a:pt x="9714" y="1591427"/>
                  <a:pt x="9545" y="1591423"/>
                  <a:pt x="9376" y="1591418"/>
                </a:cubicBezTo>
                <a:lnTo>
                  <a:pt x="8837" y="1584794"/>
                </a:lnTo>
                <a:cubicBezTo>
                  <a:pt x="3779" y="1554782"/>
                  <a:pt x="1328" y="1524133"/>
                  <a:pt x="1370" y="1493044"/>
                </a:cubicBezTo>
                <a:cubicBezTo>
                  <a:pt x="58" y="1487460"/>
                  <a:pt x="0" y="1481838"/>
                  <a:pt x="0" y="1476202"/>
                </a:cubicBezTo>
                <a:lnTo>
                  <a:pt x="594" y="1464852"/>
                </a:lnTo>
                <a:lnTo>
                  <a:pt x="1092" y="1464884"/>
                </a:lnTo>
                <a:close/>
                <a:moveTo>
                  <a:pt x="7762529" y="750600"/>
                </a:moveTo>
                <a:cubicBezTo>
                  <a:pt x="7815805" y="1021506"/>
                  <a:pt x="8030648" y="1236303"/>
                  <a:pt x="8305838" y="1295446"/>
                </a:cubicBezTo>
                <a:cubicBezTo>
                  <a:pt x="8252563" y="1024540"/>
                  <a:pt x="8037719" y="809743"/>
                  <a:pt x="7762529" y="750600"/>
                </a:cubicBezTo>
                <a:close/>
                <a:moveTo>
                  <a:pt x="7455280" y="750600"/>
                </a:moveTo>
                <a:cubicBezTo>
                  <a:pt x="7180090" y="809743"/>
                  <a:pt x="6965246" y="1024540"/>
                  <a:pt x="6911971" y="1295446"/>
                </a:cubicBezTo>
                <a:cubicBezTo>
                  <a:pt x="7187161" y="1236303"/>
                  <a:pt x="7402004" y="1021506"/>
                  <a:pt x="7455280" y="750600"/>
                </a:cubicBezTo>
                <a:close/>
                <a:moveTo>
                  <a:pt x="6070378" y="750600"/>
                </a:moveTo>
                <a:cubicBezTo>
                  <a:pt x="6123654" y="1021506"/>
                  <a:pt x="6338497" y="1236303"/>
                  <a:pt x="6613687" y="1295446"/>
                </a:cubicBezTo>
                <a:cubicBezTo>
                  <a:pt x="6560412" y="1024540"/>
                  <a:pt x="6345568" y="809743"/>
                  <a:pt x="6070378" y="750600"/>
                </a:cubicBezTo>
                <a:close/>
                <a:moveTo>
                  <a:pt x="5763129" y="750600"/>
                </a:moveTo>
                <a:cubicBezTo>
                  <a:pt x="5487939" y="809743"/>
                  <a:pt x="5273095" y="1024540"/>
                  <a:pt x="5219820" y="1295446"/>
                </a:cubicBezTo>
                <a:cubicBezTo>
                  <a:pt x="5495010" y="1236303"/>
                  <a:pt x="5709853" y="1021506"/>
                  <a:pt x="5763129" y="750600"/>
                </a:cubicBezTo>
                <a:close/>
                <a:moveTo>
                  <a:pt x="4378227" y="750600"/>
                </a:moveTo>
                <a:cubicBezTo>
                  <a:pt x="4431503" y="1021506"/>
                  <a:pt x="4646346" y="1236303"/>
                  <a:pt x="4921536" y="1295446"/>
                </a:cubicBezTo>
                <a:cubicBezTo>
                  <a:pt x="4868261" y="1024540"/>
                  <a:pt x="4653417" y="809743"/>
                  <a:pt x="4378227" y="750600"/>
                </a:cubicBezTo>
                <a:close/>
                <a:moveTo>
                  <a:pt x="4070978" y="750600"/>
                </a:moveTo>
                <a:cubicBezTo>
                  <a:pt x="3795788" y="809743"/>
                  <a:pt x="3580944" y="1024540"/>
                  <a:pt x="3527669" y="1295446"/>
                </a:cubicBezTo>
                <a:cubicBezTo>
                  <a:pt x="3802859" y="1236303"/>
                  <a:pt x="4017702" y="1021506"/>
                  <a:pt x="4070978" y="750600"/>
                </a:cubicBezTo>
                <a:close/>
                <a:moveTo>
                  <a:pt x="2686076" y="750600"/>
                </a:moveTo>
                <a:cubicBezTo>
                  <a:pt x="2739352" y="1021506"/>
                  <a:pt x="2954195" y="1236303"/>
                  <a:pt x="3229385" y="1295446"/>
                </a:cubicBezTo>
                <a:cubicBezTo>
                  <a:pt x="3176110" y="1024540"/>
                  <a:pt x="2961266" y="809743"/>
                  <a:pt x="2686076" y="750600"/>
                </a:cubicBezTo>
                <a:close/>
                <a:moveTo>
                  <a:pt x="2378827" y="750600"/>
                </a:moveTo>
                <a:cubicBezTo>
                  <a:pt x="2103637" y="809743"/>
                  <a:pt x="1888793" y="1024540"/>
                  <a:pt x="1835518" y="1295446"/>
                </a:cubicBezTo>
                <a:cubicBezTo>
                  <a:pt x="2110708" y="1236303"/>
                  <a:pt x="2325551" y="1021506"/>
                  <a:pt x="2378827" y="750600"/>
                </a:cubicBezTo>
                <a:close/>
                <a:moveTo>
                  <a:pt x="993925" y="750600"/>
                </a:moveTo>
                <a:cubicBezTo>
                  <a:pt x="1047201" y="1021506"/>
                  <a:pt x="1262044" y="1236303"/>
                  <a:pt x="1537234" y="1295446"/>
                </a:cubicBezTo>
                <a:cubicBezTo>
                  <a:pt x="1483959" y="1024540"/>
                  <a:pt x="1269115" y="809743"/>
                  <a:pt x="993925" y="750600"/>
                </a:cubicBezTo>
                <a:close/>
                <a:moveTo>
                  <a:pt x="686676" y="750600"/>
                </a:moveTo>
                <a:cubicBezTo>
                  <a:pt x="411486" y="809743"/>
                  <a:pt x="196642" y="1024540"/>
                  <a:pt x="143367" y="1295446"/>
                </a:cubicBezTo>
                <a:cubicBezTo>
                  <a:pt x="418557" y="1236303"/>
                  <a:pt x="633400" y="1021506"/>
                  <a:pt x="686676" y="750600"/>
                </a:cubicBezTo>
                <a:close/>
                <a:moveTo>
                  <a:pt x="9139239" y="624486"/>
                </a:moveTo>
                <a:lnTo>
                  <a:pt x="9139239" y="752995"/>
                </a:lnTo>
                <a:lnTo>
                  <a:pt x="9047261" y="779881"/>
                </a:lnTo>
                <a:cubicBezTo>
                  <a:pt x="8821055" y="864319"/>
                  <a:pt x="8650738" y="1058403"/>
                  <a:pt x="8604122" y="1295446"/>
                </a:cubicBezTo>
                <a:cubicBezTo>
                  <a:pt x="8844913" y="1243696"/>
                  <a:pt x="9039501" y="1072773"/>
                  <a:pt x="9120077" y="849365"/>
                </a:cubicBezTo>
                <a:lnTo>
                  <a:pt x="9139239" y="780178"/>
                </a:lnTo>
                <a:lnTo>
                  <a:pt x="9139239" y="1085737"/>
                </a:lnTo>
                <a:lnTo>
                  <a:pt x="9135069" y="1092549"/>
                </a:lnTo>
                <a:cubicBezTo>
                  <a:pt x="9008919" y="1266178"/>
                  <a:pt x="8815033" y="1389778"/>
                  <a:pt x="8590751" y="1426902"/>
                </a:cubicBezTo>
                <a:lnTo>
                  <a:pt x="8590635" y="1428050"/>
                </a:lnTo>
                <a:cubicBezTo>
                  <a:pt x="8585324" y="1429061"/>
                  <a:pt x="8579995" y="1430009"/>
                  <a:pt x="8574418" y="1429590"/>
                </a:cubicBezTo>
                <a:cubicBezTo>
                  <a:pt x="8543246" y="1435144"/>
                  <a:pt x="8511366" y="1438125"/>
                  <a:pt x="8478991" y="1438652"/>
                </a:cubicBezTo>
                <a:lnTo>
                  <a:pt x="8461873" y="1440278"/>
                </a:lnTo>
                <a:lnTo>
                  <a:pt x="8461847" y="1439783"/>
                </a:lnTo>
                <a:lnTo>
                  <a:pt x="8461348" y="1439816"/>
                </a:lnTo>
                <a:cubicBezTo>
                  <a:pt x="8460782" y="1436014"/>
                  <a:pt x="8460755" y="1432198"/>
                  <a:pt x="8460755" y="1428376"/>
                </a:cubicBezTo>
                <a:cubicBezTo>
                  <a:pt x="8460755" y="1422694"/>
                  <a:pt x="8460814" y="1417025"/>
                  <a:pt x="8462126" y="1411395"/>
                </a:cubicBezTo>
                <a:cubicBezTo>
                  <a:pt x="8462083" y="1380067"/>
                  <a:pt x="8464533" y="1349182"/>
                  <a:pt x="8469590" y="1318938"/>
                </a:cubicBezTo>
                <a:lnTo>
                  <a:pt x="8470130" y="1312248"/>
                </a:lnTo>
                <a:cubicBezTo>
                  <a:pt x="8470299" y="1312243"/>
                  <a:pt x="8470468" y="1312238"/>
                  <a:pt x="8470636" y="1312185"/>
                </a:cubicBezTo>
                <a:cubicBezTo>
                  <a:pt x="8514628" y="1003427"/>
                  <a:pt x="8735297" y="749863"/>
                  <a:pt x="9030178" y="651504"/>
                </a:cubicBezTo>
                <a:close/>
                <a:moveTo>
                  <a:pt x="7620280" y="605769"/>
                </a:moveTo>
                <a:lnTo>
                  <a:pt x="7637367" y="607392"/>
                </a:lnTo>
                <a:cubicBezTo>
                  <a:pt x="7669753" y="607919"/>
                  <a:pt x="7701646" y="610900"/>
                  <a:pt x="7732829" y="616457"/>
                </a:cubicBezTo>
                <a:cubicBezTo>
                  <a:pt x="7738405" y="616038"/>
                  <a:pt x="7743733" y="616986"/>
                  <a:pt x="7749042" y="617996"/>
                </a:cubicBezTo>
                <a:lnTo>
                  <a:pt x="7749159" y="619144"/>
                </a:lnTo>
                <a:cubicBezTo>
                  <a:pt x="8108009" y="678542"/>
                  <a:pt x="8389048" y="959319"/>
                  <a:pt x="8439324" y="1312185"/>
                </a:cubicBezTo>
                <a:cubicBezTo>
                  <a:pt x="8439492" y="1312238"/>
                  <a:pt x="8439661" y="1312243"/>
                  <a:pt x="8439830" y="1312248"/>
                </a:cubicBezTo>
                <a:lnTo>
                  <a:pt x="8440370" y="1318938"/>
                </a:lnTo>
                <a:cubicBezTo>
                  <a:pt x="8445427" y="1349182"/>
                  <a:pt x="8447877" y="1380067"/>
                  <a:pt x="8447834" y="1411395"/>
                </a:cubicBezTo>
                <a:cubicBezTo>
                  <a:pt x="8449146" y="1417025"/>
                  <a:pt x="8449205" y="1422694"/>
                  <a:pt x="8449205" y="1428376"/>
                </a:cubicBezTo>
                <a:cubicBezTo>
                  <a:pt x="8449205" y="1432198"/>
                  <a:pt x="8449178" y="1436014"/>
                  <a:pt x="8448612" y="1439816"/>
                </a:cubicBezTo>
                <a:lnTo>
                  <a:pt x="8448113" y="1439783"/>
                </a:lnTo>
                <a:lnTo>
                  <a:pt x="8448087" y="1440278"/>
                </a:lnTo>
                <a:lnTo>
                  <a:pt x="8430969" y="1438652"/>
                </a:lnTo>
                <a:cubicBezTo>
                  <a:pt x="8398594" y="1438125"/>
                  <a:pt x="8366714" y="1435144"/>
                  <a:pt x="8335542" y="1429590"/>
                </a:cubicBezTo>
                <a:cubicBezTo>
                  <a:pt x="8329965" y="1430009"/>
                  <a:pt x="8324636" y="1429061"/>
                  <a:pt x="8319325" y="1428050"/>
                </a:cubicBezTo>
                <a:lnTo>
                  <a:pt x="8319209" y="1426902"/>
                </a:lnTo>
                <a:cubicBezTo>
                  <a:pt x="7960358" y="1367503"/>
                  <a:pt x="7679319" y="1086726"/>
                  <a:pt x="7629044" y="733861"/>
                </a:cubicBezTo>
                <a:cubicBezTo>
                  <a:pt x="7628876" y="733808"/>
                  <a:pt x="7628708" y="733803"/>
                  <a:pt x="7628538" y="733798"/>
                </a:cubicBezTo>
                <a:lnTo>
                  <a:pt x="7628000" y="727122"/>
                </a:lnTo>
                <a:cubicBezTo>
                  <a:pt x="7622941" y="696872"/>
                  <a:pt x="7620490" y="665981"/>
                  <a:pt x="7620533" y="634646"/>
                </a:cubicBezTo>
                <a:cubicBezTo>
                  <a:pt x="7619221" y="629018"/>
                  <a:pt x="7619162" y="623351"/>
                  <a:pt x="7619162" y="617670"/>
                </a:cubicBezTo>
                <a:lnTo>
                  <a:pt x="7619756" y="606230"/>
                </a:lnTo>
                <a:lnTo>
                  <a:pt x="7620254" y="606263"/>
                </a:lnTo>
                <a:close/>
                <a:moveTo>
                  <a:pt x="7597529" y="605769"/>
                </a:moveTo>
                <a:lnTo>
                  <a:pt x="7597555" y="606263"/>
                </a:lnTo>
                <a:lnTo>
                  <a:pt x="7598053" y="606230"/>
                </a:lnTo>
                <a:lnTo>
                  <a:pt x="7598647" y="617670"/>
                </a:lnTo>
                <a:cubicBezTo>
                  <a:pt x="7598647" y="623351"/>
                  <a:pt x="7598588" y="629018"/>
                  <a:pt x="7597276" y="634646"/>
                </a:cubicBezTo>
                <a:cubicBezTo>
                  <a:pt x="7597319" y="665981"/>
                  <a:pt x="7594868" y="696872"/>
                  <a:pt x="7589809" y="727122"/>
                </a:cubicBezTo>
                <a:lnTo>
                  <a:pt x="7589271" y="733798"/>
                </a:lnTo>
                <a:cubicBezTo>
                  <a:pt x="7589101" y="733803"/>
                  <a:pt x="7588933" y="733808"/>
                  <a:pt x="7588765" y="733861"/>
                </a:cubicBezTo>
                <a:cubicBezTo>
                  <a:pt x="7538490" y="1086726"/>
                  <a:pt x="7257451" y="1367503"/>
                  <a:pt x="6898600" y="1426902"/>
                </a:cubicBezTo>
                <a:lnTo>
                  <a:pt x="6898484" y="1428050"/>
                </a:lnTo>
                <a:cubicBezTo>
                  <a:pt x="6893173" y="1429061"/>
                  <a:pt x="6887844" y="1430009"/>
                  <a:pt x="6882267" y="1429590"/>
                </a:cubicBezTo>
                <a:cubicBezTo>
                  <a:pt x="6851095" y="1435144"/>
                  <a:pt x="6819215" y="1438125"/>
                  <a:pt x="6786841" y="1438652"/>
                </a:cubicBezTo>
                <a:lnTo>
                  <a:pt x="6769722" y="1440278"/>
                </a:lnTo>
                <a:lnTo>
                  <a:pt x="6769696" y="1439783"/>
                </a:lnTo>
                <a:lnTo>
                  <a:pt x="6769197" y="1439816"/>
                </a:lnTo>
                <a:cubicBezTo>
                  <a:pt x="6768631" y="1436014"/>
                  <a:pt x="6768604" y="1432198"/>
                  <a:pt x="6768604" y="1428376"/>
                </a:cubicBezTo>
                <a:cubicBezTo>
                  <a:pt x="6768604" y="1422694"/>
                  <a:pt x="6768663" y="1417025"/>
                  <a:pt x="6769975" y="1411395"/>
                </a:cubicBezTo>
                <a:cubicBezTo>
                  <a:pt x="6769933" y="1380067"/>
                  <a:pt x="6772382" y="1349182"/>
                  <a:pt x="6777439" y="1318938"/>
                </a:cubicBezTo>
                <a:lnTo>
                  <a:pt x="6777979" y="1312248"/>
                </a:lnTo>
                <a:cubicBezTo>
                  <a:pt x="6778148" y="1312243"/>
                  <a:pt x="6778317" y="1312238"/>
                  <a:pt x="6778485" y="1312185"/>
                </a:cubicBezTo>
                <a:cubicBezTo>
                  <a:pt x="6828761" y="959319"/>
                  <a:pt x="7109800" y="678542"/>
                  <a:pt x="7468650" y="619144"/>
                </a:cubicBezTo>
                <a:lnTo>
                  <a:pt x="7468767" y="617996"/>
                </a:lnTo>
                <a:cubicBezTo>
                  <a:pt x="7474076" y="616986"/>
                  <a:pt x="7479404" y="616038"/>
                  <a:pt x="7484980" y="616457"/>
                </a:cubicBezTo>
                <a:cubicBezTo>
                  <a:pt x="7516163" y="610900"/>
                  <a:pt x="7548056" y="607919"/>
                  <a:pt x="7580442" y="607392"/>
                </a:cubicBezTo>
                <a:close/>
                <a:moveTo>
                  <a:pt x="5928129" y="605769"/>
                </a:moveTo>
                <a:lnTo>
                  <a:pt x="5945217" y="607392"/>
                </a:lnTo>
                <a:cubicBezTo>
                  <a:pt x="5977602" y="607919"/>
                  <a:pt x="6009495" y="610900"/>
                  <a:pt x="6040678" y="616457"/>
                </a:cubicBezTo>
                <a:cubicBezTo>
                  <a:pt x="6046254" y="616038"/>
                  <a:pt x="6051582" y="616986"/>
                  <a:pt x="6056891" y="617996"/>
                </a:cubicBezTo>
                <a:lnTo>
                  <a:pt x="6057008" y="619144"/>
                </a:lnTo>
                <a:cubicBezTo>
                  <a:pt x="6415858" y="678542"/>
                  <a:pt x="6696897" y="959319"/>
                  <a:pt x="6747174" y="1312185"/>
                </a:cubicBezTo>
                <a:cubicBezTo>
                  <a:pt x="6747341" y="1312238"/>
                  <a:pt x="6747511" y="1312243"/>
                  <a:pt x="6747679" y="1312248"/>
                </a:cubicBezTo>
                <a:lnTo>
                  <a:pt x="6748220" y="1318938"/>
                </a:lnTo>
                <a:cubicBezTo>
                  <a:pt x="6753276" y="1349182"/>
                  <a:pt x="6755726" y="1380067"/>
                  <a:pt x="6755684" y="1411395"/>
                </a:cubicBezTo>
                <a:cubicBezTo>
                  <a:pt x="6756996" y="1417025"/>
                  <a:pt x="6757054" y="1422694"/>
                  <a:pt x="6757054" y="1428376"/>
                </a:cubicBezTo>
                <a:cubicBezTo>
                  <a:pt x="6757054" y="1432198"/>
                  <a:pt x="6757027" y="1436014"/>
                  <a:pt x="6756461" y="1439816"/>
                </a:cubicBezTo>
                <a:lnTo>
                  <a:pt x="6755962" y="1439783"/>
                </a:lnTo>
                <a:lnTo>
                  <a:pt x="6755936" y="1440278"/>
                </a:lnTo>
                <a:lnTo>
                  <a:pt x="6738818" y="1438652"/>
                </a:lnTo>
                <a:cubicBezTo>
                  <a:pt x="6706444" y="1438125"/>
                  <a:pt x="6674563" y="1435144"/>
                  <a:pt x="6643391" y="1429590"/>
                </a:cubicBezTo>
                <a:cubicBezTo>
                  <a:pt x="6637814" y="1430009"/>
                  <a:pt x="6632485" y="1429061"/>
                  <a:pt x="6627175" y="1428050"/>
                </a:cubicBezTo>
                <a:lnTo>
                  <a:pt x="6627059" y="1426902"/>
                </a:lnTo>
                <a:cubicBezTo>
                  <a:pt x="6268207" y="1367503"/>
                  <a:pt x="5987168" y="1086726"/>
                  <a:pt x="5936893" y="733861"/>
                </a:cubicBezTo>
                <a:cubicBezTo>
                  <a:pt x="5936725" y="733808"/>
                  <a:pt x="5936557" y="733803"/>
                  <a:pt x="5936387" y="733798"/>
                </a:cubicBezTo>
                <a:lnTo>
                  <a:pt x="5935849" y="727122"/>
                </a:lnTo>
                <a:cubicBezTo>
                  <a:pt x="5930790" y="696872"/>
                  <a:pt x="5928340" y="665981"/>
                  <a:pt x="5928382" y="634646"/>
                </a:cubicBezTo>
                <a:cubicBezTo>
                  <a:pt x="5927070" y="629018"/>
                  <a:pt x="5927011" y="623351"/>
                  <a:pt x="5927011" y="617670"/>
                </a:cubicBezTo>
                <a:lnTo>
                  <a:pt x="5927605" y="606230"/>
                </a:lnTo>
                <a:lnTo>
                  <a:pt x="5928103" y="606263"/>
                </a:lnTo>
                <a:close/>
                <a:moveTo>
                  <a:pt x="5905378" y="605769"/>
                </a:moveTo>
                <a:lnTo>
                  <a:pt x="5905404" y="606263"/>
                </a:lnTo>
                <a:lnTo>
                  <a:pt x="5905902" y="606230"/>
                </a:lnTo>
                <a:lnTo>
                  <a:pt x="5906496" y="617670"/>
                </a:lnTo>
                <a:cubicBezTo>
                  <a:pt x="5906496" y="623351"/>
                  <a:pt x="5906438" y="629018"/>
                  <a:pt x="5905126" y="634646"/>
                </a:cubicBezTo>
                <a:cubicBezTo>
                  <a:pt x="5905168" y="665981"/>
                  <a:pt x="5902717" y="696872"/>
                  <a:pt x="5897659" y="727122"/>
                </a:cubicBezTo>
                <a:lnTo>
                  <a:pt x="5897120" y="733798"/>
                </a:lnTo>
                <a:cubicBezTo>
                  <a:pt x="5896951" y="733803"/>
                  <a:pt x="5896782" y="733808"/>
                  <a:pt x="5896615" y="733861"/>
                </a:cubicBezTo>
                <a:cubicBezTo>
                  <a:pt x="5846339" y="1086726"/>
                  <a:pt x="5565300" y="1367503"/>
                  <a:pt x="5206449" y="1426902"/>
                </a:cubicBezTo>
                <a:lnTo>
                  <a:pt x="5206334" y="1428050"/>
                </a:lnTo>
                <a:cubicBezTo>
                  <a:pt x="5201022" y="1429061"/>
                  <a:pt x="5195693" y="1430009"/>
                  <a:pt x="5190116" y="1429590"/>
                </a:cubicBezTo>
                <a:cubicBezTo>
                  <a:pt x="5158944" y="1435144"/>
                  <a:pt x="5127065" y="1438125"/>
                  <a:pt x="5094690" y="1438652"/>
                </a:cubicBezTo>
                <a:lnTo>
                  <a:pt x="5077571" y="1440278"/>
                </a:lnTo>
                <a:lnTo>
                  <a:pt x="5077545" y="1439783"/>
                </a:lnTo>
                <a:lnTo>
                  <a:pt x="5077046" y="1439816"/>
                </a:lnTo>
                <a:cubicBezTo>
                  <a:pt x="5076480" y="1436014"/>
                  <a:pt x="5076453" y="1432198"/>
                  <a:pt x="5076453" y="1428376"/>
                </a:cubicBezTo>
                <a:cubicBezTo>
                  <a:pt x="5076453" y="1422694"/>
                  <a:pt x="5076512" y="1417025"/>
                  <a:pt x="5077824" y="1411395"/>
                </a:cubicBezTo>
                <a:cubicBezTo>
                  <a:pt x="5077782" y="1380067"/>
                  <a:pt x="5080231" y="1349182"/>
                  <a:pt x="5085288" y="1318938"/>
                </a:cubicBezTo>
                <a:lnTo>
                  <a:pt x="5085828" y="1312248"/>
                </a:lnTo>
                <a:cubicBezTo>
                  <a:pt x="5085997" y="1312243"/>
                  <a:pt x="5086166" y="1312238"/>
                  <a:pt x="5086334" y="1312185"/>
                </a:cubicBezTo>
                <a:cubicBezTo>
                  <a:pt x="5136610" y="959319"/>
                  <a:pt x="5417649" y="678542"/>
                  <a:pt x="5776501" y="619144"/>
                </a:cubicBezTo>
                <a:lnTo>
                  <a:pt x="5776617" y="617996"/>
                </a:lnTo>
                <a:cubicBezTo>
                  <a:pt x="5781926" y="616986"/>
                  <a:pt x="5787253" y="616038"/>
                  <a:pt x="5792829" y="616457"/>
                </a:cubicBezTo>
                <a:cubicBezTo>
                  <a:pt x="5824013" y="610900"/>
                  <a:pt x="5855905" y="607919"/>
                  <a:pt x="5888291" y="607392"/>
                </a:cubicBezTo>
                <a:close/>
                <a:moveTo>
                  <a:pt x="4235979" y="605769"/>
                </a:moveTo>
                <a:lnTo>
                  <a:pt x="4253065" y="607392"/>
                </a:lnTo>
                <a:cubicBezTo>
                  <a:pt x="4285451" y="607919"/>
                  <a:pt x="4317343" y="610900"/>
                  <a:pt x="4348528" y="616457"/>
                </a:cubicBezTo>
                <a:cubicBezTo>
                  <a:pt x="4354104" y="616038"/>
                  <a:pt x="4359431" y="616986"/>
                  <a:pt x="4364739" y="617996"/>
                </a:cubicBezTo>
                <a:lnTo>
                  <a:pt x="4364856" y="619144"/>
                </a:lnTo>
                <a:cubicBezTo>
                  <a:pt x="4723707" y="678542"/>
                  <a:pt x="5004746" y="959319"/>
                  <a:pt x="5055022" y="1312185"/>
                </a:cubicBezTo>
                <a:cubicBezTo>
                  <a:pt x="5055190" y="1312238"/>
                  <a:pt x="5055359" y="1312243"/>
                  <a:pt x="5055528" y="1312248"/>
                </a:cubicBezTo>
                <a:lnTo>
                  <a:pt x="5056068" y="1318938"/>
                </a:lnTo>
                <a:cubicBezTo>
                  <a:pt x="5061125" y="1349182"/>
                  <a:pt x="5063574" y="1380067"/>
                  <a:pt x="5063532" y="1411395"/>
                </a:cubicBezTo>
                <a:cubicBezTo>
                  <a:pt x="5064844" y="1417025"/>
                  <a:pt x="5064903" y="1422694"/>
                  <a:pt x="5064903" y="1428376"/>
                </a:cubicBezTo>
                <a:cubicBezTo>
                  <a:pt x="5064903" y="1432198"/>
                  <a:pt x="5064876" y="1436014"/>
                  <a:pt x="5064310" y="1439816"/>
                </a:cubicBezTo>
                <a:lnTo>
                  <a:pt x="5063811" y="1439783"/>
                </a:lnTo>
                <a:lnTo>
                  <a:pt x="5063785" y="1440278"/>
                </a:lnTo>
                <a:lnTo>
                  <a:pt x="5046666" y="1438652"/>
                </a:lnTo>
                <a:cubicBezTo>
                  <a:pt x="5014292" y="1438125"/>
                  <a:pt x="4982412" y="1435144"/>
                  <a:pt x="4951241" y="1429590"/>
                </a:cubicBezTo>
                <a:cubicBezTo>
                  <a:pt x="4945663" y="1430009"/>
                  <a:pt x="4940334" y="1429061"/>
                  <a:pt x="4935023" y="1428050"/>
                </a:cubicBezTo>
                <a:lnTo>
                  <a:pt x="4934907" y="1426902"/>
                </a:lnTo>
                <a:cubicBezTo>
                  <a:pt x="4576056" y="1367503"/>
                  <a:pt x="4295017" y="1086726"/>
                  <a:pt x="4244741" y="733861"/>
                </a:cubicBezTo>
                <a:cubicBezTo>
                  <a:pt x="4244574" y="733808"/>
                  <a:pt x="4244405" y="733803"/>
                  <a:pt x="4244236" y="733798"/>
                </a:cubicBezTo>
                <a:lnTo>
                  <a:pt x="4243697" y="727122"/>
                </a:lnTo>
                <a:cubicBezTo>
                  <a:pt x="4238639" y="696872"/>
                  <a:pt x="4236188" y="665981"/>
                  <a:pt x="4236230" y="634646"/>
                </a:cubicBezTo>
                <a:cubicBezTo>
                  <a:pt x="4234918" y="629018"/>
                  <a:pt x="4234860" y="623351"/>
                  <a:pt x="4234860" y="617670"/>
                </a:cubicBezTo>
                <a:lnTo>
                  <a:pt x="4235454" y="606230"/>
                </a:lnTo>
                <a:lnTo>
                  <a:pt x="4235952" y="606263"/>
                </a:lnTo>
                <a:close/>
                <a:moveTo>
                  <a:pt x="4213227" y="605769"/>
                </a:moveTo>
                <a:lnTo>
                  <a:pt x="4213253" y="606263"/>
                </a:lnTo>
                <a:lnTo>
                  <a:pt x="4213751" y="606230"/>
                </a:lnTo>
                <a:lnTo>
                  <a:pt x="4214345" y="617670"/>
                </a:lnTo>
                <a:cubicBezTo>
                  <a:pt x="4214345" y="623351"/>
                  <a:pt x="4214286" y="629018"/>
                  <a:pt x="4212974" y="634646"/>
                </a:cubicBezTo>
                <a:cubicBezTo>
                  <a:pt x="4213016" y="665981"/>
                  <a:pt x="4210566" y="696872"/>
                  <a:pt x="4205507" y="727122"/>
                </a:cubicBezTo>
                <a:lnTo>
                  <a:pt x="4204969" y="733798"/>
                </a:lnTo>
                <a:cubicBezTo>
                  <a:pt x="4204799" y="733803"/>
                  <a:pt x="4204631" y="733808"/>
                  <a:pt x="4204463" y="733861"/>
                </a:cubicBezTo>
                <a:cubicBezTo>
                  <a:pt x="4154188" y="1086726"/>
                  <a:pt x="3873149" y="1367503"/>
                  <a:pt x="3514297" y="1426902"/>
                </a:cubicBezTo>
                <a:lnTo>
                  <a:pt x="3514181" y="1428050"/>
                </a:lnTo>
                <a:cubicBezTo>
                  <a:pt x="3508871" y="1429061"/>
                  <a:pt x="3503542" y="1430009"/>
                  <a:pt x="3497965" y="1429590"/>
                </a:cubicBezTo>
                <a:cubicBezTo>
                  <a:pt x="3466793" y="1435144"/>
                  <a:pt x="3434912" y="1438125"/>
                  <a:pt x="3402538" y="1438652"/>
                </a:cubicBezTo>
                <a:lnTo>
                  <a:pt x="3385420" y="1440278"/>
                </a:lnTo>
                <a:lnTo>
                  <a:pt x="3385394" y="1439783"/>
                </a:lnTo>
                <a:lnTo>
                  <a:pt x="3384895" y="1439816"/>
                </a:lnTo>
                <a:cubicBezTo>
                  <a:pt x="3384329" y="1436014"/>
                  <a:pt x="3384302" y="1432198"/>
                  <a:pt x="3384302" y="1428376"/>
                </a:cubicBezTo>
                <a:cubicBezTo>
                  <a:pt x="3384302" y="1422694"/>
                  <a:pt x="3384360" y="1417025"/>
                  <a:pt x="3385672" y="1411395"/>
                </a:cubicBezTo>
                <a:cubicBezTo>
                  <a:pt x="3385630" y="1380067"/>
                  <a:pt x="3388080" y="1349182"/>
                  <a:pt x="3393136" y="1318938"/>
                </a:cubicBezTo>
                <a:lnTo>
                  <a:pt x="3393677" y="1312248"/>
                </a:lnTo>
                <a:cubicBezTo>
                  <a:pt x="3393845" y="1312243"/>
                  <a:pt x="3394015" y="1312238"/>
                  <a:pt x="3394182" y="1312185"/>
                </a:cubicBezTo>
                <a:cubicBezTo>
                  <a:pt x="3444459" y="959319"/>
                  <a:pt x="3725498" y="678542"/>
                  <a:pt x="4084348" y="619144"/>
                </a:cubicBezTo>
                <a:lnTo>
                  <a:pt x="4084465" y="617996"/>
                </a:lnTo>
                <a:cubicBezTo>
                  <a:pt x="4089774" y="616986"/>
                  <a:pt x="4095102" y="616038"/>
                  <a:pt x="4100678" y="616457"/>
                </a:cubicBezTo>
                <a:cubicBezTo>
                  <a:pt x="4131861" y="610900"/>
                  <a:pt x="4163754" y="607919"/>
                  <a:pt x="4196139" y="607392"/>
                </a:cubicBezTo>
                <a:close/>
                <a:moveTo>
                  <a:pt x="2543827" y="605769"/>
                </a:moveTo>
                <a:lnTo>
                  <a:pt x="2560914" y="607392"/>
                </a:lnTo>
                <a:cubicBezTo>
                  <a:pt x="2593300" y="607919"/>
                  <a:pt x="2625192" y="610900"/>
                  <a:pt x="2656376" y="616457"/>
                </a:cubicBezTo>
                <a:cubicBezTo>
                  <a:pt x="2661952" y="616038"/>
                  <a:pt x="2667280" y="616986"/>
                  <a:pt x="2672588" y="617996"/>
                </a:cubicBezTo>
                <a:lnTo>
                  <a:pt x="2672706" y="619144"/>
                </a:lnTo>
                <a:cubicBezTo>
                  <a:pt x="3031556" y="678542"/>
                  <a:pt x="3312595" y="959319"/>
                  <a:pt x="3362871" y="1312185"/>
                </a:cubicBezTo>
                <a:cubicBezTo>
                  <a:pt x="3363039" y="1312238"/>
                  <a:pt x="3363208" y="1312243"/>
                  <a:pt x="3363377" y="1312248"/>
                </a:cubicBezTo>
                <a:lnTo>
                  <a:pt x="3363917" y="1318938"/>
                </a:lnTo>
                <a:cubicBezTo>
                  <a:pt x="3368974" y="1349182"/>
                  <a:pt x="3371423" y="1380067"/>
                  <a:pt x="3371381" y="1411395"/>
                </a:cubicBezTo>
                <a:cubicBezTo>
                  <a:pt x="3372693" y="1417025"/>
                  <a:pt x="3372752" y="1422694"/>
                  <a:pt x="3372752" y="1428376"/>
                </a:cubicBezTo>
                <a:cubicBezTo>
                  <a:pt x="3372752" y="1432198"/>
                  <a:pt x="3372725" y="1436014"/>
                  <a:pt x="3372159" y="1439816"/>
                </a:cubicBezTo>
                <a:lnTo>
                  <a:pt x="3371660" y="1439783"/>
                </a:lnTo>
                <a:lnTo>
                  <a:pt x="3371634" y="1440278"/>
                </a:lnTo>
                <a:lnTo>
                  <a:pt x="3354515" y="1438652"/>
                </a:lnTo>
                <a:cubicBezTo>
                  <a:pt x="3322141" y="1438125"/>
                  <a:pt x="3290261" y="1435144"/>
                  <a:pt x="3259089" y="1429590"/>
                </a:cubicBezTo>
                <a:cubicBezTo>
                  <a:pt x="3253512" y="1430009"/>
                  <a:pt x="3248183" y="1429061"/>
                  <a:pt x="3242872" y="1428050"/>
                </a:cubicBezTo>
                <a:lnTo>
                  <a:pt x="3242756" y="1426902"/>
                </a:lnTo>
                <a:cubicBezTo>
                  <a:pt x="2883905" y="1367503"/>
                  <a:pt x="2602866" y="1086726"/>
                  <a:pt x="2552590" y="733861"/>
                </a:cubicBezTo>
                <a:cubicBezTo>
                  <a:pt x="2552423" y="733808"/>
                  <a:pt x="2552254" y="733803"/>
                  <a:pt x="2552085" y="733798"/>
                </a:cubicBezTo>
                <a:lnTo>
                  <a:pt x="2551547" y="727122"/>
                </a:lnTo>
                <a:cubicBezTo>
                  <a:pt x="2546488" y="696872"/>
                  <a:pt x="2544037" y="665981"/>
                  <a:pt x="2544079" y="634646"/>
                </a:cubicBezTo>
                <a:cubicBezTo>
                  <a:pt x="2542767" y="629018"/>
                  <a:pt x="2542709" y="623351"/>
                  <a:pt x="2542709" y="617670"/>
                </a:cubicBezTo>
                <a:lnTo>
                  <a:pt x="2543303" y="606230"/>
                </a:lnTo>
                <a:lnTo>
                  <a:pt x="2543801" y="606263"/>
                </a:lnTo>
                <a:close/>
                <a:moveTo>
                  <a:pt x="2521076" y="605769"/>
                </a:moveTo>
                <a:lnTo>
                  <a:pt x="2521102" y="606263"/>
                </a:lnTo>
                <a:lnTo>
                  <a:pt x="2521600" y="606230"/>
                </a:lnTo>
                <a:lnTo>
                  <a:pt x="2522194" y="617670"/>
                </a:lnTo>
                <a:cubicBezTo>
                  <a:pt x="2522194" y="623351"/>
                  <a:pt x="2522135" y="629018"/>
                  <a:pt x="2520823" y="634646"/>
                </a:cubicBezTo>
                <a:cubicBezTo>
                  <a:pt x="2520865" y="665981"/>
                  <a:pt x="2518415" y="696872"/>
                  <a:pt x="2513356" y="727122"/>
                </a:cubicBezTo>
                <a:lnTo>
                  <a:pt x="2512818" y="733798"/>
                </a:lnTo>
                <a:cubicBezTo>
                  <a:pt x="2512648" y="733803"/>
                  <a:pt x="2512480" y="733808"/>
                  <a:pt x="2512312" y="733861"/>
                </a:cubicBezTo>
                <a:cubicBezTo>
                  <a:pt x="2462037" y="1086726"/>
                  <a:pt x="2180998" y="1367503"/>
                  <a:pt x="1822147" y="1426902"/>
                </a:cubicBezTo>
                <a:lnTo>
                  <a:pt x="1822030" y="1428050"/>
                </a:lnTo>
                <a:cubicBezTo>
                  <a:pt x="1816720" y="1429061"/>
                  <a:pt x="1811391" y="1430009"/>
                  <a:pt x="1805814" y="1429590"/>
                </a:cubicBezTo>
                <a:cubicBezTo>
                  <a:pt x="1774642" y="1435144"/>
                  <a:pt x="1742762" y="1438125"/>
                  <a:pt x="1710387" y="1438652"/>
                </a:cubicBezTo>
                <a:lnTo>
                  <a:pt x="1693269" y="1440278"/>
                </a:lnTo>
                <a:lnTo>
                  <a:pt x="1693243" y="1439783"/>
                </a:lnTo>
                <a:lnTo>
                  <a:pt x="1692744" y="1439816"/>
                </a:lnTo>
                <a:cubicBezTo>
                  <a:pt x="1692178" y="1436014"/>
                  <a:pt x="1692151" y="1432198"/>
                  <a:pt x="1692151" y="1428376"/>
                </a:cubicBezTo>
                <a:cubicBezTo>
                  <a:pt x="1692151" y="1422694"/>
                  <a:pt x="1692209" y="1417025"/>
                  <a:pt x="1693521" y="1411395"/>
                </a:cubicBezTo>
                <a:cubicBezTo>
                  <a:pt x="1693479" y="1380067"/>
                  <a:pt x="1695929" y="1349182"/>
                  <a:pt x="1700985" y="1318938"/>
                </a:cubicBezTo>
                <a:lnTo>
                  <a:pt x="1701526" y="1312248"/>
                </a:lnTo>
                <a:cubicBezTo>
                  <a:pt x="1701694" y="1312243"/>
                  <a:pt x="1701864" y="1312238"/>
                  <a:pt x="1702031" y="1312185"/>
                </a:cubicBezTo>
                <a:cubicBezTo>
                  <a:pt x="1752308" y="959319"/>
                  <a:pt x="2033347" y="678542"/>
                  <a:pt x="2392197" y="619144"/>
                </a:cubicBezTo>
                <a:lnTo>
                  <a:pt x="2392314" y="617996"/>
                </a:lnTo>
                <a:cubicBezTo>
                  <a:pt x="2397623" y="616986"/>
                  <a:pt x="2402951" y="616038"/>
                  <a:pt x="2408527" y="616457"/>
                </a:cubicBezTo>
                <a:cubicBezTo>
                  <a:pt x="2439710" y="610900"/>
                  <a:pt x="2471603" y="607919"/>
                  <a:pt x="2503988" y="607392"/>
                </a:cubicBezTo>
                <a:close/>
                <a:moveTo>
                  <a:pt x="851676" y="605769"/>
                </a:moveTo>
                <a:lnTo>
                  <a:pt x="868763" y="607392"/>
                </a:lnTo>
                <a:cubicBezTo>
                  <a:pt x="901149" y="607919"/>
                  <a:pt x="933041" y="610900"/>
                  <a:pt x="964225" y="616457"/>
                </a:cubicBezTo>
                <a:cubicBezTo>
                  <a:pt x="969801" y="616038"/>
                  <a:pt x="975129" y="616986"/>
                  <a:pt x="980437" y="617996"/>
                </a:cubicBezTo>
                <a:lnTo>
                  <a:pt x="980555" y="619144"/>
                </a:lnTo>
                <a:cubicBezTo>
                  <a:pt x="1339405" y="678542"/>
                  <a:pt x="1620444" y="959319"/>
                  <a:pt x="1670720" y="1312185"/>
                </a:cubicBezTo>
                <a:cubicBezTo>
                  <a:pt x="1670888" y="1312238"/>
                  <a:pt x="1671057" y="1312243"/>
                  <a:pt x="1671226" y="1312248"/>
                </a:cubicBezTo>
                <a:lnTo>
                  <a:pt x="1671766" y="1318938"/>
                </a:lnTo>
                <a:cubicBezTo>
                  <a:pt x="1676823" y="1349182"/>
                  <a:pt x="1679272" y="1380067"/>
                  <a:pt x="1679230" y="1411395"/>
                </a:cubicBezTo>
                <a:cubicBezTo>
                  <a:pt x="1680542" y="1417025"/>
                  <a:pt x="1680601" y="1422694"/>
                  <a:pt x="1680601" y="1428376"/>
                </a:cubicBezTo>
                <a:cubicBezTo>
                  <a:pt x="1680601" y="1432198"/>
                  <a:pt x="1680574" y="1436014"/>
                  <a:pt x="1680008" y="1439816"/>
                </a:cubicBezTo>
                <a:lnTo>
                  <a:pt x="1679509" y="1439783"/>
                </a:lnTo>
                <a:lnTo>
                  <a:pt x="1679483" y="1440278"/>
                </a:lnTo>
                <a:lnTo>
                  <a:pt x="1662364" y="1438652"/>
                </a:lnTo>
                <a:cubicBezTo>
                  <a:pt x="1629990" y="1438125"/>
                  <a:pt x="1598110" y="1435144"/>
                  <a:pt x="1566938" y="1429590"/>
                </a:cubicBezTo>
                <a:cubicBezTo>
                  <a:pt x="1561361" y="1430009"/>
                  <a:pt x="1556032" y="1429061"/>
                  <a:pt x="1550721" y="1428050"/>
                </a:cubicBezTo>
                <a:lnTo>
                  <a:pt x="1550605" y="1426902"/>
                </a:lnTo>
                <a:cubicBezTo>
                  <a:pt x="1191754" y="1367503"/>
                  <a:pt x="910715" y="1086726"/>
                  <a:pt x="860439" y="733861"/>
                </a:cubicBezTo>
                <a:cubicBezTo>
                  <a:pt x="860272" y="733808"/>
                  <a:pt x="860103" y="733803"/>
                  <a:pt x="859934" y="733798"/>
                </a:cubicBezTo>
                <a:lnTo>
                  <a:pt x="859396" y="727122"/>
                </a:lnTo>
                <a:cubicBezTo>
                  <a:pt x="854337" y="696872"/>
                  <a:pt x="851886" y="665981"/>
                  <a:pt x="851928" y="634646"/>
                </a:cubicBezTo>
                <a:cubicBezTo>
                  <a:pt x="850616" y="629018"/>
                  <a:pt x="850558" y="623351"/>
                  <a:pt x="850558" y="617670"/>
                </a:cubicBezTo>
                <a:lnTo>
                  <a:pt x="851152" y="606230"/>
                </a:lnTo>
                <a:lnTo>
                  <a:pt x="851650" y="606263"/>
                </a:lnTo>
                <a:close/>
                <a:moveTo>
                  <a:pt x="828925" y="605769"/>
                </a:moveTo>
                <a:lnTo>
                  <a:pt x="828951" y="606263"/>
                </a:lnTo>
                <a:lnTo>
                  <a:pt x="829449" y="606230"/>
                </a:lnTo>
                <a:lnTo>
                  <a:pt x="830043" y="617670"/>
                </a:lnTo>
                <a:cubicBezTo>
                  <a:pt x="830043" y="623351"/>
                  <a:pt x="829984" y="629018"/>
                  <a:pt x="828672" y="634646"/>
                </a:cubicBezTo>
                <a:cubicBezTo>
                  <a:pt x="828714" y="665981"/>
                  <a:pt x="826264" y="696872"/>
                  <a:pt x="821205" y="727122"/>
                </a:cubicBezTo>
                <a:lnTo>
                  <a:pt x="820667" y="733798"/>
                </a:lnTo>
                <a:cubicBezTo>
                  <a:pt x="820497" y="733803"/>
                  <a:pt x="820329" y="733808"/>
                  <a:pt x="820161" y="733861"/>
                </a:cubicBezTo>
                <a:cubicBezTo>
                  <a:pt x="769886" y="1086726"/>
                  <a:pt x="488847" y="1367503"/>
                  <a:pt x="129995" y="1426902"/>
                </a:cubicBezTo>
                <a:lnTo>
                  <a:pt x="129879" y="1428050"/>
                </a:lnTo>
                <a:cubicBezTo>
                  <a:pt x="124569" y="1429061"/>
                  <a:pt x="119240" y="1430009"/>
                  <a:pt x="113663" y="1429590"/>
                </a:cubicBezTo>
                <a:cubicBezTo>
                  <a:pt x="82491" y="1435144"/>
                  <a:pt x="50611" y="1438125"/>
                  <a:pt x="18236" y="1438652"/>
                </a:cubicBezTo>
                <a:lnTo>
                  <a:pt x="1118" y="1440278"/>
                </a:lnTo>
                <a:lnTo>
                  <a:pt x="1092" y="1439783"/>
                </a:lnTo>
                <a:lnTo>
                  <a:pt x="593" y="1439816"/>
                </a:lnTo>
                <a:cubicBezTo>
                  <a:pt x="27" y="1436014"/>
                  <a:pt x="0" y="1432198"/>
                  <a:pt x="0" y="1428376"/>
                </a:cubicBezTo>
                <a:cubicBezTo>
                  <a:pt x="0" y="1422694"/>
                  <a:pt x="58" y="1417025"/>
                  <a:pt x="1370" y="1411395"/>
                </a:cubicBezTo>
                <a:cubicBezTo>
                  <a:pt x="1328" y="1380067"/>
                  <a:pt x="3778" y="1349182"/>
                  <a:pt x="8835" y="1318938"/>
                </a:cubicBezTo>
                <a:lnTo>
                  <a:pt x="9375" y="1312248"/>
                </a:lnTo>
                <a:cubicBezTo>
                  <a:pt x="9543" y="1312243"/>
                  <a:pt x="9713" y="1312238"/>
                  <a:pt x="9880" y="1312185"/>
                </a:cubicBezTo>
                <a:cubicBezTo>
                  <a:pt x="60157" y="959319"/>
                  <a:pt x="341196" y="678542"/>
                  <a:pt x="700046" y="619144"/>
                </a:cubicBezTo>
                <a:lnTo>
                  <a:pt x="700163" y="617996"/>
                </a:lnTo>
                <a:cubicBezTo>
                  <a:pt x="705472" y="616986"/>
                  <a:pt x="710800" y="616038"/>
                  <a:pt x="716376" y="616457"/>
                </a:cubicBezTo>
                <a:cubicBezTo>
                  <a:pt x="747559" y="610900"/>
                  <a:pt x="779452" y="607919"/>
                  <a:pt x="811837" y="607392"/>
                </a:cubicBezTo>
                <a:close/>
                <a:moveTo>
                  <a:pt x="8824701" y="0"/>
                </a:moveTo>
                <a:lnTo>
                  <a:pt x="9033411" y="0"/>
                </a:lnTo>
                <a:cubicBezTo>
                  <a:pt x="9066347" y="30426"/>
                  <a:pt x="9096640" y="63469"/>
                  <a:pt x="9123965" y="98781"/>
                </a:cubicBezTo>
                <a:lnTo>
                  <a:pt x="9139239" y="122382"/>
                </a:lnTo>
                <a:lnTo>
                  <a:pt x="9139239" y="425734"/>
                </a:lnTo>
                <a:lnTo>
                  <a:pt x="9104305" y="314451"/>
                </a:lnTo>
                <a:cubicBezTo>
                  <a:pt x="9046997" y="183490"/>
                  <a:pt x="8948803" y="73504"/>
                  <a:pt x="8824701" y="0"/>
                </a:cubicBezTo>
                <a:close/>
                <a:moveTo>
                  <a:pt x="8494877" y="0"/>
                </a:moveTo>
                <a:lnTo>
                  <a:pt x="8628893" y="0"/>
                </a:lnTo>
                <a:cubicBezTo>
                  <a:pt x="8697052" y="198004"/>
                  <a:pt x="8856086" y="355591"/>
                  <a:pt x="9058275" y="426756"/>
                </a:cubicBezTo>
                <a:lnTo>
                  <a:pt x="9139239" y="449526"/>
                </a:lnTo>
                <a:lnTo>
                  <a:pt x="9139239" y="577136"/>
                </a:lnTo>
                <a:lnTo>
                  <a:pt x="9043252" y="554355"/>
                </a:lnTo>
                <a:cubicBezTo>
                  <a:pt x="8776836" y="470904"/>
                  <a:pt x="8569058" y="262348"/>
                  <a:pt x="8494877" y="0"/>
                </a:cubicBezTo>
                <a:close/>
                <a:moveTo>
                  <a:pt x="7876547" y="0"/>
                </a:moveTo>
                <a:lnTo>
                  <a:pt x="8085257" y="0"/>
                </a:lnTo>
                <a:cubicBezTo>
                  <a:pt x="7919787" y="98005"/>
                  <a:pt x="7800378" y="260867"/>
                  <a:pt x="7762527" y="451830"/>
                </a:cubicBezTo>
                <a:cubicBezTo>
                  <a:pt x="8006579" y="399791"/>
                  <a:pt x="8203169" y="226290"/>
                  <a:pt x="8281065" y="0"/>
                </a:cubicBezTo>
                <a:lnTo>
                  <a:pt x="8415081" y="0"/>
                </a:lnTo>
                <a:cubicBezTo>
                  <a:pt x="8330303" y="299826"/>
                  <a:pt x="8071031" y="529393"/>
                  <a:pt x="7749156" y="582253"/>
                </a:cubicBezTo>
                <a:lnTo>
                  <a:pt x="7749040" y="583392"/>
                </a:lnTo>
                <a:cubicBezTo>
                  <a:pt x="7743729" y="584395"/>
                  <a:pt x="7738400" y="585336"/>
                  <a:pt x="7732823" y="584920"/>
                </a:cubicBezTo>
                <a:cubicBezTo>
                  <a:pt x="7701651" y="590430"/>
                  <a:pt x="7669771" y="593388"/>
                  <a:pt x="7637396" y="593911"/>
                </a:cubicBezTo>
                <a:lnTo>
                  <a:pt x="7620278" y="595524"/>
                </a:lnTo>
                <a:lnTo>
                  <a:pt x="7620252" y="595033"/>
                </a:lnTo>
                <a:lnTo>
                  <a:pt x="7619753" y="595066"/>
                </a:lnTo>
                <a:cubicBezTo>
                  <a:pt x="7619187" y="591293"/>
                  <a:pt x="7619160" y="587507"/>
                  <a:pt x="7619160" y="583715"/>
                </a:cubicBezTo>
                <a:cubicBezTo>
                  <a:pt x="7619160" y="578078"/>
                  <a:pt x="7619219" y="572454"/>
                  <a:pt x="7620531" y="566868"/>
                </a:cubicBezTo>
                <a:cubicBezTo>
                  <a:pt x="7620488" y="535786"/>
                  <a:pt x="7622938" y="505143"/>
                  <a:pt x="7627995" y="475137"/>
                </a:cubicBezTo>
                <a:lnTo>
                  <a:pt x="7628535" y="468500"/>
                </a:lnTo>
                <a:cubicBezTo>
                  <a:pt x="7628704" y="468495"/>
                  <a:pt x="7628873" y="468490"/>
                  <a:pt x="7629040" y="468437"/>
                </a:cubicBezTo>
                <a:cubicBezTo>
                  <a:pt x="7655343" y="285283"/>
                  <a:pt x="7744803" y="121704"/>
                  <a:pt x="7876547" y="0"/>
                </a:cubicBezTo>
                <a:close/>
                <a:moveTo>
                  <a:pt x="6802727" y="0"/>
                </a:moveTo>
                <a:lnTo>
                  <a:pt x="6936742" y="0"/>
                </a:lnTo>
                <a:cubicBezTo>
                  <a:pt x="7014638" y="226290"/>
                  <a:pt x="7211228" y="399791"/>
                  <a:pt x="7455280" y="451830"/>
                </a:cubicBezTo>
                <a:cubicBezTo>
                  <a:pt x="7417429" y="260867"/>
                  <a:pt x="7298020" y="98005"/>
                  <a:pt x="7132550" y="0"/>
                </a:cubicBezTo>
                <a:lnTo>
                  <a:pt x="7341259" y="0"/>
                </a:lnTo>
                <a:cubicBezTo>
                  <a:pt x="7473003" y="121704"/>
                  <a:pt x="7562464" y="285283"/>
                  <a:pt x="7588766" y="468437"/>
                </a:cubicBezTo>
                <a:cubicBezTo>
                  <a:pt x="7588934" y="468490"/>
                  <a:pt x="7589103" y="468495"/>
                  <a:pt x="7589272" y="468500"/>
                </a:cubicBezTo>
                <a:lnTo>
                  <a:pt x="7589812" y="475137"/>
                </a:lnTo>
                <a:cubicBezTo>
                  <a:pt x="7594869" y="505143"/>
                  <a:pt x="7597319" y="535786"/>
                  <a:pt x="7597276" y="566868"/>
                </a:cubicBezTo>
                <a:cubicBezTo>
                  <a:pt x="7598588" y="572454"/>
                  <a:pt x="7598647" y="578078"/>
                  <a:pt x="7598647" y="583715"/>
                </a:cubicBezTo>
                <a:cubicBezTo>
                  <a:pt x="7598647" y="587507"/>
                  <a:pt x="7598620" y="591293"/>
                  <a:pt x="7598054" y="595066"/>
                </a:cubicBezTo>
                <a:lnTo>
                  <a:pt x="7597555" y="595033"/>
                </a:lnTo>
                <a:lnTo>
                  <a:pt x="7597529" y="595524"/>
                </a:lnTo>
                <a:lnTo>
                  <a:pt x="7580411" y="593911"/>
                </a:lnTo>
                <a:cubicBezTo>
                  <a:pt x="7548036" y="593388"/>
                  <a:pt x="7516156" y="590430"/>
                  <a:pt x="7484984" y="584920"/>
                </a:cubicBezTo>
                <a:cubicBezTo>
                  <a:pt x="7479407" y="585336"/>
                  <a:pt x="7474078" y="584395"/>
                  <a:pt x="7468767" y="583392"/>
                </a:cubicBezTo>
                <a:lnTo>
                  <a:pt x="7468651" y="582253"/>
                </a:lnTo>
                <a:cubicBezTo>
                  <a:pt x="7146776" y="529393"/>
                  <a:pt x="6887504" y="299826"/>
                  <a:pt x="6802727" y="0"/>
                </a:cubicBezTo>
                <a:close/>
                <a:moveTo>
                  <a:pt x="6184397" y="0"/>
                </a:moveTo>
                <a:lnTo>
                  <a:pt x="6393106" y="0"/>
                </a:lnTo>
                <a:cubicBezTo>
                  <a:pt x="6227636" y="98005"/>
                  <a:pt x="6108227" y="260867"/>
                  <a:pt x="6070376" y="451830"/>
                </a:cubicBezTo>
                <a:cubicBezTo>
                  <a:pt x="6314429" y="399791"/>
                  <a:pt x="6511018" y="226290"/>
                  <a:pt x="6588914" y="0"/>
                </a:cubicBezTo>
                <a:lnTo>
                  <a:pt x="6722931" y="0"/>
                </a:lnTo>
                <a:cubicBezTo>
                  <a:pt x="6638152" y="299826"/>
                  <a:pt x="6378880" y="529393"/>
                  <a:pt x="6057005" y="582253"/>
                </a:cubicBezTo>
                <a:lnTo>
                  <a:pt x="6056889" y="583392"/>
                </a:lnTo>
                <a:cubicBezTo>
                  <a:pt x="6051578" y="584395"/>
                  <a:pt x="6046249" y="585336"/>
                  <a:pt x="6040672" y="584920"/>
                </a:cubicBezTo>
                <a:cubicBezTo>
                  <a:pt x="6009500" y="590430"/>
                  <a:pt x="5977620" y="593388"/>
                  <a:pt x="5945246" y="593911"/>
                </a:cubicBezTo>
                <a:lnTo>
                  <a:pt x="5928127" y="595524"/>
                </a:lnTo>
                <a:lnTo>
                  <a:pt x="5928101" y="595033"/>
                </a:lnTo>
                <a:lnTo>
                  <a:pt x="5927602" y="595066"/>
                </a:lnTo>
                <a:cubicBezTo>
                  <a:pt x="5927036" y="591293"/>
                  <a:pt x="5927009" y="587507"/>
                  <a:pt x="5927009" y="583715"/>
                </a:cubicBezTo>
                <a:cubicBezTo>
                  <a:pt x="5927009" y="578078"/>
                  <a:pt x="5927068" y="572454"/>
                  <a:pt x="5928380" y="566868"/>
                </a:cubicBezTo>
                <a:cubicBezTo>
                  <a:pt x="5928338" y="535786"/>
                  <a:pt x="5930787" y="505143"/>
                  <a:pt x="5935844" y="475137"/>
                </a:cubicBezTo>
                <a:lnTo>
                  <a:pt x="5936384" y="468500"/>
                </a:lnTo>
                <a:cubicBezTo>
                  <a:pt x="5936553" y="468495"/>
                  <a:pt x="5936722" y="468490"/>
                  <a:pt x="5936890" y="468437"/>
                </a:cubicBezTo>
                <a:cubicBezTo>
                  <a:pt x="5963192" y="285283"/>
                  <a:pt x="6052653" y="121703"/>
                  <a:pt x="6184397" y="0"/>
                </a:cubicBezTo>
                <a:close/>
                <a:moveTo>
                  <a:pt x="5110576" y="0"/>
                </a:moveTo>
                <a:lnTo>
                  <a:pt x="5244592" y="0"/>
                </a:lnTo>
                <a:cubicBezTo>
                  <a:pt x="5322488" y="226290"/>
                  <a:pt x="5519077" y="399791"/>
                  <a:pt x="5763129" y="451830"/>
                </a:cubicBezTo>
                <a:cubicBezTo>
                  <a:pt x="5725278" y="260867"/>
                  <a:pt x="5605869" y="98005"/>
                  <a:pt x="5440399" y="0"/>
                </a:cubicBezTo>
                <a:lnTo>
                  <a:pt x="5649109" y="0"/>
                </a:lnTo>
                <a:cubicBezTo>
                  <a:pt x="5780853" y="121704"/>
                  <a:pt x="5870314" y="285283"/>
                  <a:pt x="5896616" y="468437"/>
                </a:cubicBezTo>
                <a:cubicBezTo>
                  <a:pt x="5896783" y="468490"/>
                  <a:pt x="5896953" y="468495"/>
                  <a:pt x="5897121" y="468500"/>
                </a:cubicBezTo>
                <a:lnTo>
                  <a:pt x="5897662" y="475137"/>
                </a:lnTo>
                <a:cubicBezTo>
                  <a:pt x="5902718" y="505143"/>
                  <a:pt x="5905168" y="535786"/>
                  <a:pt x="5905126" y="566868"/>
                </a:cubicBezTo>
                <a:cubicBezTo>
                  <a:pt x="5906438" y="572454"/>
                  <a:pt x="5906496" y="578078"/>
                  <a:pt x="5906496" y="583715"/>
                </a:cubicBezTo>
                <a:cubicBezTo>
                  <a:pt x="5906496" y="587507"/>
                  <a:pt x="5906469" y="591293"/>
                  <a:pt x="5905903" y="595066"/>
                </a:cubicBezTo>
                <a:lnTo>
                  <a:pt x="5905404" y="595033"/>
                </a:lnTo>
                <a:lnTo>
                  <a:pt x="5905378" y="595524"/>
                </a:lnTo>
                <a:lnTo>
                  <a:pt x="5888260" y="593911"/>
                </a:lnTo>
                <a:cubicBezTo>
                  <a:pt x="5855886" y="593388"/>
                  <a:pt x="5824005" y="590430"/>
                  <a:pt x="5792833" y="584920"/>
                </a:cubicBezTo>
                <a:cubicBezTo>
                  <a:pt x="5787256" y="585336"/>
                  <a:pt x="5781927" y="584395"/>
                  <a:pt x="5776617" y="583392"/>
                </a:cubicBezTo>
                <a:lnTo>
                  <a:pt x="5776501" y="582253"/>
                </a:lnTo>
                <a:cubicBezTo>
                  <a:pt x="5454626" y="529393"/>
                  <a:pt x="5195354" y="299826"/>
                  <a:pt x="5110576" y="0"/>
                </a:cubicBezTo>
                <a:close/>
                <a:moveTo>
                  <a:pt x="4492246" y="0"/>
                </a:moveTo>
                <a:lnTo>
                  <a:pt x="4700955" y="0"/>
                </a:lnTo>
                <a:cubicBezTo>
                  <a:pt x="4535485" y="98005"/>
                  <a:pt x="4416076" y="260867"/>
                  <a:pt x="4378225" y="451830"/>
                </a:cubicBezTo>
                <a:cubicBezTo>
                  <a:pt x="4622279" y="399791"/>
                  <a:pt x="4818867" y="226290"/>
                  <a:pt x="4896763" y="0"/>
                </a:cubicBezTo>
                <a:lnTo>
                  <a:pt x="5030779" y="0"/>
                </a:lnTo>
                <a:cubicBezTo>
                  <a:pt x="4946001" y="299826"/>
                  <a:pt x="4686729" y="529393"/>
                  <a:pt x="4364853" y="582253"/>
                </a:cubicBezTo>
                <a:lnTo>
                  <a:pt x="4364737" y="583392"/>
                </a:lnTo>
                <a:cubicBezTo>
                  <a:pt x="4359427" y="584395"/>
                  <a:pt x="4354098" y="585336"/>
                  <a:pt x="4348521" y="584920"/>
                </a:cubicBezTo>
                <a:cubicBezTo>
                  <a:pt x="4317350" y="590430"/>
                  <a:pt x="4285468" y="593388"/>
                  <a:pt x="4253094" y="593911"/>
                </a:cubicBezTo>
                <a:lnTo>
                  <a:pt x="4235976" y="595524"/>
                </a:lnTo>
                <a:lnTo>
                  <a:pt x="4235950" y="595033"/>
                </a:lnTo>
                <a:lnTo>
                  <a:pt x="4235451" y="595066"/>
                </a:lnTo>
                <a:cubicBezTo>
                  <a:pt x="4234885" y="591293"/>
                  <a:pt x="4234858" y="587507"/>
                  <a:pt x="4234858" y="583715"/>
                </a:cubicBezTo>
                <a:cubicBezTo>
                  <a:pt x="4234858" y="578078"/>
                  <a:pt x="4234916" y="572454"/>
                  <a:pt x="4236228" y="566868"/>
                </a:cubicBezTo>
                <a:cubicBezTo>
                  <a:pt x="4236186" y="535786"/>
                  <a:pt x="4238636" y="505143"/>
                  <a:pt x="4243692" y="475137"/>
                </a:cubicBezTo>
                <a:lnTo>
                  <a:pt x="4244233" y="468500"/>
                </a:lnTo>
                <a:cubicBezTo>
                  <a:pt x="4244401" y="468495"/>
                  <a:pt x="4244571" y="468490"/>
                  <a:pt x="4244738" y="468437"/>
                </a:cubicBezTo>
                <a:cubicBezTo>
                  <a:pt x="4271041" y="285283"/>
                  <a:pt x="4360502" y="121704"/>
                  <a:pt x="4492246" y="0"/>
                </a:cubicBezTo>
                <a:close/>
                <a:moveTo>
                  <a:pt x="3418424" y="0"/>
                </a:moveTo>
                <a:lnTo>
                  <a:pt x="3552441" y="0"/>
                </a:lnTo>
                <a:cubicBezTo>
                  <a:pt x="3630337" y="226291"/>
                  <a:pt x="3826926" y="399791"/>
                  <a:pt x="4070978" y="451830"/>
                </a:cubicBezTo>
                <a:cubicBezTo>
                  <a:pt x="4033127" y="260867"/>
                  <a:pt x="3913719" y="98005"/>
                  <a:pt x="3748249" y="0"/>
                </a:cubicBezTo>
                <a:lnTo>
                  <a:pt x="3956957" y="0"/>
                </a:lnTo>
                <a:cubicBezTo>
                  <a:pt x="4088702" y="121703"/>
                  <a:pt x="4178162" y="285283"/>
                  <a:pt x="4204464" y="468437"/>
                </a:cubicBezTo>
                <a:cubicBezTo>
                  <a:pt x="4204632" y="468490"/>
                  <a:pt x="4204801" y="468495"/>
                  <a:pt x="4204970" y="468499"/>
                </a:cubicBezTo>
                <a:lnTo>
                  <a:pt x="4205510" y="475137"/>
                </a:lnTo>
                <a:cubicBezTo>
                  <a:pt x="4210567" y="505143"/>
                  <a:pt x="4213016" y="535786"/>
                  <a:pt x="4212974" y="566868"/>
                </a:cubicBezTo>
                <a:cubicBezTo>
                  <a:pt x="4214286" y="572454"/>
                  <a:pt x="4214345" y="578078"/>
                  <a:pt x="4214345" y="583715"/>
                </a:cubicBezTo>
                <a:cubicBezTo>
                  <a:pt x="4214345" y="587508"/>
                  <a:pt x="4214318" y="591293"/>
                  <a:pt x="4213752" y="595066"/>
                </a:cubicBezTo>
                <a:lnTo>
                  <a:pt x="4213253" y="595033"/>
                </a:lnTo>
                <a:lnTo>
                  <a:pt x="4213227" y="595524"/>
                </a:lnTo>
                <a:lnTo>
                  <a:pt x="4196108" y="593911"/>
                </a:lnTo>
                <a:cubicBezTo>
                  <a:pt x="4163734" y="593388"/>
                  <a:pt x="4131854" y="590430"/>
                  <a:pt x="4100682" y="584920"/>
                </a:cubicBezTo>
                <a:cubicBezTo>
                  <a:pt x="4095105" y="585336"/>
                  <a:pt x="4089776" y="584395"/>
                  <a:pt x="4084465" y="583392"/>
                </a:cubicBezTo>
                <a:lnTo>
                  <a:pt x="4084349" y="582253"/>
                </a:lnTo>
                <a:cubicBezTo>
                  <a:pt x="3762475" y="529393"/>
                  <a:pt x="3503203" y="299826"/>
                  <a:pt x="3418424" y="0"/>
                </a:cubicBezTo>
                <a:close/>
                <a:moveTo>
                  <a:pt x="2800095" y="0"/>
                </a:moveTo>
                <a:lnTo>
                  <a:pt x="3008804" y="0"/>
                </a:lnTo>
                <a:cubicBezTo>
                  <a:pt x="2843334" y="98005"/>
                  <a:pt x="2723925" y="260867"/>
                  <a:pt x="2686074" y="451830"/>
                </a:cubicBezTo>
                <a:cubicBezTo>
                  <a:pt x="2930126" y="399791"/>
                  <a:pt x="3126716" y="226291"/>
                  <a:pt x="3204612" y="0"/>
                </a:cubicBezTo>
                <a:lnTo>
                  <a:pt x="3338628" y="0"/>
                </a:lnTo>
                <a:cubicBezTo>
                  <a:pt x="3253850" y="299826"/>
                  <a:pt x="2994578" y="529393"/>
                  <a:pt x="2672703" y="582253"/>
                </a:cubicBezTo>
                <a:lnTo>
                  <a:pt x="2672586" y="583392"/>
                </a:lnTo>
                <a:cubicBezTo>
                  <a:pt x="2667276" y="584395"/>
                  <a:pt x="2661947" y="585336"/>
                  <a:pt x="2656370" y="584920"/>
                </a:cubicBezTo>
                <a:cubicBezTo>
                  <a:pt x="2625198" y="590430"/>
                  <a:pt x="2593318" y="593388"/>
                  <a:pt x="2560943" y="593911"/>
                </a:cubicBezTo>
                <a:lnTo>
                  <a:pt x="2543825" y="595524"/>
                </a:lnTo>
                <a:lnTo>
                  <a:pt x="2543799" y="595033"/>
                </a:lnTo>
                <a:lnTo>
                  <a:pt x="2543300" y="595066"/>
                </a:lnTo>
                <a:cubicBezTo>
                  <a:pt x="2542734" y="591293"/>
                  <a:pt x="2542707" y="587507"/>
                  <a:pt x="2542707" y="583715"/>
                </a:cubicBezTo>
                <a:cubicBezTo>
                  <a:pt x="2542707" y="578078"/>
                  <a:pt x="2542765" y="572454"/>
                  <a:pt x="2544077" y="566868"/>
                </a:cubicBezTo>
                <a:cubicBezTo>
                  <a:pt x="2544035" y="535786"/>
                  <a:pt x="2546485" y="505143"/>
                  <a:pt x="2551541" y="475137"/>
                </a:cubicBezTo>
                <a:lnTo>
                  <a:pt x="2552082" y="468499"/>
                </a:lnTo>
                <a:cubicBezTo>
                  <a:pt x="2552250" y="468495"/>
                  <a:pt x="2552420" y="468490"/>
                  <a:pt x="2552587" y="468437"/>
                </a:cubicBezTo>
                <a:cubicBezTo>
                  <a:pt x="2578890" y="285283"/>
                  <a:pt x="2668350" y="121703"/>
                  <a:pt x="2800095" y="0"/>
                </a:cubicBezTo>
                <a:close/>
                <a:moveTo>
                  <a:pt x="1726273" y="0"/>
                </a:moveTo>
                <a:lnTo>
                  <a:pt x="1860290" y="0"/>
                </a:lnTo>
                <a:cubicBezTo>
                  <a:pt x="1938186" y="226291"/>
                  <a:pt x="2134775" y="399791"/>
                  <a:pt x="2378827" y="451830"/>
                </a:cubicBezTo>
                <a:cubicBezTo>
                  <a:pt x="2340976" y="260867"/>
                  <a:pt x="2221567" y="98005"/>
                  <a:pt x="2056098" y="0"/>
                </a:cubicBezTo>
                <a:lnTo>
                  <a:pt x="2264806" y="0"/>
                </a:lnTo>
                <a:cubicBezTo>
                  <a:pt x="2396551" y="121703"/>
                  <a:pt x="2486011" y="285283"/>
                  <a:pt x="2512313" y="468437"/>
                </a:cubicBezTo>
                <a:cubicBezTo>
                  <a:pt x="2512481" y="468490"/>
                  <a:pt x="2512650" y="468495"/>
                  <a:pt x="2512819" y="468499"/>
                </a:cubicBezTo>
                <a:lnTo>
                  <a:pt x="2513359" y="475137"/>
                </a:lnTo>
                <a:cubicBezTo>
                  <a:pt x="2518416" y="505143"/>
                  <a:pt x="2520865" y="535786"/>
                  <a:pt x="2520823" y="566868"/>
                </a:cubicBezTo>
                <a:cubicBezTo>
                  <a:pt x="2522135" y="572454"/>
                  <a:pt x="2522194" y="578078"/>
                  <a:pt x="2522194" y="583715"/>
                </a:cubicBezTo>
                <a:cubicBezTo>
                  <a:pt x="2522194" y="587508"/>
                  <a:pt x="2522167" y="591293"/>
                  <a:pt x="2521601" y="595066"/>
                </a:cubicBezTo>
                <a:lnTo>
                  <a:pt x="2521102" y="595033"/>
                </a:lnTo>
                <a:lnTo>
                  <a:pt x="2521076" y="595524"/>
                </a:lnTo>
                <a:lnTo>
                  <a:pt x="2503957" y="593911"/>
                </a:lnTo>
                <a:cubicBezTo>
                  <a:pt x="2471583" y="593388"/>
                  <a:pt x="2439703" y="590430"/>
                  <a:pt x="2408531" y="584920"/>
                </a:cubicBezTo>
                <a:cubicBezTo>
                  <a:pt x="2402954" y="585336"/>
                  <a:pt x="2397625" y="584395"/>
                  <a:pt x="2392314" y="583392"/>
                </a:cubicBezTo>
                <a:lnTo>
                  <a:pt x="2392198" y="582253"/>
                </a:lnTo>
                <a:cubicBezTo>
                  <a:pt x="2070324" y="529393"/>
                  <a:pt x="1811051" y="299826"/>
                  <a:pt x="1726273" y="0"/>
                </a:cubicBezTo>
                <a:close/>
                <a:moveTo>
                  <a:pt x="1107944" y="0"/>
                </a:moveTo>
                <a:lnTo>
                  <a:pt x="1316652" y="0"/>
                </a:lnTo>
                <a:cubicBezTo>
                  <a:pt x="1151183" y="98005"/>
                  <a:pt x="1031774" y="260867"/>
                  <a:pt x="993923" y="451830"/>
                </a:cubicBezTo>
                <a:cubicBezTo>
                  <a:pt x="1237975" y="399791"/>
                  <a:pt x="1434564" y="226291"/>
                  <a:pt x="1512461" y="0"/>
                </a:cubicBezTo>
                <a:lnTo>
                  <a:pt x="1646477" y="0"/>
                </a:lnTo>
                <a:cubicBezTo>
                  <a:pt x="1561699" y="299826"/>
                  <a:pt x="1302427" y="529393"/>
                  <a:pt x="980552" y="582253"/>
                </a:cubicBezTo>
                <a:lnTo>
                  <a:pt x="980435" y="583392"/>
                </a:lnTo>
                <a:cubicBezTo>
                  <a:pt x="975125" y="584395"/>
                  <a:pt x="969796" y="585336"/>
                  <a:pt x="964219" y="584920"/>
                </a:cubicBezTo>
                <a:cubicBezTo>
                  <a:pt x="933047" y="590430"/>
                  <a:pt x="901167" y="593388"/>
                  <a:pt x="868792" y="593911"/>
                </a:cubicBezTo>
                <a:lnTo>
                  <a:pt x="851674" y="595524"/>
                </a:lnTo>
                <a:lnTo>
                  <a:pt x="851648" y="595033"/>
                </a:lnTo>
                <a:lnTo>
                  <a:pt x="851149" y="595066"/>
                </a:lnTo>
                <a:cubicBezTo>
                  <a:pt x="850583" y="591293"/>
                  <a:pt x="850556" y="587507"/>
                  <a:pt x="850556" y="583715"/>
                </a:cubicBezTo>
                <a:cubicBezTo>
                  <a:pt x="850556" y="578078"/>
                  <a:pt x="850614" y="572454"/>
                  <a:pt x="851926" y="566868"/>
                </a:cubicBezTo>
                <a:cubicBezTo>
                  <a:pt x="851884" y="535786"/>
                  <a:pt x="854334" y="505143"/>
                  <a:pt x="859390" y="475137"/>
                </a:cubicBezTo>
                <a:lnTo>
                  <a:pt x="859931" y="468499"/>
                </a:lnTo>
                <a:cubicBezTo>
                  <a:pt x="860099" y="468495"/>
                  <a:pt x="860269" y="468490"/>
                  <a:pt x="860436" y="468437"/>
                </a:cubicBezTo>
                <a:cubicBezTo>
                  <a:pt x="886739" y="285283"/>
                  <a:pt x="976199" y="121704"/>
                  <a:pt x="1107944" y="0"/>
                </a:cubicBezTo>
                <a:close/>
                <a:moveTo>
                  <a:pt x="34122" y="0"/>
                </a:moveTo>
                <a:lnTo>
                  <a:pt x="168138" y="0"/>
                </a:lnTo>
                <a:cubicBezTo>
                  <a:pt x="246034" y="226290"/>
                  <a:pt x="442624" y="399791"/>
                  <a:pt x="686676" y="451830"/>
                </a:cubicBezTo>
                <a:cubicBezTo>
                  <a:pt x="648825" y="260867"/>
                  <a:pt x="529416" y="98005"/>
                  <a:pt x="363946" y="0"/>
                </a:cubicBezTo>
                <a:lnTo>
                  <a:pt x="572655" y="0"/>
                </a:lnTo>
                <a:cubicBezTo>
                  <a:pt x="704400" y="121703"/>
                  <a:pt x="793860" y="285283"/>
                  <a:pt x="820162" y="468437"/>
                </a:cubicBezTo>
                <a:cubicBezTo>
                  <a:pt x="820330" y="468490"/>
                  <a:pt x="820499" y="468495"/>
                  <a:pt x="820668" y="468500"/>
                </a:cubicBezTo>
                <a:lnTo>
                  <a:pt x="821208" y="475137"/>
                </a:lnTo>
                <a:cubicBezTo>
                  <a:pt x="826265" y="505143"/>
                  <a:pt x="828714" y="535786"/>
                  <a:pt x="828672" y="566868"/>
                </a:cubicBezTo>
                <a:cubicBezTo>
                  <a:pt x="829984" y="572454"/>
                  <a:pt x="830043" y="578078"/>
                  <a:pt x="830043" y="583715"/>
                </a:cubicBezTo>
                <a:cubicBezTo>
                  <a:pt x="830043" y="587508"/>
                  <a:pt x="830016" y="591293"/>
                  <a:pt x="829450" y="595066"/>
                </a:cubicBezTo>
                <a:lnTo>
                  <a:pt x="828951" y="595033"/>
                </a:lnTo>
                <a:lnTo>
                  <a:pt x="828925" y="595524"/>
                </a:lnTo>
                <a:lnTo>
                  <a:pt x="811806" y="593911"/>
                </a:lnTo>
                <a:cubicBezTo>
                  <a:pt x="779432" y="593388"/>
                  <a:pt x="747552" y="590430"/>
                  <a:pt x="716380" y="584920"/>
                </a:cubicBezTo>
                <a:cubicBezTo>
                  <a:pt x="710803" y="585336"/>
                  <a:pt x="705474" y="584395"/>
                  <a:pt x="700163" y="583392"/>
                </a:cubicBezTo>
                <a:lnTo>
                  <a:pt x="700047" y="582253"/>
                </a:lnTo>
                <a:cubicBezTo>
                  <a:pt x="378172" y="529393"/>
                  <a:pt x="118900" y="299826"/>
                  <a:pt x="34122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cxnSp>
        <p:nvCxnSpPr>
          <p:cNvPr id="6" name="Straight Connector 7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>
                <a:lumMod val="7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7"/>
            <a:ext cx="5829300" cy="1463040"/>
          </a:xfrm>
        </p:spPr>
        <p:txBody>
          <a:bodyPr/>
          <a:lstStyle>
            <a:lvl1pPr algn="r">
              <a:defRPr sz="4400" b="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457950" y="4960137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457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4D84572-E55F-42D5-A78C-F395EFEE8887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81649D2-3DE2-4F23-A027-C42F21C09F9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848966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8096" y="2286000"/>
            <a:ext cx="35661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491990" y="2286000"/>
            <a:ext cx="3566160" cy="4023360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EBC94C-95DD-4624-BA46-674D0C948772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B68F4C0-1E89-4E9F-A05A-1DBD22F54322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6127184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68096" y="585216"/>
            <a:ext cx="7290054" cy="1499616"/>
          </a:xfrm>
        </p:spPr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8096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sz="2200" b="0" cap="none" baseline="0">
                <a:solidFill>
                  <a:schemeClr val="accent1"/>
                </a:solidFill>
                <a:latin typeface="+mn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68096" y="2967788"/>
            <a:ext cx="356616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491990" y="2179636"/>
            <a:ext cx="3566160" cy="822960"/>
          </a:xfrm>
        </p:spPr>
        <p:txBody>
          <a:bodyPr lIns="137160" rIns="137160" anchor="ctr">
            <a:normAutofit/>
          </a:bodyPr>
          <a:lstStyle>
            <a:lvl1pPr marL="0" indent="0">
              <a:spcBef>
                <a:spcPts val="0"/>
              </a:spcBef>
              <a:spcAft>
                <a:spcPts val="0"/>
              </a:spcAft>
              <a:buNone/>
              <a:defRPr lang="en-US" sz="2200" b="0" kern="1200" cap="none" baseline="0" dirty="0">
                <a:solidFill>
                  <a:schemeClr val="accent1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491990" y="2967788"/>
            <a:ext cx="3566160" cy="3341572"/>
          </a:xfrm>
        </p:spPr>
        <p:txBody>
          <a:bodyPr/>
          <a:lstStyle/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EE225E1-F8B1-473C-8DED-231992F1AF83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F717C7-8951-4FE6-BDD8-D25BC756B9DA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2178133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711F2BC-F905-4664-8BF2-C2F019BEEE84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0A73803-1767-4055-AB28-25DAFF2567CE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322597590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0CEEFFC-AC2A-46D7-B77D-630011B53777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EB247-993A-4EB9-9390-47D4837465D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92678830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768096" y="471509"/>
            <a:ext cx="3291840" cy="1737360"/>
          </a:xfrm>
        </p:spPr>
        <p:txBody>
          <a:bodyPr>
            <a:noAutofit/>
          </a:bodyPr>
          <a:lstStyle>
            <a:lvl1pPr>
              <a:lnSpc>
                <a:spcPct val="80000"/>
              </a:lnSpc>
              <a:defRPr sz="360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86250" y="822960"/>
            <a:ext cx="4258818" cy="518464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600"/>
            </a:lvl2pPr>
            <a:lvl3pPr>
              <a:defRPr sz="12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68096" y="2257506"/>
            <a:ext cx="3291840" cy="3762294"/>
          </a:xfrm>
        </p:spPr>
        <p:txBody>
          <a:bodyPr lIns="91440" rIns="91440">
            <a:normAutofit/>
          </a:bodyPr>
          <a:lstStyle>
            <a:lvl1pPr marL="0" indent="0">
              <a:lnSpc>
                <a:spcPct val="108000"/>
              </a:lnSpc>
              <a:spcBef>
                <a:spcPts val="600"/>
              </a:spcBef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F94E420-BFCB-4E66-BB85-EC056CD8506E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9185A638-B6AC-4F27-9208-C46F5ED23817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57769341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Straight Connector 7"/>
          <p:cNvCxnSpPr/>
          <p:nvPr/>
        </p:nvCxnSpPr>
        <p:spPr>
          <a:xfrm flipV="1">
            <a:off x="6289675" y="5264150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42900" y="4960138"/>
            <a:ext cx="5829300" cy="1463040"/>
          </a:xfrm>
        </p:spPr>
        <p:txBody>
          <a:bodyPr/>
          <a:lstStyle>
            <a:lvl1pPr algn="r">
              <a:defRPr sz="4400" spc="200" baseline="0"/>
            </a:lvl1pPr>
          </a:lstStyle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0" y="-1"/>
            <a:ext cx="9141714" cy="4572000"/>
          </a:xfrm>
          <a:solidFill>
            <a:schemeClr val="accent1">
              <a:lumMod val="60000"/>
              <a:lumOff val="40000"/>
            </a:schemeClr>
          </a:solidFill>
        </p:spPr>
        <p:txBody>
          <a:bodyPr lIns="457200" tIns="365760" rtlCol="0">
            <a:normAutofit/>
          </a:bodyPr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r>
              <a:rPr lang="cs-CZ" noProof="0" smtClean="0"/>
              <a:t>Kliknutím na ikonu přidáte obrázek.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457950" y="4960138"/>
            <a:ext cx="2400300" cy="1463040"/>
          </a:xfrm>
        </p:spPr>
        <p:txBody>
          <a:bodyPr lIns="91440" rIns="91440" anchor="ctr">
            <a:normAutofit/>
          </a:bodyPr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1600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cs-CZ" smtClean="0"/>
              <a:t>Kliknutím lze upravit styly předlohy textu.</a:t>
            </a:r>
          </a:p>
        </p:txBody>
      </p:sp>
      <p:sp>
        <p:nvSpPr>
          <p:cNvPr id="6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145476C-088E-4779-A5FB-23D7FC7D8135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7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7C4B112-D17A-45EC-9EF5-3F93BD79783D}" type="slidenum">
              <a:rPr lang="cs-CZ"/>
              <a:pPr>
                <a:defRPr/>
              </a:pPr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23035394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68350" y="585788"/>
            <a:ext cx="7289800" cy="1498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Kliknutím lze upravit styl.</a:t>
            </a:r>
            <a:endParaRPr lang="en-US" dirty="0"/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768350" y="2286000"/>
            <a:ext cx="7289800" cy="402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45720" tIns="45720" rIns="4572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cs-CZ" altLang="cs-CZ" smtClean="0"/>
              <a:t>Kliknutím lze upravit styly předlohy textu.</a:t>
            </a:r>
          </a:p>
          <a:p>
            <a:pPr lvl="1"/>
            <a:r>
              <a:rPr lang="cs-CZ" altLang="cs-CZ" smtClean="0"/>
              <a:t>Druhá úroveň</a:t>
            </a:r>
          </a:p>
          <a:p>
            <a:pPr lvl="2"/>
            <a:r>
              <a:rPr lang="cs-CZ" altLang="cs-CZ" smtClean="0"/>
              <a:t>Třetí úroveň</a:t>
            </a:r>
          </a:p>
          <a:p>
            <a:pPr lvl="3"/>
            <a:r>
              <a:rPr lang="cs-CZ" altLang="cs-CZ" smtClean="0"/>
              <a:t>Čtvrtá úroveň</a:t>
            </a:r>
          </a:p>
          <a:p>
            <a:pPr lvl="4"/>
            <a:r>
              <a:rPr lang="cs-CZ" altLang="cs-CZ" smtClean="0"/>
              <a:t>Pátá úroveň</a:t>
            </a:r>
            <a:endParaRPr lang="en-US" altLang="cs-CZ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68350" y="6470650"/>
            <a:ext cx="1616075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FB790A53-7C2F-45D9-AEAD-D3B5CFB20FBF}" type="datetimeFigureOut">
              <a:rPr lang="cs-CZ"/>
              <a:pPr>
                <a:defRPr/>
              </a:pPr>
              <a:t>02.03.2020</a:t>
            </a:fld>
            <a:endParaRPr lang="cs-C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632200" y="6470650"/>
            <a:ext cx="44259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cap="all" baseline="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endParaRPr lang="cs-C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128000" y="6470650"/>
            <a:ext cx="730250" cy="27463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lumMod val="95000"/>
                    <a:lumOff val="5000"/>
                  </a:schemeClr>
                </a:solidFill>
                <a:latin typeface="+mj-lt"/>
              </a:defRPr>
            </a:lvl1pPr>
          </a:lstStyle>
          <a:p>
            <a:pPr>
              <a:defRPr/>
            </a:pPr>
            <a:fld id="{03EA2EA4-B951-4AC2-AD6B-62FA68975A10}" type="slidenum">
              <a:rPr lang="cs-CZ"/>
              <a:pPr>
                <a:defRPr/>
              </a:pPr>
              <a:t>‹#›</a:t>
            </a:fld>
            <a:endParaRPr lang="cs-CZ"/>
          </a:p>
        </p:txBody>
      </p:sp>
      <p:cxnSp>
        <p:nvCxnSpPr>
          <p:cNvPr id="7" name="Straight Connector 6"/>
          <p:cNvCxnSpPr/>
          <p:nvPr/>
        </p:nvCxnSpPr>
        <p:spPr>
          <a:xfrm flipV="1">
            <a:off x="571500" y="827088"/>
            <a:ext cx="0" cy="914400"/>
          </a:xfrm>
          <a:prstGeom prst="line">
            <a:avLst/>
          </a:prstGeom>
          <a:ln w="19050"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2" r:id="rId1"/>
    <p:sldLayoutId id="2147483904" r:id="rId2"/>
    <p:sldLayoutId id="2147483913" r:id="rId3"/>
    <p:sldLayoutId id="2147483905" r:id="rId4"/>
    <p:sldLayoutId id="2147483906" r:id="rId5"/>
    <p:sldLayoutId id="2147483907" r:id="rId6"/>
    <p:sldLayoutId id="2147483914" r:id="rId7"/>
    <p:sldLayoutId id="2147483908" r:id="rId8"/>
    <p:sldLayoutId id="2147483915" r:id="rId9"/>
    <p:sldLayoutId id="2147483909" r:id="rId10"/>
    <p:sldLayoutId id="2147483916" r:id="rId11"/>
    <p:sldLayoutId id="2147483910" r:id="rId12"/>
    <p:sldLayoutId id="2147483911" r:id="rId13"/>
  </p:sldLayoutIdLst>
  <p:txStyles>
    <p:titleStyle>
      <a:lvl1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 kern="1200" cap="all" spc="100">
          <a:solidFill>
            <a:srgbClr val="0D0D0D"/>
          </a:solidFill>
          <a:latin typeface="+mj-lt"/>
          <a:ea typeface="+mj-ea"/>
          <a:cs typeface="+mj-cs"/>
        </a:defRPr>
      </a:lvl1pPr>
      <a:lvl2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-18"/>
        </a:defRPr>
      </a:lvl2pPr>
      <a:lvl3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-18"/>
        </a:defRPr>
      </a:lvl3pPr>
      <a:lvl4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-18"/>
        </a:defRPr>
      </a:lvl4pPr>
      <a:lvl5pPr algn="l" rtl="0" eaLnBrk="0" fontAlgn="base" hangingPunct="0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-18"/>
        </a:defRPr>
      </a:lvl5pPr>
      <a:lvl6pPr marL="4572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-18"/>
        </a:defRPr>
      </a:lvl6pPr>
      <a:lvl7pPr marL="9144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-18"/>
        </a:defRPr>
      </a:lvl7pPr>
      <a:lvl8pPr marL="13716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-18"/>
        </a:defRPr>
      </a:lvl8pPr>
      <a:lvl9pPr marL="1828800" algn="l" rtl="0" fontAlgn="base">
        <a:lnSpc>
          <a:spcPct val="80000"/>
        </a:lnSpc>
        <a:spcBef>
          <a:spcPct val="0"/>
        </a:spcBef>
        <a:spcAft>
          <a:spcPct val="0"/>
        </a:spcAft>
        <a:defRPr sz="4400">
          <a:solidFill>
            <a:srgbClr val="0D0D0D"/>
          </a:solidFill>
          <a:latin typeface="Tw Cen MT Condensed" panose="020B0606020104020203" pitchFamily="34" charset="-18"/>
        </a:defRPr>
      </a:lvl9pPr>
    </p:titleStyle>
    <p:bodyStyle>
      <a:lvl1pPr marL="90488" indent="-90488" algn="l" rtl="0" eaLnBrk="0" fontAlgn="base" hangingPunct="0">
        <a:lnSpc>
          <a:spcPct val="90000"/>
        </a:lnSpc>
        <a:spcBef>
          <a:spcPts val="1200"/>
        </a:spcBef>
        <a:spcAft>
          <a:spcPts val="200"/>
        </a:spcAft>
        <a:buClr>
          <a:schemeClr val="accent1"/>
        </a:buClr>
        <a:buSzPct val="100000"/>
        <a:buFont typeface="Tw Cen MT" panose="020B0602020104020603" pitchFamily="34" charset="-18"/>
        <a:buChar char=" 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265113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600" kern="1200">
          <a:solidFill>
            <a:schemeClr val="tx1"/>
          </a:solidFill>
          <a:latin typeface="+mn-lt"/>
          <a:ea typeface="+mn-ea"/>
          <a:cs typeface="+mn-cs"/>
        </a:defRPr>
      </a:lvl2pPr>
      <a:lvl3pPr marL="44767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3pPr>
      <a:lvl4pPr marL="593725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4pPr>
      <a:lvl5pPr marL="776288" indent="-136525" algn="l" rtl="0" eaLnBrk="0" fontAlgn="base" hangingPunct="0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anose="05040102010807070707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5pPr>
      <a:lvl6pPr marL="914400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6pPr>
      <a:lvl7pPr marL="1060704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7pPr>
      <a:lvl8pPr marL="1216152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8pPr>
      <a:lvl9pPr marL="1362456" indent="-137160" algn="l" defTabSz="914400" rtl="0" eaLnBrk="1" latinLnBrk="0" hangingPunct="1">
        <a:lnSpc>
          <a:spcPct val="90000"/>
        </a:lnSpc>
        <a:spcBef>
          <a:spcPts val="200"/>
        </a:spcBef>
        <a:spcAft>
          <a:spcPts val="400"/>
        </a:spcAft>
        <a:buClr>
          <a:schemeClr val="accent1"/>
        </a:buClr>
        <a:buFont typeface="Wingdings 3" pitchFamily="18" charset="2"/>
        <a:buChar char=""/>
        <a:defRPr sz="12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15.emf"/><Relationship Id="rId5" Type="http://schemas.openxmlformats.org/officeDocument/2006/relationships/oleObject" Target="../embeddings/oleObject7.bin"/><Relationship Id="rId4" Type="http://schemas.openxmlformats.org/officeDocument/2006/relationships/image" Target="../media/image14.wmf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gif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png"/><Relationship Id="rId3" Type="http://schemas.openxmlformats.org/officeDocument/2006/relationships/image" Target="../media/image24.jpeg"/><Relationship Id="rId7" Type="http://schemas.openxmlformats.org/officeDocument/2006/relationships/image" Target="../media/image28.png"/><Relationship Id="rId2" Type="http://schemas.openxmlformats.org/officeDocument/2006/relationships/hyperlink" Target="http://upload.wikimedia.org/wikipedia/cs/1/14/ZnackaPolovodicoveDiody.jpg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10" Type="http://schemas.openxmlformats.org/officeDocument/2006/relationships/image" Target="../media/image31.png"/><Relationship Id="rId4" Type="http://schemas.openxmlformats.org/officeDocument/2006/relationships/image" Target="../media/image25.jpeg"/><Relationship Id="rId9" Type="http://schemas.openxmlformats.org/officeDocument/2006/relationships/image" Target="../media/image30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w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gif"/><Relationship Id="rId2" Type="http://schemas.openxmlformats.org/officeDocument/2006/relationships/image" Target="../media/image36.gif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7" Type="http://schemas.openxmlformats.org/officeDocument/2006/relationships/image" Target="../media/image41.jpe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40.wmf"/><Relationship Id="rId5" Type="http://schemas.openxmlformats.org/officeDocument/2006/relationships/oleObject" Target="../embeddings/oleObject9.bin"/><Relationship Id="rId4" Type="http://schemas.openxmlformats.org/officeDocument/2006/relationships/image" Target="../media/image39.wmf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42.wmf"/><Relationship Id="rId3" Type="http://schemas.openxmlformats.org/officeDocument/2006/relationships/notesSlide" Target="../notesSlides/notesSlide1.xml"/><Relationship Id="rId7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46.png"/><Relationship Id="rId5" Type="http://schemas.openxmlformats.org/officeDocument/2006/relationships/image" Target="../media/image45.png"/><Relationship Id="rId10" Type="http://schemas.openxmlformats.org/officeDocument/2006/relationships/image" Target="../media/image43.wmf"/><Relationship Id="rId4" Type="http://schemas.openxmlformats.org/officeDocument/2006/relationships/image" Target="../media/image44.png"/><Relationship Id="rId9" Type="http://schemas.openxmlformats.org/officeDocument/2006/relationships/oleObject" Target="../embeddings/oleObject11.bin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2.bin"/><Relationship Id="rId7" Type="http://schemas.openxmlformats.org/officeDocument/2006/relationships/image" Target="../media/image51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50.jpeg"/><Relationship Id="rId5" Type="http://schemas.openxmlformats.org/officeDocument/2006/relationships/image" Target="../media/image49.png"/><Relationship Id="rId4" Type="http://schemas.openxmlformats.org/officeDocument/2006/relationships/image" Target="../media/image48.wmf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52.wmf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wmf"/><Relationship Id="rId2" Type="http://schemas.openxmlformats.org/officeDocument/2006/relationships/image" Target="../media/image53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55.wmf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4.bin"/><Relationship Id="rId7" Type="http://schemas.openxmlformats.org/officeDocument/2006/relationships/image" Target="../media/image59.png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4" Type="http://schemas.openxmlformats.org/officeDocument/2006/relationships/image" Target="../media/image56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5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0.vml"/><Relationship Id="rId4" Type="http://schemas.openxmlformats.org/officeDocument/2006/relationships/image" Target="../media/image60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png"/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8.png"/><Relationship Id="rId13" Type="http://schemas.openxmlformats.org/officeDocument/2006/relationships/oleObject" Target="../embeddings/oleObject19.bin"/><Relationship Id="rId3" Type="http://schemas.openxmlformats.org/officeDocument/2006/relationships/oleObject" Target="../embeddings/oleObject16.bin"/><Relationship Id="rId7" Type="http://schemas.openxmlformats.org/officeDocument/2006/relationships/image" Target="../media/image67.png"/><Relationship Id="rId12" Type="http://schemas.openxmlformats.org/officeDocument/2006/relationships/image" Target="../media/image65.w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64.wmf"/><Relationship Id="rId11" Type="http://schemas.openxmlformats.org/officeDocument/2006/relationships/oleObject" Target="../embeddings/oleObject18.bin"/><Relationship Id="rId5" Type="http://schemas.openxmlformats.org/officeDocument/2006/relationships/oleObject" Target="../embeddings/oleObject17.bin"/><Relationship Id="rId10" Type="http://schemas.openxmlformats.org/officeDocument/2006/relationships/image" Target="../media/image70.png"/><Relationship Id="rId4" Type="http://schemas.openxmlformats.org/officeDocument/2006/relationships/image" Target="../media/image63.wmf"/><Relationship Id="rId9" Type="http://schemas.openxmlformats.org/officeDocument/2006/relationships/image" Target="../media/image69.png"/><Relationship Id="rId14" Type="http://schemas.openxmlformats.org/officeDocument/2006/relationships/image" Target="../media/image66.wm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7" Type="http://schemas.openxmlformats.org/officeDocument/2006/relationships/image" Target="../media/image7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oleObject21.bin"/><Relationship Id="rId5" Type="http://schemas.openxmlformats.org/officeDocument/2006/relationships/image" Target="../media/image71.wmf"/><Relationship Id="rId4" Type="http://schemas.openxmlformats.org/officeDocument/2006/relationships/oleObject" Target="../embeddings/oleObject20.bin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6.wmf"/><Relationship Id="rId3" Type="http://schemas.openxmlformats.org/officeDocument/2006/relationships/oleObject" Target="../embeddings/oleObject22.bin"/><Relationship Id="rId7" Type="http://schemas.openxmlformats.org/officeDocument/2006/relationships/oleObject" Target="../embeddings/oleObject24.bin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75.wmf"/><Relationship Id="rId5" Type="http://schemas.openxmlformats.org/officeDocument/2006/relationships/oleObject" Target="../embeddings/oleObject23.bin"/><Relationship Id="rId10" Type="http://schemas.openxmlformats.org/officeDocument/2006/relationships/image" Target="../media/image77.wmf"/><Relationship Id="rId4" Type="http://schemas.openxmlformats.org/officeDocument/2006/relationships/image" Target="../media/image74.wmf"/><Relationship Id="rId9" Type="http://schemas.openxmlformats.org/officeDocument/2006/relationships/oleObject" Target="../embeddings/oleObject25.bin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wmf"/><Relationship Id="rId2" Type="http://schemas.openxmlformats.org/officeDocument/2006/relationships/image" Target="../media/image78.wmf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0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2.gif"/><Relationship Id="rId2" Type="http://schemas.openxmlformats.org/officeDocument/2006/relationships/image" Target="../media/image81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7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84.wmf"/><Relationship Id="rId5" Type="http://schemas.openxmlformats.org/officeDocument/2006/relationships/oleObject" Target="../embeddings/oleObject27.bin"/><Relationship Id="rId4" Type="http://schemas.openxmlformats.org/officeDocument/2006/relationships/image" Target="../media/image83.wmf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12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4.wmf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6.wmf"/><Relationship Id="rId2" Type="http://schemas.openxmlformats.org/officeDocument/2006/relationships/image" Target="../media/image85.wmf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9.wmf"/><Relationship Id="rId13" Type="http://schemas.openxmlformats.org/officeDocument/2006/relationships/image" Target="../media/image91.wmf"/><Relationship Id="rId3" Type="http://schemas.openxmlformats.org/officeDocument/2006/relationships/oleObject" Target="../embeddings/oleObject29.bin"/><Relationship Id="rId7" Type="http://schemas.openxmlformats.org/officeDocument/2006/relationships/oleObject" Target="../embeddings/oleObject31.bin"/><Relationship Id="rId12" Type="http://schemas.openxmlformats.org/officeDocument/2006/relationships/oleObject" Target="../embeddings/oleObject33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88.wmf"/><Relationship Id="rId11" Type="http://schemas.openxmlformats.org/officeDocument/2006/relationships/image" Target="../media/image90.wmf"/><Relationship Id="rId5" Type="http://schemas.openxmlformats.org/officeDocument/2006/relationships/oleObject" Target="../embeddings/oleObject30.bin"/><Relationship Id="rId15" Type="http://schemas.openxmlformats.org/officeDocument/2006/relationships/image" Target="../media/image92.wmf"/><Relationship Id="rId10" Type="http://schemas.openxmlformats.org/officeDocument/2006/relationships/oleObject" Target="../embeddings/oleObject32.bin"/><Relationship Id="rId4" Type="http://schemas.openxmlformats.org/officeDocument/2006/relationships/image" Target="../media/image87.wmf"/><Relationship Id="rId9" Type="http://schemas.openxmlformats.org/officeDocument/2006/relationships/image" Target="../media/image93.png"/><Relationship Id="rId14" Type="http://schemas.openxmlformats.org/officeDocument/2006/relationships/oleObject" Target="../embeddings/oleObject34.bin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9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6.vml"/><Relationship Id="rId5" Type="http://schemas.openxmlformats.org/officeDocument/2006/relationships/image" Target="../media/image94.wmf"/><Relationship Id="rId4" Type="http://schemas.openxmlformats.org/officeDocument/2006/relationships/oleObject" Target="../embeddings/oleObject35.bin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7.png"/><Relationship Id="rId2" Type="http://schemas.openxmlformats.org/officeDocument/2006/relationships/image" Target="../media/image96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0.wmf"/><Relationship Id="rId13" Type="http://schemas.openxmlformats.org/officeDocument/2006/relationships/image" Target="../media/image103.jpeg"/><Relationship Id="rId3" Type="http://schemas.openxmlformats.org/officeDocument/2006/relationships/oleObject" Target="../embeddings/oleObject36.bin"/><Relationship Id="rId7" Type="http://schemas.openxmlformats.org/officeDocument/2006/relationships/oleObject" Target="../embeddings/oleObject38.bin"/><Relationship Id="rId12" Type="http://schemas.openxmlformats.org/officeDocument/2006/relationships/image" Target="../media/image102.wmf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99.wmf"/><Relationship Id="rId11" Type="http://schemas.openxmlformats.org/officeDocument/2006/relationships/oleObject" Target="../embeddings/oleObject40.bin"/><Relationship Id="rId5" Type="http://schemas.openxmlformats.org/officeDocument/2006/relationships/oleObject" Target="../embeddings/oleObject37.bin"/><Relationship Id="rId10" Type="http://schemas.openxmlformats.org/officeDocument/2006/relationships/image" Target="../media/image101.wmf"/><Relationship Id="rId4" Type="http://schemas.openxmlformats.org/officeDocument/2006/relationships/image" Target="../media/image98.wmf"/><Relationship Id="rId9" Type="http://schemas.openxmlformats.org/officeDocument/2006/relationships/oleObject" Target="../embeddings/oleObject39.bin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5.wmf"/><Relationship Id="rId2" Type="http://schemas.openxmlformats.org/officeDocument/2006/relationships/image" Target="../media/image104.wmf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06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wmf"/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6.wmf"/><Relationship Id="rId5" Type="http://schemas.openxmlformats.org/officeDocument/2006/relationships/oleObject" Target="../embeddings/oleObject3.bin"/><Relationship Id="rId4" Type="http://schemas.openxmlformats.org/officeDocument/2006/relationships/image" Target="../media/image5.wmf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wmf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10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Nadpis 1"/>
          <p:cNvSpPr>
            <a:spLocks noGrp="1"/>
          </p:cNvSpPr>
          <p:nvPr>
            <p:ph type="ctrTitle"/>
          </p:nvPr>
        </p:nvSpPr>
        <p:spPr bwMode="auto">
          <a:xfrm>
            <a:off x="755650" y="5229225"/>
            <a:ext cx="1703388" cy="919163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ctr" eaLnBrk="1" fontAlgn="auto" hangingPunct="1">
              <a:spcAft>
                <a:spcPts val="0"/>
              </a:spcAft>
              <a:defRPr/>
            </a:pPr>
            <a:r>
              <a:rPr lang="cs-CZ" alt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Fyzika</a:t>
            </a:r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6516688" y="5138738"/>
            <a:ext cx="2247900" cy="1100137"/>
          </a:xfrm>
        </p:spPr>
        <p:txBody>
          <a:bodyPr rtlCol="0"/>
          <a:lstStyle/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Přípravný kurz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Jan Zeman</a:t>
            </a:r>
          </a:p>
          <a:p>
            <a:pPr algn="ctr" eaLnBrk="1" fontAlgn="auto" hangingPunct="1">
              <a:spcAft>
                <a:spcPts val="0"/>
              </a:spcAft>
              <a:buFont typeface="Wingdings 2"/>
              <a:buNone/>
              <a:defRPr/>
            </a:pPr>
            <a:r>
              <a:rPr lang="cs-CZ" dirty="0" smtClean="0"/>
              <a:t>jan.zeman@lf1.cuni.cz</a:t>
            </a:r>
            <a:endParaRPr lang="cs-CZ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/>
          </p:cNvSpPr>
          <p:nvPr>
            <p:ph type="subTitle" idx="4294967295"/>
          </p:nvPr>
        </p:nvSpPr>
        <p:spPr>
          <a:xfrm>
            <a:off x="768350" y="1700213"/>
            <a:ext cx="7678738" cy="5195887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Podle </a:t>
            </a:r>
            <a:r>
              <a:rPr lang="cs-CZ" altLang="cs-CZ" sz="2400" smtClean="0">
                <a:solidFill>
                  <a:srgbClr val="FF0000"/>
                </a:solidFill>
              </a:rPr>
              <a:t>měrného elektrického odporu</a:t>
            </a:r>
            <a:r>
              <a:rPr lang="cs-CZ" altLang="cs-CZ" sz="2400" smtClean="0"/>
              <a:t> můžeme polovodiče definovat: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400" smtClean="0"/>
              <a:t>   polovodiče – </a:t>
            </a:r>
          </a:p>
          <a:p>
            <a:pPr eaLnBrk="1" hangingPunct="1"/>
            <a:r>
              <a:rPr lang="cs-CZ" altLang="cs-CZ" sz="2400" smtClean="0"/>
              <a:t>V polovodičích se </a:t>
            </a:r>
            <a:r>
              <a:rPr lang="cs-CZ" altLang="cs-CZ" sz="2400" smtClean="0">
                <a:solidFill>
                  <a:srgbClr val="FF0000"/>
                </a:solidFill>
              </a:rPr>
              <a:t>zvyšující teplotou</a:t>
            </a:r>
            <a:r>
              <a:rPr lang="cs-CZ" altLang="cs-CZ" sz="2400" smtClean="0"/>
              <a:t> se zvětšuje </a:t>
            </a:r>
            <a:r>
              <a:rPr lang="cs-CZ" altLang="cs-CZ" sz="2400" smtClean="0">
                <a:solidFill>
                  <a:srgbClr val="FF0000"/>
                </a:solidFill>
              </a:rPr>
              <a:t>hustota volných elektronů</a:t>
            </a:r>
          </a:p>
          <a:p>
            <a:pPr eaLnBrk="1" hangingPunct="1"/>
            <a:r>
              <a:rPr lang="cs-CZ" altLang="cs-CZ" sz="2400" smtClean="0"/>
              <a:t>Nejznámější </a:t>
            </a:r>
            <a:r>
              <a:rPr lang="cs-CZ" altLang="cs-CZ" sz="2400" b="1" smtClean="0"/>
              <a:t>polovodiče</a:t>
            </a:r>
            <a:r>
              <a:rPr lang="cs-CZ" altLang="cs-CZ" sz="2400" smtClean="0"/>
              <a:t> </a:t>
            </a:r>
            <a:br>
              <a:rPr lang="cs-CZ" altLang="cs-CZ" sz="2400" smtClean="0"/>
            </a:br>
            <a:r>
              <a:rPr lang="cs-CZ" altLang="cs-CZ" sz="2400" smtClean="0"/>
              <a:t>patří </a:t>
            </a:r>
            <a:r>
              <a:rPr lang="cs-CZ" altLang="cs-CZ" sz="2400" b="1" smtClean="0"/>
              <a:t>prvky IV. A skupiny</a:t>
            </a:r>
            <a:r>
              <a:rPr lang="cs-CZ" altLang="cs-CZ" sz="2400" smtClean="0"/>
              <a:t> </a:t>
            </a:r>
            <a:br>
              <a:rPr lang="cs-CZ" altLang="cs-CZ" sz="2400" smtClean="0"/>
            </a:br>
            <a:r>
              <a:rPr lang="cs-CZ" altLang="cs-CZ" sz="2400" smtClean="0"/>
              <a:t>(germanium Ge, křemík Si).</a:t>
            </a:r>
          </a:p>
          <a:p>
            <a:pPr eaLnBrk="1" hangingPunct="1"/>
            <a:r>
              <a:rPr lang="cs-CZ" altLang="cs-CZ" sz="2400" smtClean="0"/>
              <a:t>Elektrony se z vazby mohou </a:t>
            </a:r>
            <a:br>
              <a:rPr lang="cs-CZ" altLang="cs-CZ" sz="2400" smtClean="0"/>
            </a:br>
            <a:r>
              <a:rPr lang="cs-CZ" altLang="cs-CZ" sz="2400" smtClean="0"/>
              <a:t>uvolňovat, získají-li dostatečnou </a:t>
            </a:r>
            <a:br>
              <a:rPr lang="cs-CZ" altLang="cs-CZ" sz="2400" smtClean="0"/>
            </a:br>
            <a:r>
              <a:rPr lang="cs-CZ" altLang="cs-CZ" sz="2400" smtClean="0">
                <a:solidFill>
                  <a:srgbClr val="FF0000"/>
                </a:solidFill>
              </a:rPr>
              <a:t>energii</a:t>
            </a:r>
            <a:r>
              <a:rPr lang="cs-CZ" altLang="cs-CZ" sz="2400" smtClean="0"/>
              <a:t> způsob dodání energie – </a:t>
            </a:r>
            <a:br>
              <a:rPr lang="cs-CZ" altLang="cs-CZ" sz="2400" smtClean="0"/>
            </a:br>
            <a:r>
              <a:rPr lang="cs-CZ" altLang="cs-CZ" sz="2400" smtClean="0"/>
              <a:t>zahřátí, dopadající záření </a:t>
            </a:r>
            <a:endParaRPr lang="en-US" altLang="cs-CZ" sz="2400" smtClean="0"/>
          </a:p>
          <a:p>
            <a:pPr eaLnBrk="1" hangingPunct="1"/>
            <a:endParaRPr lang="cs-CZ" altLang="cs-CZ" sz="2400" smtClean="0"/>
          </a:p>
        </p:txBody>
      </p:sp>
      <p:sp>
        <p:nvSpPr>
          <p:cNvPr id="12290" name="Rectang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Polovodiče</a:t>
            </a:r>
          </a:p>
        </p:txBody>
      </p:sp>
      <p:graphicFrame>
        <p:nvGraphicFramePr>
          <p:cNvPr id="18436" name="Object 4"/>
          <p:cNvGraphicFramePr>
            <a:graphicFrameLocks noGrp="1" noChangeAspect="1"/>
          </p:cNvGraphicFramePr>
          <p:nvPr>
            <p:ph idx="1"/>
          </p:nvPr>
        </p:nvGraphicFramePr>
        <p:xfrm>
          <a:off x="2771775" y="2565400"/>
          <a:ext cx="1381125" cy="3349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8" name="Rovnice" r:id="rId3" imgW="939800" imgH="228600" progId="Equation.3">
                  <p:embed/>
                </p:oleObj>
              </mc:Choice>
              <mc:Fallback>
                <p:oleObj name="Rovnice" r:id="rId3" imgW="939800" imgH="228600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565400"/>
                        <a:ext cx="1381125" cy="3349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7" name="Object 4"/>
          <p:cNvGraphicFramePr>
            <a:graphicFrameLocks noChangeAspect="1"/>
          </p:cNvGraphicFramePr>
          <p:nvPr>
            <p:ph sz="quarter" idx="4294967295"/>
          </p:nvPr>
        </p:nvGraphicFramePr>
        <p:xfrm>
          <a:off x="5670550" y="3716338"/>
          <a:ext cx="3049588" cy="30178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39" name="Visio" r:id="rId5" imgW="3133725" imgH="3101816" progId="Visio.Drawing.11">
                  <p:embed/>
                </p:oleObj>
              </mc:Choice>
              <mc:Fallback>
                <p:oleObj name="Visio" r:id="rId5" imgW="3133725" imgH="3101816" progId="Visio.Drawing.11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70550" y="3716338"/>
                        <a:ext cx="3049588" cy="301783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Dělení polovodičů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grpSp>
        <p:nvGrpSpPr>
          <p:cNvPr id="19459" name="Skupina 26"/>
          <p:cNvGrpSpPr>
            <a:grpSpLocks/>
          </p:cNvGrpSpPr>
          <p:nvPr/>
        </p:nvGrpSpPr>
        <p:grpSpPr bwMode="auto">
          <a:xfrm>
            <a:off x="1277938" y="1944688"/>
            <a:ext cx="7380287" cy="3833812"/>
            <a:chOff x="1655676" y="1396631"/>
            <a:chExt cx="7380820" cy="3833786"/>
          </a:xfrm>
        </p:grpSpPr>
        <p:sp>
          <p:nvSpPr>
            <p:cNvPr id="17" name="Obdélník 16"/>
            <p:cNvSpPr/>
            <p:nvPr/>
          </p:nvSpPr>
          <p:spPr>
            <a:xfrm>
              <a:off x="3960892" y="4508110"/>
              <a:ext cx="2448102" cy="719132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/>
                <a:t>Polovodiče typu P</a:t>
              </a:r>
            </a:p>
          </p:txBody>
        </p:sp>
        <p:sp>
          <p:nvSpPr>
            <p:cNvPr id="19" name="Vývojový diagram: postup 18"/>
            <p:cNvSpPr/>
            <p:nvPr/>
          </p:nvSpPr>
          <p:spPr>
            <a:xfrm>
              <a:off x="3743389" y="1396631"/>
              <a:ext cx="2376660" cy="720720"/>
            </a:xfrm>
            <a:prstGeom prst="flowChartProcess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/>
                <a:t>Polovodiče</a:t>
              </a:r>
            </a:p>
          </p:txBody>
        </p:sp>
        <p:cxnSp>
          <p:nvCxnSpPr>
            <p:cNvPr id="20" name="Přímá spojnice se šipkou 19"/>
            <p:cNvCxnSpPr/>
            <p:nvPr/>
          </p:nvCxnSpPr>
          <p:spPr>
            <a:xfrm flipH="1">
              <a:off x="2859088" y="2209425"/>
              <a:ext cx="1244690" cy="765170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Přímá spojnice se šipkou 20"/>
            <p:cNvCxnSpPr/>
            <p:nvPr/>
          </p:nvCxnSpPr>
          <p:spPr>
            <a:xfrm>
              <a:off x="5564383" y="2209425"/>
              <a:ext cx="1203412" cy="792157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bdélník 21"/>
            <p:cNvSpPr/>
            <p:nvPr/>
          </p:nvSpPr>
          <p:spPr>
            <a:xfrm>
              <a:off x="1655676" y="3025395"/>
              <a:ext cx="2592574" cy="7921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/>
                <a:t>Vlastní (čisté)</a:t>
              </a:r>
            </a:p>
          </p:txBody>
        </p:sp>
        <p:sp>
          <p:nvSpPr>
            <p:cNvPr id="23" name="Obdélník 22"/>
            <p:cNvSpPr/>
            <p:nvPr/>
          </p:nvSpPr>
          <p:spPr>
            <a:xfrm>
              <a:off x="5658052" y="3025395"/>
              <a:ext cx="2592575" cy="792157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/>
                <a:t>Nevlastní (příměsové)</a:t>
              </a:r>
            </a:p>
          </p:txBody>
        </p:sp>
        <p:cxnSp>
          <p:nvCxnSpPr>
            <p:cNvPr id="24" name="Přímá spojnice se šipkou 23"/>
            <p:cNvCxnSpPr/>
            <p:nvPr/>
          </p:nvCxnSpPr>
          <p:spPr>
            <a:xfrm flipH="1">
              <a:off x="5327828" y="3865176"/>
              <a:ext cx="936693" cy="5762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Přímá spojnice se šipkou 24"/>
            <p:cNvCxnSpPr/>
            <p:nvPr/>
          </p:nvCxnSpPr>
          <p:spPr>
            <a:xfrm>
              <a:off x="7560014" y="3865176"/>
              <a:ext cx="504861" cy="576259"/>
            </a:xfrm>
            <a:prstGeom prst="straightConnector1">
              <a:avLst/>
            </a:prstGeom>
            <a:ln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Obdélník 25"/>
            <p:cNvSpPr/>
            <p:nvPr/>
          </p:nvSpPr>
          <p:spPr>
            <a:xfrm>
              <a:off x="6588394" y="4509697"/>
              <a:ext cx="2448102" cy="720720"/>
            </a:xfrm>
            <a:prstGeom prst="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r>
                <a:rPr lang="cs-CZ" dirty="0"/>
                <a:t>Polovodiče typu N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Polovodiče typu P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0483" name="Zástupný symbol pro obsah 2"/>
          <p:cNvSpPr>
            <a:spLocks noGrp="1"/>
          </p:cNvSpPr>
          <p:nvPr>
            <p:ph idx="1"/>
          </p:nvPr>
        </p:nvSpPr>
        <p:spPr>
          <a:xfrm>
            <a:off x="701675" y="1844675"/>
            <a:ext cx="7289800" cy="4022725"/>
          </a:xfrm>
        </p:spPr>
        <p:txBody>
          <a:bodyPr/>
          <a:lstStyle/>
          <a:p>
            <a:pPr defTabSz="762000" eaLnBrk="1" hangingPunct="1"/>
            <a:r>
              <a:rPr lang="cs-CZ" altLang="cs-CZ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Příměsové atomy, které z polovodičové látky tvoří </a:t>
            </a:r>
            <a:r>
              <a:rPr lang="cs-CZ" altLang="cs-CZ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polovodič typu </a:t>
            </a:r>
            <a:r>
              <a:rPr lang="cs-CZ" altLang="cs-CZ" sz="2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altLang="cs-CZ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altLang="cs-CZ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nazývají</a:t>
            </a:r>
            <a:r>
              <a:rPr lang="cs-CZ" altLang="cs-CZ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akceptory  </a:t>
            </a:r>
            <a:br>
              <a:rPr lang="cs-CZ" altLang="cs-CZ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(akceptor - příjemce).</a:t>
            </a:r>
          </a:p>
          <a:p>
            <a:pPr defTabSz="762000" eaLnBrk="1" hangingPunct="1"/>
            <a:r>
              <a:rPr lang="cs-CZ" altLang="cs-CZ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Akceptory jsou schopny ze svého okolí přijmout jeden vazebný elektron, čím vznikají </a:t>
            </a:r>
            <a:r>
              <a:rPr lang="cs-CZ" altLang="cs-CZ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díry.</a:t>
            </a:r>
          </a:p>
          <a:p>
            <a:pPr defTabSz="762000" eaLnBrk="1" hangingPunct="1"/>
            <a:r>
              <a:rPr lang="cs-CZ" altLang="cs-CZ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polovodičích typu </a:t>
            </a:r>
            <a:r>
              <a:rPr lang="cs-CZ" altLang="cs-CZ" sz="2400" b="1" i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cs-CZ" altLang="cs-CZ" sz="2400" b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cs-CZ" altLang="cs-CZ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jsou majoritní díry, minoritní volné elektrony.</a:t>
            </a:r>
          </a:p>
          <a:p>
            <a:pPr defTabSz="762000" eaLnBrk="1" hangingPunct="1"/>
            <a:endParaRPr lang="cs-CZ" altLang="cs-CZ" sz="2400" smtClean="0"/>
          </a:p>
        </p:txBody>
      </p:sp>
      <p:pic>
        <p:nvPicPr>
          <p:cNvPr id="20484" name="Obrázek 3" descr="f2-6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725" y="4581525"/>
            <a:ext cx="22860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485" name="Obrázek 3" descr="f2-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5150" y="4581525"/>
            <a:ext cx="22860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Polovodiče typu N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1507" name="Zástupný symbol pro obsah 2"/>
          <p:cNvSpPr>
            <a:spLocks noGrp="1"/>
          </p:cNvSpPr>
          <p:nvPr>
            <p:ph idx="1"/>
          </p:nvPr>
        </p:nvSpPr>
        <p:spPr>
          <a:xfrm>
            <a:off x="768350" y="1874838"/>
            <a:ext cx="7929563" cy="4800600"/>
          </a:xfrm>
        </p:spPr>
        <p:txBody>
          <a:bodyPr/>
          <a:lstStyle/>
          <a:p>
            <a:pPr defTabSz="762000" eaLnBrk="1" hangingPunct="1"/>
            <a:r>
              <a:rPr lang="cs-CZ" altLang="cs-CZ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Příměsové  atomy, které  z  polovodičové  látky  tvoří </a:t>
            </a:r>
            <a:r>
              <a:rPr lang="cs-CZ" altLang="cs-CZ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polovodič typu </a:t>
            </a:r>
            <a:r>
              <a:rPr lang="cs-CZ" altLang="cs-CZ" sz="2400" b="1" i="1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cs-CZ" altLang="cs-CZ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cs-CZ" altLang="cs-CZ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se nazývají</a:t>
            </a:r>
            <a:r>
              <a:rPr lang="cs-CZ" altLang="cs-CZ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donory </a:t>
            </a:r>
            <a:r>
              <a:rPr lang="cs-CZ" altLang="cs-CZ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(donor – dárce).</a:t>
            </a:r>
          </a:p>
          <a:p>
            <a:pPr defTabSz="762000" eaLnBrk="1" hangingPunct="1"/>
            <a:r>
              <a:rPr lang="cs-CZ" altLang="cs-CZ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Donory poskytují krystalu volné elektrony.</a:t>
            </a:r>
          </a:p>
          <a:p>
            <a:pPr defTabSz="762000" eaLnBrk="1" hangingPunct="1"/>
            <a:r>
              <a:rPr lang="cs-CZ" altLang="cs-CZ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Převažující volné částice s náboji nazýváme většinové </a:t>
            </a:r>
            <a:r>
              <a:rPr lang="cs-CZ" altLang="cs-CZ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(majoritní)</a:t>
            </a:r>
            <a:r>
              <a:rPr lang="cs-CZ" altLang="cs-CZ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  <a:p>
            <a:pPr defTabSz="762000" eaLnBrk="1" hangingPunct="1"/>
            <a:r>
              <a:rPr lang="cs-CZ" altLang="cs-CZ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Volné částice s opačným nábojem jsou menšinové </a:t>
            </a:r>
            <a:r>
              <a:rPr lang="cs-CZ" altLang="cs-CZ" sz="2400" smtClean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(minoritní)</a:t>
            </a:r>
            <a:r>
              <a:rPr lang="cs-CZ" altLang="cs-CZ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.</a:t>
            </a:r>
          </a:p>
          <a:p>
            <a:pPr defTabSz="762000" eaLnBrk="1" hangingPunct="1"/>
            <a:r>
              <a:rPr lang="cs-CZ" altLang="cs-CZ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 polovodičích typu N jsou majoritní </a:t>
            </a:r>
            <a:br>
              <a:rPr lang="cs-CZ" altLang="cs-CZ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cs-CZ" altLang="cs-CZ" sz="240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volné elektrony, minoritní díry.</a:t>
            </a:r>
          </a:p>
          <a:p>
            <a:pPr defTabSz="762000" eaLnBrk="1" hangingPunct="1"/>
            <a:endParaRPr lang="cs-CZ" altLang="cs-CZ" sz="2400" smtClean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defTabSz="762000" eaLnBrk="1" hangingPunct="1"/>
            <a:endParaRPr lang="cs-CZ" altLang="cs-CZ" sz="2400" smtClean="0"/>
          </a:p>
        </p:txBody>
      </p:sp>
      <p:pic>
        <p:nvPicPr>
          <p:cNvPr id="21508" name="Obrázek 3" descr="f2-5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437063"/>
            <a:ext cx="2286000" cy="22510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PN přechod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2531" name="Zástupný symbol pro obsah 2"/>
          <p:cNvSpPr>
            <a:spLocks noGrp="1"/>
          </p:cNvSpPr>
          <p:nvPr>
            <p:ph idx="1"/>
          </p:nvPr>
        </p:nvSpPr>
        <p:spPr>
          <a:xfrm>
            <a:off x="768350" y="2057400"/>
            <a:ext cx="7499350" cy="4800600"/>
          </a:xfrm>
        </p:spPr>
        <p:txBody>
          <a:bodyPr/>
          <a:lstStyle/>
          <a:p>
            <a:pPr defTabSz="762000" eaLnBrk="1" hangingPunct="1"/>
            <a:r>
              <a:rPr lang="cs-CZ" altLang="cs-CZ" sz="2400" smtClean="0"/>
              <a:t>V </a:t>
            </a:r>
            <a:r>
              <a:rPr lang="cs-CZ" altLang="cs-CZ" sz="2400" smtClean="0">
                <a:solidFill>
                  <a:srgbClr val="FF0000"/>
                </a:solidFill>
              </a:rPr>
              <a:t>oblasti přechodu</a:t>
            </a:r>
            <a:r>
              <a:rPr lang="cs-CZ" altLang="cs-CZ" sz="2400" smtClean="0"/>
              <a:t> </a:t>
            </a:r>
            <a:r>
              <a:rPr lang="cs-CZ" altLang="cs-CZ" sz="2400" smtClean="0">
                <a:solidFill>
                  <a:srgbClr val="FF0000"/>
                </a:solidFill>
              </a:rPr>
              <a:t>nejsou</a:t>
            </a:r>
            <a:r>
              <a:rPr lang="cs-CZ" altLang="cs-CZ" sz="2400" smtClean="0"/>
              <a:t> vlivem rekombinace žádné </a:t>
            </a:r>
            <a:r>
              <a:rPr lang="cs-CZ" altLang="cs-CZ" sz="2400" smtClean="0">
                <a:solidFill>
                  <a:srgbClr val="FF0000"/>
                </a:solidFill>
              </a:rPr>
              <a:t>volné elektricky nabité částice</a:t>
            </a:r>
            <a:r>
              <a:rPr lang="cs-CZ" altLang="cs-CZ" sz="2400" smtClean="0"/>
              <a:t> </a:t>
            </a:r>
          </a:p>
          <a:p>
            <a:pPr defTabSz="762000" eaLnBrk="1" hangingPunct="1"/>
            <a:r>
              <a:rPr lang="cs-CZ" altLang="cs-CZ" sz="2400" smtClean="0"/>
              <a:t>Oblast přechodu PN je </a:t>
            </a:r>
            <a:r>
              <a:rPr lang="cs-CZ" altLang="cs-CZ" sz="2400" smtClean="0">
                <a:solidFill>
                  <a:srgbClr val="FF0000"/>
                </a:solidFill>
              </a:rPr>
              <a:t>téměř bez volných nabitých částic</a:t>
            </a:r>
            <a:r>
              <a:rPr lang="cs-CZ" altLang="cs-CZ" sz="2400" smtClean="0"/>
              <a:t>, má </a:t>
            </a:r>
            <a:r>
              <a:rPr lang="cs-CZ" altLang="cs-CZ" sz="2400" smtClean="0">
                <a:solidFill>
                  <a:srgbClr val="FF0000"/>
                </a:solidFill>
              </a:rPr>
              <a:t>velký elektrický odpor</a:t>
            </a:r>
            <a:r>
              <a:rPr lang="cs-CZ" altLang="cs-CZ" sz="2400" smtClean="0"/>
              <a:t>.</a:t>
            </a:r>
          </a:p>
          <a:p>
            <a:pPr defTabSz="762000" eaLnBrk="1" hangingPunct="1"/>
            <a:endParaRPr lang="cs-CZ" altLang="cs-CZ" sz="2400" smtClean="0"/>
          </a:p>
        </p:txBody>
      </p:sp>
      <p:pic>
        <p:nvPicPr>
          <p:cNvPr id="22532" name="Picture 6" descr="dioda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3450" y="4221163"/>
            <a:ext cx="3455988" cy="23225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3" name="Picture 8" descr="dioda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221163"/>
            <a:ext cx="3455987" cy="2303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2534" name="Picture 7" descr=" Introduction to Semiconductors !"/>
          <p:cNvPicPr>
            <a:picLocks noChangeAspect="1" noChangeArrowheads="1" noCrop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15913"/>
            <a:ext cx="3943350" cy="1408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830263" y="692150"/>
            <a:ext cx="7648575" cy="1143000"/>
          </a:xfrm>
        </p:spPr>
        <p:txBody>
          <a:bodyPr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PN přechod v propustném směru</a:t>
            </a:r>
          </a:p>
        </p:txBody>
      </p:sp>
      <p:sp>
        <p:nvSpPr>
          <p:cNvPr id="23555" name="Zástupný symbol pro obsah 2"/>
          <p:cNvSpPr>
            <a:spLocks noGrp="1"/>
          </p:cNvSpPr>
          <p:nvPr>
            <p:ph idx="1"/>
          </p:nvPr>
        </p:nvSpPr>
        <p:spPr>
          <a:xfrm>
            <a:off x="755650" y="1989138"/>
            <a:ext cx="7720013" cy="5124450"/>
          </a:xfrm>
        </p:spPr>
        <p:txBody>
          <a:bodyPr/>
          <a:lstStyle/>
          <a:p>
            <a:pPr defTabSz="762000" eaLnBrk="1" hangingPunct="1"/>
            <a:r>
              <a:rPr lang="cs-CZ" altLang="cs-CZ" sz="2400" smtClean="0"/>
              <a:t>Připojíme-li </a:t>
            </a:r>
            <a:r>
              <a:rPr lang="cs-CZ" altLang="cs-CZ" sz="2400" smtClean="0">
                <a:solidFill>
                  <a:srgbClr val="FF0000"/>
                </a:solidFill>
              </a:rPr>
              <a:t>kladnou svorku zdroje</a:t>
            </a:r>
            <a:r>
              <a:rPr lang="cs-CZ" altLang="cs-CZ" sz="2400" smtClean="0"/>
              <a:t> k polovodiči typu</a:t>
            </a:r>
            <a:r>
              <a:rPr lang="cs-CZ" altLang="cs-CZ" sz="2400" smtClean="0">
                <a:solidFill>
                  <a:srgbClr val="FF0000"/>
                </a:solidFill>
              </a:rPr>
              <a:t> P</a:t>
            </a:r>
            <a:r>
              <a:rPr lang="cs-CZ" altLang="cs-CZ" sz="2400" smtClean="0"/>
              <a:t> a </a:t>
            </a:r>
            <a:r>
              <a:rPr lang="cs-CZ" altLang="cs-CZ" sz="2400" smtClean="0">
                <a:solidFill>
                  <a:srgbClr val="FF0000"/>
                </a:solidFill>
              </a:rPr>
              <a:t>zápornou svorku</a:t>
            </a:r>
            <a:r>
              <a:rPr lang="cs-CZ" altLang="cs-CZ" sz="2400" smtClean="0"/>
              <a:t> k polovodiči  typu </a:t>
            </a:r>
            <a:r>
              <a:rPr lang="cs-CZ" altLang="cs-CZ" sz="2400" smtClean="0">
                <a:solidFill>
                  <a:srgbClr val="FF0000"/>
                </a:solidFill>
              </a:rPr>
              <a:t>N</a:t>
            </a:r>
            <a:r>
              <a:rPr lang="cs-CZ" altLang="cs-CZ" sz="2400" smtClean="0"/>
              <a:t>, pak elektrické pole  přechodu   PN   je  </a:t>
            </a:r>
            <a:r>
              <a:rPr lang="cs-CZ" altLang="cs-CZ" sz="2400" smtClean="0">
                <a:solidFill>
                  <a:srgbClr val="FF0000"/>
                </a:solidFill>
              </a:rPr>
              <a:t>zeslabené  elektrickým  polem zdroje napětí. </a:t>
            </a:r>
          </a:p>
          <a:p>
            <a:pPr defTabSz="762000" eaLnBrk="1" hangingPunct="1"/>
            <a:r>
              <a:rPr lang="cs-CZ" altLang="cs-CZ" sz="2400" smtClean="0"/>
              <a:t>Volné elektrony  a  díry </a:t>
            </a:r>
            <a:r>
              <a:rPr lang="cs-CZ" altLang="cs-CZ" sz="2400" smtClean="0">
                <a:solidFill>
                  <a:srgbClr val="FF0000"/>
                </a:solidFill>
              </a:rPr>
              <a:t>difundují</a:t>
            </a:r>
            <a:r>
              <a:rPr lang="cs-CZ" altLang="cs-CZ" sz="2400" smtClean="0"/>
              <a:t>  do oblasti přechodu, což se projevuje jako </a:t>
            </a:r>
            <a:r>
              <a:rPr lang="cs-CZ" altLang="cs-CZ" sz="2400" smtClean="0">
                <a:solidFill>
                  <a:srgbClr val="FF0000"/>
                </a:solidFill>
              </a:rPr>
              <a:t>zmenšení odporu přechodu PN</a:t>
            </a:r>
            <a:r>
              <a:rPr lang="cs-CZ" altLang="cs-CZ" sz="2400" smtClean="0"/>
              <a:t>.</a:t>
            </a:r>
          </a:p>
          <a:p>
            <a:pPr defTabSz="762000" eaLnBrk="1" hangingPunct="1">
              <a:spcAft>
                <a:spcPct val="25000"/>
              </a:spcAft>
            </a:pPr>
            <a:r>
              <a:rPr lang="cs-CZ" altLang="cs-CZ" sz="2400" smtClean="0"/>
              <a:t>Elektrickým </a:t>
            </a:r>
            <a:r>
              <a:rPr lang="cs-CZ" altLang="cs-CZ" sz="2400" smtClean="0">
                <a:solidFill>
                  <a:srgbClr val="FF0000"/>
                </a:solidFill>
              </a:rPr>
              <a:t>obvodem prochází elektrický proud</a:t>
            </a:r>
            <a:r>
              <a:rPr lang="cs-CZ" altLang="cs-CZ" sz="2400" smtClean="0"/>
              <a:t>.</a:t>
            </a:r>
          </a:p>
          <a:p>
            <a:pPr defTabSz="762000" eaLnBrk="1" hangingPunct="1"/>
            <a:r>
              <a:rPr lang="cs-CZ" altLang="cs-CZ" sz="2400" smtClean="0"/>
              <a:t>Přechod PN je zapojen v </a:t>
            </a:r>
            <a:r>
              <a:rPr lang="cs-CZ" altLang="cs-CZ" sz="2400" smtClean="0">
                <a:solidFill>
                  <a:srgbClr val="FF0000"/>
                </a:solidFill>
              </a:rPr>
              <a:t>propustném směru</a:t>
            </a:r>
            <a:r>
              <a:rPr lang="cs-CZ" altLang="cs-CZ" sz="2400" smtClean="0"/>
              <a:t> a </a:t>
            </a:r>
            <a:br>
              <a:rPr lang="cs-CZ" altLang="cs-CZ" sz="2400" smtClean="0"/>
            </a:br>
            <a:r>
              <a:rPr lang="cs-CZ" altLang="cs-CZ" sz="2400" smtClean="0"/>
              <a:t>prochází jím </a:t>
            </a:r>
            <a:r>
              <a:rPr lang="cs-CZ" altLang="cs-CZ" sz="2400" smtClean="0">
                <a:solidFill>
                  <a:srgbClr val="FF0000"/>
                </a:solidFill>
              </a:rPr>
              <a:t>propustný proud</a:t>
            </a:r>
            <a:r>
              <a:rPr lang="cs-CZ" altLang="cs-CZ" sz="2400" smtClean="0"/>
              <a:t>.  </a:t>
            </a:r>
          </a:p>
        </p:txBody>
      </p:sp>
      <p:pic>
        <p:nvPicPr>
          <p:cNvPr id="23556" name="Picture 9" descr="dioda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04025" y="4724400"/>
            <a:ext cx="1987550" cy="1882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PN přechod v závěrném směru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4579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defTabSz="762000" eaLnBrk="1" hangingPunct="1"/>
            <a:r>
              <a:rPr lang="cs-CZ" altLang="cs-CZ" sz="2400" smtClean="0"/>
              <a:t>Připojíme-li </a:t>
            </a:r>
            <a:r>
              <a:rPr lang="cs-CZ" altLang="cs-CZ" sz="2400" smtClean="0">
                <a:solidFill>
                  <a:srgbClr val="FF0000"/>
                </a:solidFill>
              </a:rPr>
              <a:t>kladnou</a:t>
            </a:r>
            <a:r>
              <a:rPr lang="cs-CZ" altLang="cs-CZ" sz="2400" smtClean="0"/>
              <a:t> svorku zdroje k polovodiči typu </a:t>
            </a:r>
            <a:r>
              <a:rPr lang="cs-CZ" altLang="cs-CZ" sz="2400" smtClean="0">
                <a:solidFill>
                  <a:srgbClr val="FF0000"/>
                </a:solidFill>
              </a:rPr>
              <a:t>N</a:t>
            </a:r>
            <a:r>
              <a:rPr lang="cs-CZ" altLang="cs-CZ" sz="2400" smtClean="0"/>
              <a:t> a </a:t>
            </a:r>
            <a:r>
              <a:rPr lang="cs-CZ" altLang="cs-CZ" sz="2400" smtClean="0">
                <a:solidFill>
                  <a:srgbClr val="FF0000"/>
                </a:solidFill>
              </a:rPr>
              <a:t>zápornou</a:t>
            </a:r>
            <a:r>
              <a:rPr lang="cs-CZ" altLang="cs-CZ" sz="2400" smtClean="0"/>
              <a:t> svorku  k polovodiči typu  </a:t>
            </a:r>
            <a:r>
              <a:rPr lang="cs-CZ" altLang="cs-CZ" sz="2400" smtClean="0">
                <a:solidFill>
                  <a:srgbClr val="FF0000"/>
                </a:solidFill>
              </a:rPr>
              <a:t>P</a:t>
            </a:r>
            <a:r>
              <a:rPr lang="cs-CZ" altLang="cs-CZ" sz="2400" smtClean="0"/>
              <a:t>, pak  se  zvětší </a:t>
            </a:r>
            <a:r>
              <a:rPr lang="cs-CZ" altLang="cs-CZ" sz="2400" smtClean="0">
                <a:solidFill>
                  <a:srgbClr val="FF0000"/>
                </a:solidFill>
              </a:rPr>
              <a:t>intenzita  elektrického  pole  přechodu</a:t>
            </a:r>
            <a:r>
              <a:rPr lang="cs-CZ" altLang="cs-CZ" sz="2400" smtClean="0"/>
              <a:t>  PN, oblast  přechodu PN se </a:t>
            </a:r>
            <a:r>
              <a:rPr lang="cs-CZ" altLang="cs-CZ" sz="2400" smtClean="0">
                <a:solidFill>
                  <a:srgbClr val="FF0000"/>
                </a:solidFill>
              </a:rPr>
              <a:t>rozšíří</a:t>
            </a:r>
            <a:r>
              <a:rPr lang="cs-CZ" altLang="cs-CZ" sz="2400" smtClean="0"/>
              <a:t>.</a:t>
            </a:r>
          </a:p>
          <a:p>
            <a:pPr defTabSz="762000" eaLnBrk="1" hangingPunct="1"/>
            <a:r>
              <a:rPr lang="cs-CZ" altLang="cs-CZ" sz="2400" smtClean="0">
                <a:solidFill>
                  <a:srgbClr val="FF0000"/>
                </a:solidFill>
              </a:rPr>
              <a:t>Elektrický  odpor  přechodu</a:t>
            </a:r>
            <a:r>
              <a:rPr lang="cs-CZ" altLang="cs-CZ" sz="2400" smtClean="0"/>
              <a:t>  PN  se  podstatně  </a:t>
            </a:r>
            <a:r>
              <a:rPr lang="cs-CZ" altLang="cs-CZ" sz="2400" smtClean="0">
                <a:solidFill>
                  <a:srgbClr val="FF0000"/>
                </a:solidFill>
              </a:rPr>
              <a:t>zvětší</a:t>
            </a:r>
            <a:r>
              <a:rPr lang="cs-CZ" altLang="cs-CZ" sz="2400" smtClean="0"/>
              <a:t>, obvodem  prochází  </a:t>
            </a:r>
            <a:r>
              <a:rPr lang="cs-CZ" altLang="cs-CZ" sz="2400" smtClean="0">
                <a:solidFill>
                  <a:srgbClr val="FF0000"/>
                </a:solidFill>
              </a:rPr>
              <a:t>velmi  malý proud</a:t>
            </a:r>
            <a:r>
              <a:rPr lang="cs-CZ" altLang="cs-CZ" sz="2400" smtClean="0"/>
              <a:t> tvořený jenom menšinovými volnými částicemi.</a:t>
            </a:r>
          </a:p>
          <a:p>
            <a:pPr defTabSz="762000" eaLnBrk="1" hangingPunct="1"/>
            <a:r>
              <a:rPr lang="cs-CZ" altLang="cs-CZ" sz="2400" smtClean="0"/>
              <a:t>Přechod  PN  je </a:t>
            </a:r>
            <a:r>
              <a:rPr lang="cs-CZ" altLang="cs-CZ" sz="2400" smtClean="0">
                <a:solidFill>
                  <a:srgbClr val="FF0000"/>
                </a:solidFill>
              </a:rPr>
              <a:t>zapojen v závěrném směru</a:t>
            </a:r>
            <a:r>
              <a:rPr lang="cs-CZ" altLang="cs-CZ" sz="2400" smtClean="0"/>
              <a:t> a </a:t>
            </a:r>
            <a:br>
              <a:rPr lang="cs-CZ" altLang="cs-CZ" sz="2400" smtClean="0"/>
            </a:br>
            <a:r>
              <a:rPr lang="cs-CZ" altLang="cs-CZ" sz="2400" smtClean="0"/>
              <a:t>prochází jím </a:t>
            </a:r>
            <a:r>
              <a:rPr lang="cs-CZ" altLang="cs-CZ" sz="2400" smtClean="0">
                <a:solidFill>
                  <a:srgbClr val="FF0000"/>
                </a:solidFill>
              </a:rPr>
              <a:t>závěrný proud</a:t>
            </a:r>
            <a:r>
              <a:rPr lang="cs-CZ" altLang="cs-CZ" sz="2400" smtClean="0"/>
              <a:t>.  </a:t>
            </a:r>
          </a:p>
          <a:p>
            <a:pPr defTabSz="762000" eaLnBrk="1" hangingPunct="1"/>
            <a:endParaRPr lang="cs-CZ" altLang="cs-CZ" sz="2400" smtClean="0"/>
          </a:p>
        </p:txBody>
      </p:sp>
      <p:pic>
        <p:nvPicPr>
          <p:cNvPr id="24580" name="Picture 11" descr="dioda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4652963"/>
            <a:ext cx="2020887" cy="1995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Využití polovodičů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5603" name="Zástupný symbol pro obsah 2"/>
          <p:cNvSpPr>
            <a:spLocks noGrp="1"/>
          </p:cNvSpPr>
          <p:nvPr>
            <p:ph idx="1"/>
          </p:nvPr>
        </p:nvSpPr>
        <p:spPr>
          <a:xfrm>
            <a:off x="768350" y="1916113"/>
            <a:ext cx="3298825" cy="4800600"/>
          </a:xfrm>
        </p:spPr>
        <p:txBody>
          <a:bodyPr/>
          <a:lstStyle/>
          <a:p>
            <a:pPr eaLnBrk="1" hangingPunct="1"/>
            <a:r>
              <a:rPr lang="cs-CZ" altLang="cs-CZ" smtClean="0">
                <a:latin typeface="Times New Roman" panose="02020603050405020304" pitchFamily="18" charset="0"/>
              </a:rPr>
              <a:t>Polovodič s přechodem </a:t>
            </a:r>
            <a:r>
              <a:rPr lang="cs-CZ" altLang="cs-CZ" i="1" smtClean="0">
                <a:latin typeface="Times New Roman" panose="02020603050405020304" pitchFamily="18" charset="0"/>
              </a:rPr>
              <a:t>PN</a:t>
            </a:r>
            <a:r>
              <a:rPr lang="cs-CZ" altLang="cs-CZ" smtClean="0">
                <a:latin typeface="Times New Roman" panose="02020603050405020304" pitchFamily="18" charset="0"/>
              </a:rPr>
              <a:t> nazýváme </a:t>
            </a:r>
            <a:r>
              <a:rPr lang="cs-CZ" altLang="cs-CZ" smtClean="0">
                <a:solidFill>
                  <a:srgbClr val="FF0000"/>
                </a:solidFill>
                <a:latin typeface="Times New Roman" panose="02020603050405020304" pitchFamily="18" charset="0"/>
              </a:rPr>
              <a:t>polovodičová dioda.</a:t>
            </a:r>
          </a:p>
          <a:p>
            <a:pPr eaLnBrk="1" hangingPunct="1"/>
            <a:endParaRPr lang="cs-CZ" altLang="cs-CZ" smtClean="0"/>
          </a:p>
        </p:txBody>
      </p:sp>
      <p:pic>
        <p:nvPicPr>
          <p:cNvPr id="25604" name="Picture 14" descr="Soubor:ZnackaPolovodicoveDiody.jpg">
            <a:hlinkClick r:id="rId2"/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3236913"/>
            <a:ext cx="2005012" cy="138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" name="Picture 5" descr="laserdiodemodule"/>
          <p:cNvPicPr>
            <a:picLocks noChangeAspect="1" noChangeArrowheads="1"/>
          </p:cNvPicPr>
          <p:nvPr/>
        </p:nvPicPr>
        <p:blipFill>
          <a:blip r:embed="rId4">
            <a:lum bright="-12000" contrast="18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0113" y="4856163"/>
            <a:ext cx="2108200" cy="1747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6" name="Zástupný symbol pro obsah 2"/>
          <p:cNvSpPr txBox="1">
            <a:spLocks/>
          </p:cNvSpPr>
          <p:nvPr/>
        </p:nvSpPr>
        <p:spPr bwMode="auto">
          <a:xfrm>
            <a:off x="4625975" y="1900238"/>
            <a:ext cx="3906838" cy="4800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45720" rIns="45720"/>
          <a:lstStyle>
            <a:lvl1pPr marL="90488" indent="-90488">
              <a:lnSpc>
                <a:spcPct val="90000"/>
              </a:lnSpc>
              <a:spcBef>
                <a:spcPts val="1200"/>
              </a:spcBef>
              <a:spcAft>
                <a:spcPts val="200"/>
              </a:spcAft>
              <a:buClr>
                <a:schemeClr val="accent1"/>
              </a:buClr>
              <a:buSzPct val="100000"/>
              <a:buFont typeface="Tw Cen MT" panose="020B0602020104020603" pitchFamily="34" charset="-18"/>
              <a:buChar char=" "/>
              <a:defRPr sz="2000">
                <a:solidFill>
                  <a:schemeClr val="tx1"/>
                </a:solidFill>
                <a:latin typeface="Tw Cen MT" panose="020B0602020104020603" pitchFamily="34" charset="-18"/>
              </a:defRPr>
            </a:lvl1pPr>
            <a:lvl2pPr marL="265113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600">
                <a:solidFill>
                  <a:schemeClr val="tx1"/>
                </a:solidFill>
                <a:latin typeface="Tw Cen MT" panose="020B0602020104020603" pitchFamily="34" charset="-18"/>
              </a:defRPr>
            </a:lvl2pPr>
            <a:lvl3pPr marL="44767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-18"/>
              </a:defRPr>
            </a:lvl3pPr>
            <a:lvl4pPr marL="593725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-18"/>
              </a:defRPr>
            </a:lvl4pPr>
            <a:lvl5pPr marL="776288" indent="-136525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-18"/>
              </a:defRPr>
            </a:lvl5pPr>
            <a:lvl6pPr marL="12334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-18"/>
              </a:defRPr>
            </a:lvl6pPr>
            <a:lvl7pPr marL="16906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-18"/>
              </a:defRPr>
            </a:lvl7pPr>
            <a:lvl8pPr marL="21478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-18"/>
              </a:defRPr>
            </a:lvl8pPr>
            <a:lvl9pPr marL="2605088" indent="-136525" eaLnBrk="0" fontAlgn="base" hangingPunct="0">
              <a:lnSpc>
                <a:spcPct val="90000"/>
              </a:lnSpc>
              <a:spcBef>
                <a:spcPts val="200"/>
              </a:spcBef>
              <a:spcAft>
                <a:spcPts val="400"/>
              </a:spcAft>
              <a:buClr>
                <a:schemeClr val="accent1"/>
              </a:buClr>
              <a:buFont typeface="Wingdings 3" panose="05040102010807070707" pitchFamily="18" charset="2"/>
              <a:buChar char=""/>
              <a:defRPr sz="1200">
                <a:solidFill>
                  <a:schemeClr val="tx1"/>
                </a:solidFill>
                <a:latin typeface="Tw Cen MT" panose="020B0602020104020603" pitchFamily="34" charset="-18"/>
              </a:defRPr>
            </a:lvl9pPr>
          </a:lstStyle>
          <a:p>
            <a:pPr eaLnBrk="1" hangingPunct="1"/>
            <a:r>
              <a:rPr lang="cs-CZ" altLang="cs-CZ">
                <a:solidFill>
                  <a:srgbClr val="FF0000"/>
                </a:solidFill>
                <a:latin typeface="Times New Roman" panose="02020603050405020304" pitchFamily="18" charset="0"/>
              </a:rPr>
              <a:t>Tranzistor – </a:t>
            </a:r>
            <a:r>
              <a:rPr lang="cs-CZ" altLang="cs-CZ">
                <a:latin typeface="Times New Roman" panose="02020603050405020304" pitchFamily="18" charset="0"/>
              </a:rPr>
              <a:t>součástka, kterou tvoří dvojice PN přechodů. </a:t>
            </a:r>
            <a:r>
              <a:rPr lang="cs-CZ" altLang="cs-CZ"/>
              <a:t>Používají se jako zesilovače, spínače a invertory. </a:t>
            </a:r>
            <a:endParaRPr lang="cs-CZ" altLang="cs-CZ">
              <a:solidFill>
                <a:srgbClr val="FF0000"/>
              </a:solidFill>
              <a:latin typeface="Times New Roman" panose="02020603050405020304" pitchFamily="18" charset="0"/>
            </a:endParaRPr>
          </a:p>
          <a:p>
            <a:pPr eaLnBrk="1" hangingPunct="1"/>
            <a:endParaRPr lang="cs-CZ" altLang="cs-CZ"/>
          </a:p>
        </p:txBody>
      </p:sp>
      <p:pic>
        <p:nvPicPr>
          <p:cNvPr id="25607" name="Picture 8" descr="BJT NPN symbol.sv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30750" y="3116263"/>
            <a:ext cx="1131888" cy="1131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8" name="Picture 10" descr="BJT PNP symbol.sv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59563" y="3070225"/>
            <a:ext cx="11430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9" name="Picture 14" descr="http://elektross.gjn.cz/obrazky/tranzistor1.gif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54775" y="4316413"/>
            <a:ext cx="18288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0" name="Picture 16" descr="http://elektross.gjn.cz/obrazky/tranzistor2.gif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8500" y="4316413"/>
            <a:ext cx="1828800" cy="7810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11" name="Picture 18" descr="Výsledek obrázku pro tranzistor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738" y="5248275"/>
            <a:ext cx="2238375" cy="1425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12" name="AutoShape 20" descr="Výsledek obrázku pro tranzistor emitor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endParaRPr lang="cs-CZ" altLang="cs-CZ"/>
          </a:p>
        </p:txBody>
      </p:sp>
      <p:pic>
        <p:nvPicPr>
          <p:cNvPr id="25613" name="Picture 22" descr="Tranzistor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5275" y="5246688"/>
            <a:ext cx="1600200" cy="1533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3" presetClass="entr" presetSubtype="52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Využití polovodičů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 rtlCol="0">
            <a:normAutofit/>
          </a:bodyPr>
          <a:lstStyle/>
          <a:p>
            <a:pPr marL="342900" indent="-342900" eaLnBrk="1" fontAlgn="auto" hangingPunct="1">
              <a:spcBef>
                <a:spcPct val="20000"/>
              </a:spcBef>
              <a:buFontTx/>
              <a:buChar char="•"/>
              <a:defRPr/>
            </a:pPr>
            <a:r>
              <a:rPr lang="cs-CZ" sz="2400" b="1" dirty="0" smtClean="0"/>
              <a:t>Využití</a:t>
            </a:r>
            <a:r>
              <a:rPr lang="cs-CZ" sz="2400" dirty="0" smtClean="0"/>
              <a:t>:</a:t>
            </a:r>
            <a:endParaRPr lang="cs-CZ" sz="2400" b="1" dirty="0" smtClean="0"/>
          </a:p>
          <a:p>
            <a:pPr marL="742950" lvl="1" indent="-285750" eaLnBrk="1" fontAlgn="auto" hangingPunct="1">
              <a:spcBef>
                <a:spcPct val="20000"/>
              </a:spcBef>
              <a:buFontTx/>
              <a:buChar char="–"/>
              <a:defRPr/>
            </a:pPr>
            <a:r>
              <a:rPr lang="cs-CZ" sz="2400" b="1" dirty="0" smtClean="0"/>
              <a:t>termistor</a:t>
            </a:r>
            <a:r>
              <a:rPr lang="cs-CZ" sz="2400" dirty="0" smtClean="0"/>
              <a:t> – (teplotně závislý rezistor), využívá se k měření teploty, regulaci teploty apod.</a:t>
            </a:r>
            <a:endParaRPr lang="cs-CZ" sz="2400" b="1" dirty="0" smtClean="0"/>
          </a:p>
          <a:p>
            <a:pPr marL="742950" lvl="1" indent="-285750" eaLnBrk="1" fontAlgn="auto" hangingPunct="1">
              <a:spcBef>
                <a:spcPct val="20000"/>
              </a:spcBef>
              <a:buFontTx/>
              <a:buChar char="–"/>
              <a:defRPr/>
            </a:pPr>
            <a:r>
              <a:rPr lang="cs-CZ" sz="2400" b="1" dirty="0" err="1" smtClean="0"/>
              <a:t>fotorezistor</a:t>
            </a:r>
            <a:r>
              <a:rPr lang="cs-CZ" sz="2400" dirty="0" smtClean="0"/>
              <a:t> – jeho odpor se mění s osvětlením, používá se k regulaci a měření osvětlení</a:t>
            </a:r>
            <a:endParaRPr lang="en-US" sz="2400" dirty="0" smtClean="0"/>
          </a:p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endParaRPr lang="cs-CZ" dirty="0"/>
          </a:p>
        </p:txBody>
      </p:sp>
      <p:pic>
        <p:nvPicPr>
          <p:cNvPr id="26628" name="Obrázek 3" descr="termistory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4394200"/>
            <a:ext cx="3575050" cy="2116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6629" name="Obrázek 4" descr="fotorezistor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32588" y="3933825"/>
            <a:ext cx="1673225" cy="2709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Otázky</a:t>
            </a:r>
          </a:p>
        </p:txBody>
      </p:sp>
      <p:pic>
        <p:nvPicPr>
          <p:cNvPr id="27651" name="Picture 4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331913" y="2924175"/>
            <a:ext cx="7499350" cy="1684338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7652" name="TextovéPole 6"/>
          <p:cNvSpPr txBox="1">
            <a:spLocks noChangeArrowheads="1"/>
          </p:cNvSpPr>
          <p:nvPr/>
        </p:nvSpPr>
        <p:spPr bwMode="auto">
          <a:xfrm>
            <a:off x="1403350" y="3571875"/>
            <a:ext cx="428625" cy="1069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b="1" dirty="0" smtClean="0">
                <a:solidFill>
                  <a:schemeClr val="tx2">
                    <a:satMod val="130000"/>
                  </a:schemeClr>
                </a:solidFill>
              </a:rPr>
              <a:t>Co nás dnes čeká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1024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/>
              <a:t>E</a:t>
            </a:r>
            <a:r>
              <a:rPr lang="cs-CZ" altLang="cs-CZ" i="1" smtClean="0"/>
              <a:t>lektrický proud v polovodičích, elektrický proud v kapalinách, elektrický proud v plynech</a:t>
            </a:r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Střídavý proud. </a:t>
            </a:r>
            <a:br>
              <a:rPr lang="cs-CZ" altLang="cs-CZ" smtClean="0"/>
            </a:br>
            <a:r>
              <a:rPr lang="cs-CZ" altLang="cs-CZ" i="1" smtClean="0"/>
              <a:t>Obvody se střídavým proudem, střídavý proud v energetice, trojfázový proud, transformátor</a:t>
            </a:r>
            <a:endParaRPr lang="cs-CZ" altLang="cs-CZ" smtClean="0"/>
          </a:p>
          <a:p>
            <a:pPr eaLnBrk="1" hangingPunct="1"/>
            <a:endParaRPr lang="cs-CZ" altLang="cs-CZ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8350" y="585788"/>
            <a:ext cx="7289800" cy="1498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Střídavý proud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28675" name="Zástupný symbol pro obsah 2"/>
          <p:cNvSpPr>
            <a:spLocks noGrp="1"/>
          </p:cNvSpPr>
          <p:nvPr>
            <p:ph sz="half" idx="1"/>
          </p:nvPr>
        </p:nvSpPr>
        <p:spPr>
          <a:xfrm>
            <a:off x="768350" y="1916113"/>
            <a:ext cx="8018463" cy="2227262"/>
          </a:xfrm>
        </p:spPr>
        <p:txBody>
          <a:bodyPr/>
          <a:lstStyle/>
          <a:p>
            <a:pPr eaLnBrk="1" hangingPunct="1"/>
            <a:r>
              <a:rPr lang="cs-CZ" altLang="cs-CZ" sz="2800" smtClean="0"/>
              <a:t>Střídavý proud </a:t>
            </a:r>
            <a:r>
              <a:rPr lang="cs-CZ" altLang="cs-CZ" sz="2800" smtClean="0">
                <a:solidFill>
                  <a:srgbClr val="CC3300"/>
                </a:solidFill>
              </a:rPr>
              <a:t>mění </a:t>
            </a:r>
            <a:r>
              <a:rPr lang="cs-CZ" altLang="cs-CZ" sz="2800" smtClean="0"/>
              <a:t>svůj </a:t>
            </a:r>
            <a:r>
              <a:rPr lang="cs-CZ" altLang="cs-CZ" sz="2800" smtClean="0">
                <a:solidFill>
                  <a:srgbClr val="CC3300"/>
                </a:solidFill>
              </a:rPr>
              <a:t>směr a velikost</a:t>
            </a:r>
            <a:r>
              <a:rPr lang="cs-CZ" altLang="cs-CZ" sz="2800" smtClean="0"/>
              <a:t> v čase.</a:t>
            </a:r>
          </a:p>
          <a:p>
            <a:pPr lvl="1" eaLnBrk="1" hangingPunct="1"/>
            <a:r>
              <a:rPr lang="cs-CZ" altLang="cs-CZ" sz="2000" b="1" smtClean="0">
                <a:solidFill>
                  <a:srgbClr val="CC3300"/>
                </a:solidFill>
              </a:rPr>
              <a:t>periodický</a:t>
            </a:r>
            <a:r>
              <a:rPr lang="cs-CZ" altLang="cs-CZ" sz="2000" smtClean="0"/>
              <a:t> (mění se pravidelně; má nějakou </a:t>
            </a:r>
            <a:r>
              <a:rPr lang="cs-CZ" altLang="cs-CZ" sz="2000" smtClean="0">
                <a:solidFill>
                  <a:srgbClr val="CC3300"/>
                </a:solidFill>
              </a:rPr>
              <a:t>frekvenci</a:t>
            </a:r>
            <a:r>
              <a:rPr lang="cs-CZ" altLang="cs-CZ" sz="2000" smtClean="0"/>
              <a:t> a jeho průběh má v rámci jednoho kmitu nějaký </a:t>
            </a:r>
            <a:r>
              <a:rPr lang="cs-CZ" altLang="cs-CZ" sz="2000" smtClean="0">
                <a:solidFill>
                  <a:srgbClr val="CC3300"/>
                </a:solidFill>
              </a:rPr>
              <a:t>tvar</a:t>
            </a:r>
            <a:r>
              <a:rPr lang="cs-CZ" altLang="cs-CZ" sz="2000" smtClean="0"/>
              <a:t>)</a:t>
            </a:r>
          </a:p>
          <a:p>
            <a:pPr lvl="1" eaLnBrk="1" hangingPunct="1"/>
            <a:r>
              <a:rPr lang="cs-CZ" altLang="cs-CZ" sz="2000" b="1" smtClean="0">
                <a:solidFill>
                  <a:srgbClr val="CC3300"/>
                </a:solidFill>
              </a:rPr>
              <a:t>neperiodický</a:t>
            </a:r>
          </a:p>
        </p:txBody>
      </p:sp>
      <p:sp>
        <p:nvSpPr>
          <p:cNvPr id="28676" name="Zástupný symbol pro obsah 4"/>
          <p:cNvSpPr>
            <a:spLocks noGrp="1"/>
          </p:cNvSpPr>
          <p:nvPr>
            <p:ph sz="half" idx="2"/>
          </p:nvPr>
        </p:nvSpPr>
        <p:spPr>
          <a:xfrm>
            <a:off x="768350" y="3786188"/>
            <a:ext cx="4019550" cy="2500312"/>
          </a:xfrm>
        </p:spPr>
        <p:txBody>
          <a:bodyPr/>
          <a:lstStyle/>
          <a:p>
            <a:pPr eaLnBrk="1" hangingPunct="1"/>
            <a:r>
              <a:rPr lang="cs-CZ" altLang="cs-CZ" sz="2600" smtClean="0"/>
              <a:t>Nejčastěji se budeme setkávat se střídavým proudem, který má </a:t>
            </a:r>
            <a:r>
              <a:rPr lang="cs-CZ" altLang="cs-CZ" sz="2600" smtClean="0">
                <a:solidFill>
                  <a:srgbClr val="CC3300"/>
                </a:solidFill>
              </a:rPr>
              <a:t>harmonický</a:t>
            </a:r>
            <a:r>
              <a:rPr lang="cs-CZ" altLang="cs-CZ" sz="2600" smtClean="0"/>
              <a:t> (čili </a:t>
            </a:r>
            <a:r>
              <a:rPr lang="cs-CZ" altLang="cs-CZ" sz="2600" smtClean="0">
                <a:solidFill>
                  <a:srgbClr val="CC3300"/>
                </a:solidFill>
              </a:rPr>
              <a:t>sinusový</a:t>
            </a:r>
            <a:r>
              <a:rPr lang="cs-CZ" altLang="cs-CZ" sz="2600" smtClean="0"/>
              <a:t>) průběh v čase</a:t>
            </a:r>
          </a:p>
        </p:txBody>
      </p:sp>
      <p:pic>
        <p:nvPicPr>
          <p:cNvPr id="28677" name="Obrázek 3" descr="301px-Voltage_graph_cs.svg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0625" y="3786188"/>
            <a:ext cx="3749675" cy="2428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68350" y="585788"/>
            <a:ext cx="7289800" cy="1498600"/>
          </a:xfrm>
        </p:spPr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Střídavý proud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29699" name="Zástupný symbol pro obsah 2"/>
          <p:cNvSpPr>
            <a:spLocks noGrp="1"/>
          </p:cNvSpPr>
          <p:nvPr>
            <p:ph sz="half" idx="1"/>
          </p:nvPr>
        </p:nvSpPr>
        <p:spPr>
          <a:xfrm>
            <a:off x="768350" y="1949450"/>
            <a:ext cx="7097713" cy="2192338"/>
          </a:xfrm>
        </p:spPr>
        <p:txBody>
          <a:bodyPr/>
          <a:lstStyle/>
          <a:p>
            <a:pPr eaLnBrk="1" hangingPunct="1"/>
            <a:r>
              <a:rPr lang="cs-CZ" altLang="cs-CZ" sz="2400" b="1" smtClean="0">
                <a:solidFill>
                  <a:srgbClr val="FF0000"/>
                </a:solidFill>
              </a:rPr>
              <a:t>Střídavý proud</a:t>
            </a:r>
            <a:r>
              <a:rPr lang="cs-CZ" altLang="cs-CZ" sz="2400" smtClean="0">
                <a:solidFill>
                  <a:srgbClr val="FF0000"/>
                </a:solidFill>
              </a:rPr>
              <a:t> AC </a:t>
            </a:r>
            <a:r>
              <a:rPr lang="cs-CZ" altLang="cs-CZ" sz="2400" smtClean="0"/>
              <a:t>(alternating current), je termín označující elektrický proud, jehož směr se v čase mění, na rozdíl od </a:t>
            </a:r>
            <a:r>
              <a:rPr lang="cs-CZ" altLang="cs-CZ" sz="2400" b="1" smtClean="0">
                <a:solidFill>
                  <a:srgbClr val="FF0000"/>
                </a:solidFill>
              </a:rPr>
              <a:t>stejnosměrného proudu DC </a:t>
            </a:r>
            <a:r>
              <a:rPr lang="cs-CZ" altLang="cs-CZ" sz="2400" smtClean="0"/>
              <a:t>(direct current), který protéká obvodem stále stejným směrem, i když jeho velikost může být proměnná.</a:t>
            </a:r>
          </a:p>
        </p:txBody>
      </p:sp>
      <p:pic>
        <p:nvPicPr>
          <p:cNvPr id="29700" name="Picture 2" descr="Alternating Current (AC)"/>
          <p:cNvPicPr>
            <a:picLocks noChangeAspect="1" noChangeArrowheads="1" noCrop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4713" y="3856038"/>
            <a:ext cx="22383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1" name="Picture 4" descr="Direct Current (DC)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40425" y="3856038"/>
            <a:ext cx="2238375" cy="2657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702" name="Picture 10" descr="http://upload.wikimedia.org/wikipedia/commons/thumb/5/55/Acdc_logo_band.svg/2000px-Acdc_logo_band.svg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94188" y="4941888"/>
            <a:ext cx="1646237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dpis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Střídavý proud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0723" name="Zástupný symbol pro obsah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mtClean="0">
                <a:solidFill>
                  <a:srgbClr val="CC3300"/>
                </a:solidFill>
              </a:rPr>
              <a:t>Okamžitá hodnota</a:t>
            </a:r>
            <a:r>
              <a:rPr lang="cs-CZ" altLang="cs-CZ" smtClean="0"/>
              <a:t> harmonického střídavého </a:t>
            </a:r>
            <a:r>
              <a:rPr lang="cs-CZ" altLang="cs-CZ" smtClean="0">
                <a:solidFill>
                  <a:srgbClr val="CC3300"/>
                </a:solidFill>
              </a:rPr>
              <a:t>proudu se v čase mění</a:t>
            </a:r>
            <a:r>
              <a:rPr lang="cs-CZ" altLang="cs-CZ" smtClean="0"/>
              <a:t> podle funkce </a:t>
            </a:r>
            <a:r>
              <a:rPr lang="cs-CZ" altLang="cs-CZ" smtClean="0">
                <a:solidFill>
                  <a:srgbClr val="CC3300"/>
                </a:solidFill>
              </a:rPr>
              <a:t>sinus</a:t>
            </a:r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Děje v elektrických </a:t>
            </a:r>
            <a:r>
              <a:rPr lang="cs-CZ" altLang="cs-CZ" smtClean="0">
                <a:solidFill>
                  <a:srgbClr val="CC3300"/>
                </a:solidFill>
              </a:rPr>
              <a:t>obvodech</a:t>
            </a:r>
            <a:r>
              <a:rPr lang="cs-CZ" altLang="cs-CZ" smtClean="0"/>
              <a:t> se střídavými veličinami </a:t>
            </a:r>
            <a:r>
              <a:rPr lang="cs-CZ" altLang="cs-CZ" smtClean="0">
                <a:solidFill>
                  <a:srgbClr val="CC3300"/>
                </a:solidFill>
              </a:rPr>
              <a:t>ovlivňují</a:t>
            </a:r>
            <a:r>
              <a:rPr lang="cs-CZ" altLang="cs-CZ" smtClean="0"/>
              <a:t> různé </a:t>
            </a:r>
            <a:r>
              <a:rPr lang="cs-CZ" altLang="cs-CZ" smtClean="0">
                <a:solidFill>
                  <a:srgbClr val="CC3300"/>
                </a:solidFill>
              </a:rPr>
              <a:t>funkční prvky</a:t>
            </a:r>
            <a:r>
              <a:rPr lang="cs-CZ" altLang="cs-CZ" smtClean="0"/>
              <a:t>, které tvoří obvod (rezistor o oporu R, cívka o indukčnosti L, kondenzátor o kapacitě C...)</a:t>
            </a:r>
          </a:p>
          <a:p>
            <a:pPr eaLnBrk="1" hangingPunct="1"/>
            <a:endParaRPr lang="cs-CZ" altLang="cs-CZ" sz="1600" smtClean="0"/>
          </a:p>
        </p:txBody>
      </p:sp>
      <p:graphicFrame>
        <p:nvGraphicFramePr>
          <p:cNvPr id="30724" name="Object 6"/>
          <p:cNvGraphicFramePr>
            <a:graphicFrameLocks noChangeAspect="1"/>
          </p:cNvGraphicFramePr>
          <p:nvPr/>
        </p:nvGraphicFramePr>
        <p:xfrm>
          <a:off x="1301750" y="3065463"/>
          <a:ext cx="3109913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7" name="Rovnice" r:id="rId3" imgW="1244600" imgH="228600" progId="Equation.3">
                  <p:embed/>
                </p:oleObj>
              </mc:Choice>
              <mc:Fallback>
                <p:oleObj name="Rovnice" r:id="rId3" imgW="1244600" imgH="228600" progId="Equation.3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01750" y="3065463"/>
                        <a:ext cx="3109913" cy="571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25" name="Object 4"/>
          <p:cNvGraphicFramePr>
            <a:graphicFrameLocks noChangeAspect="1"/>
          </p:cNvGraphicFramePr>
          <p:nvPr/>
        </p:nvGraphicFramePr>
        <p:xfrm>
          <a:off x="4749800" y="3090863"/>
          <a:ext cx="3333750" cy="571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28" name="Rovnice" r:id="rId5" imgW="1333500" imgH="228600" progId="Equation.3">
                  <p:embed/>
                </p:oleObj>
              </mc:Choice>
              <mc:Fallback>
                <p:oleObj name="Rovnice" r:id="rId5" imgW="1333500" imgH="228600" progId="Equation.3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9800" y="3090863"/>
                        <a:ext cx="3333750" cy="5715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0726" name="Picture 9" descr="http://www.fyzika007.cz/_/rsrc/1355300836048/elektrina-a-magnetismus/stridavy-proud/vykon-stridaveho-proudu-v-obvodu-s-odporem/fazorm.jpg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89250" y="5013325"/>
            <a:ext cx="397192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Obvod s rezistorem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1747" name="Zástupný symbol pro obsah 2"/>
          <p:cNvSpPr>
            <a:spLocks noGrp="1"/>
          </p:cNvSpPr>
          <p:nvPr>
            <p:ph idx="1"/>
          </p:nvPr>
        </p:nvSpPr>
        <p:spPr>
          <a:xfrm>
            <a:off x="706438" y="2001838"/>
            <a:ext cx="7289800" cy="4024312"/>
          </a:xfrm>
        </p:spPr>
        <p:txBody>
          <a:bodyPr/>
          <a:lstStyle/>
          <a:p>
            <a:pPr eaLnBrk="1" hangingPunct="1"/>
            <a:r>
              <a:rPr lang="cs-CZ" altLang="cs-CZ" smtClean="0"/>
              <a:t>Připojíme-li obvod ke zdroji </a:t>
            </a:r>
            <a:r>
              <a:rPr lang="cs-CZ" altLang="cs-CZ" smtClean="0">
                <a:solidFill>
                  <a:srgbClr val="CC3300"/>
                </a:solidFill>
              </a:rPr>
              <a:t>střídavého napětí</a:t>
            </a:r>
            <a:r>
              <a:rPr lang="cs-CZ" altLang="cs-CZ" smtClean="0"/>
              <a:t> s okamžitou hodnotou </a:t>
            </a:r>
            <a:r>
              <a:rPr lang="cs-CZ" altLang="cs-CZ" i="1" smtClean="0">
                <a:solidFill>
                  <a:srgbClr val="CC3300"/>
                </a:solidFill>
              </a:rPr>
              <a:t>u</a:t>
            </a:r>
            <a:r>
              <a:rPr lang="cs-CZ" altLang="cs-CZ" smtClean="0"/>
              <a:t>, prochází obvodem střídavý </a:t>
            </a:r>
            <a:r>
              <a:rPr lang="cs-CZ" altLang="cs-CZ" smtClean="0">
                <a:solidFill>
                  <a:srgbClr val="CC3300"/>
                </a:solidFill>
              </a:rPr>
              <a:t>proud s okamžitou hodnotou</a:t>
            </a:r>
          </a:p>
          <a:p>
            <a:pPr eaLnBrk="1" hangingPunct="1"/>
            <a:endParaRPr lang="cs-CZ" altLang="cs-CZ" smtClean="0"/>
          </a:p>
          <a:p>
            <a:pPr eaLnBrk="1" hangingPunct="1"/>
            <a:endParaRPr lang="cs-CZ" altLang="cs-CZ" smtClean="0"/>
          </a:p>
          <a:p>
            <a:pPr eaLnBrk="1" hangingPunct="1"/>
            <a:r>
              <a:rPr lang="cs-CZ" altLang="cs-CZ" smtClean="0"/>
              <a:t>Pro střídavý proud v obvodu </a:t>
            </a:r>
            <a:r>
              <a:rPr lang="cs-CZ" altLang="cs-CZ" smtClean="0">
                <a:solidFill>
                  <a:srgbClr val="CC3300"/>
                </a:solidFill>
              </a:rPr>
              <a:t>platí Ohmův zákon</a:t>
            </a:r>
            <a:r>
              <a:rPr lang="cs-CZ" altLang="cs-CZ" smtClean="0"/>
              <a:t> stejně jako pro proud stejnosměrný</a:t>
            </a:r>
          </a:p>
        </p:txBody>
      </p:sp>
      <p:pic>
        <p:nvPicPr>
          <p:cNvPr id="31748" name="Picture 2" descr="http://fyzika.jreichl.com/data/E_RLC_soubory/image008.pn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4643438"/>
            <a:ext cx="1857375" cy="19716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4" descr="http://fyzika.jreichl.com/data/E_RLC_soubory/image009.pn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0438" y="4500563"/>
            <a:ext cx="2571750" cy="2136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50" name="Picture 6" descr="http://fyzika.jreichl.com/data/E_RLC_soubory/image010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0" y="5072063"/>
            <a:ext cx="85725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31751" name="Object 7"/>
          <p:cNvGraphicFramePr>
            <a:graphicFrameLocks noChangeAspect="1"/>
          </p:cNvGraphicFramePr>
          <p:nvPr/>
        </p:nvGraphicFramePr>
        <p:xfrm>
          <a:off x="1857375" y="2714625"/>
          <a:ext cx="3148013" cy="696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3" name="Rovnice" r:id="rId7" imgW="1777229" imgH="393529" progId="Equation.3">
                  <p:embed/>
                </p:oleObj>
              </mc:Choice>
              <mc:Fallback>
                <p:oleObj name="Rovnice" r:id="rId7" imgW="1777229" imgH="393529" progId="Equation.3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57375" y="2714625"/>
                        <a:ext cx="3148013" cy="6969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2" name="Object 8"/>
          <p:cNvGraphicFramePr>
            <a:graphicFrameLocks noChangeAspect="1"/>
          </p:cNvGraphicFramePr>
          <p:nvPr/>
        </p:nvGraphicFramePr>
        <p:xfrm>
          <a:off x="6858000" y="2714625"/>
          <a:ext cx="1000125" cy="688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1754" name="Rovnice" r:id="rId9" imgW="571252" imgH="393529" progId="Equation.3">
                  <p:embed/>
                </p:oleObj>
              </mc:Choice>
              <mc:Fallback>
                <p:oleObj name="Rovnice" r:id="rId9" imgW="571252" imgH="393529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0" y="2714625"/>
                        <a:ext cx="1000125" cy="6889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Obvod s rezistorem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sp>
        <p:nvSpPr>
          <p:cNvPr id="33795" name="Zástupný symbol pro obsah 2"/>
          <p:cNvSpPr>
            <a:spLocks noGrp="1"/>
          </p:cNvSpPr>
          <p:nvPr>
            <p:ph idx="1"/>
          </p:nvPr>
        </p:nvSpPr>
        <p:spPr>
          <a:xfrm>
            <a:off x="768350" y="2997200"/>
            <a:ext cx="7499350" cy="2413000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V obvodu s rezistorem dosahuje střídavé </a:t>
            </a:r>
            <a:r>
              <a:rPr lang="cs-CZ" altLang="cs-CZ" sz="2400" smtClean="0">
                <a:solidFill>
                  <a:srgbClr val="CC3300"/>
                </a:solidFill>
              </a:rPr>
              <a:t>napětí i proud amplitudy</a:t>
            </a:r>
            <a:r>
              <a:rPr lang="cs-CZ" altLang="cs-CZ" sz="2400" smtClean="0"/>
              <a:t> ve stejném okamžiku - </a:t>
            </a:r>
            <a:r>
              <a:rPr lang="cs-CZ" altLang="cs-CZ" sz="2400" b="1" smtClean="0">
                <a:solidFill>
                  <a:srgbClr val="CC3300"/>
                </a:solidFill>
              </a:rPr>
              <a:t>nevzniká fázový rozdíl</a:t>
            </a:r>
            <a:r>
              <a:rPr lang="cs-CZ" altLang="cs-CZ" sz="2400" smtClean="0"/>
              <a:t> mezi proudem a napětím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Otázky</a:t>
            </a:r>
          </a:p>
        </p:txBody>
      </p:sp>
      <p:pic>
        <p:nvPicPr>
          <p:cNvPr id="3481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2852738"/>
            <a:ext cx="7777162" cy="1643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4820" name="TextovéPole 6"/>
          <p:cNvSpPr txBox="1">
            <a:spLocks noChangeArrowheads="1"/>
          </p:cNvSpPr>
          <p:nvPr/>
        </p:nvSpPr>
        <p:spPr bwMode="auto">
          <a:xfrm>
            <a:off x="1220788" y="3397250"/>
            <a:ext cx="428625" cy="1069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2">
                    <a:satMod val="130000"/>
                  </a:schemeClr>
                </a:solidFill>
              </a:rPr>
              <a:t>Obvod s cívkou</a:t>
            </a:r>
            <a:endParaRPr lang="cs-CZ" dirty="0">
              <a:solidFill>
                <a:schemeClr val="tx2">
                  <a:satMod val="130000"/>
                </a:schemeClr>
              </a:solidFill>
            </a:endParaRPr>
          </a:p>
        </p:txBody>
      </p:sp>
      <p:graphicFrame>
        <p:nvGraphicFramePr>
          <p:cNvPr id="35843" name="Object 24"/>
          <p:cNvGraphicFramePr>
            <a:graphicFrameLocks noGrp="1" noChangeAspect="1"/>
          </p:cNvGraphicFramePr>
          <p:nvPr>
            <p:ph idx="1"/>
          </p:nvPr>
        </p:nvGraphicFramePr>
        <p:xfrm>
          <a:off x="4859338" y="4221163"/>
          <a:ext cx="3003550" cy="59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848" name="Rovnice" r:id="rId3" imgW="1981200" imgH="393700" progId="Equation.3">
                  <p:embed/>
                </p:oleObj>
              </mc:Choice>
              <mc:Fallback>
                <p:oleObj name="Rovnice" r:id="rId3" imgW="1981200" imgH="393700" progId="Equation.3">
                  <p:embed/>
                  <p:pic>
                    <p:nvPicPr>
                      <p:cNvPr id="0" name="Object 2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4221163"/>
                        <a:ext cx="3003550" cy="5969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44" name="Rectangle 5"/>
          <p:cNvSpPr>
            <a:spLocks noGrp="1"/>
          </p:cNvSpPr>
          <p:nvPr>
            <p:ph type="body" sz="half" idx="4294967295"/>
          </p:nvPr>
        </p:nvSpPr>
        <p:spPr>
          <a:xfrm>
            <a:off x="768350" y="1797050"/>
            <a:ext cx="7458075" cy="3349625"/>
          </a:xfrm>
        </p:spPr>
        <p:txBody>
          <a:bodyPr/>
          <a:lstStyle/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cs-CZ" altLang="cs-CZ" smtClean="0">
                <a:solidFill>
                  <a:srgbClr val="CC3300"/>
                </a:solidFill>
              </a:rPr>
              <a:t>Ideální cívka</a:t>
            </a:r>
            <a:r>
              <a:rPr lang="cs-CZ" altLang="cs-CZ" smtClean="0"/>
              <a:t> je cívka charakterizovaná pouze svojí </a:t>
            </a:r>
            <a:r>
              <a:rPr lang="cs-CZ" altLang="cs-CZ" smtClean="0">
                <a:solidFill>
                  <a:srgbClr val="CC3300"/>
                </a:solidFill>
              </a:rPr>
              <a:t>indukčností L</a:t>
            </a:r>
            <a:r>
              <a:rPr lang="cs-CZ" altLang="cs-CZ" smtClean="0"/>
              <a:t>. Její </a:t>
            </a:r>
            <a:r>
              <a:rPr lang="cs-CZ" altLang="cs-CZ" smtClean="0">
                <a:solidFill>
                  <a:srgbClr val="CC3300"/>
                </a:solidFill>
              </a:rPr>
              <a:t>ohmický odpor</a:t>
            </a:r>
            <a:r>
              <a:rPr lang="cs-CZ" altLang="cs-CZ" smtClean="0"/>
              <a:t> je tedy </a:t>
            </a:r>
            <a:r>
              <a:rPr lang="cs-CZ" altLang="cs-CZ" smtClean="0">
                <a:solidFill>
                  <a:srgbClr val="CC3300"/>
                </a:solidFill>
              </a:rPr>
              <a:t>zanedbatelný</a:t>
            </a:r>
            <a:r>
              <a:rPr lang="cs-CZ" altLang="cs-CZ" smtClean="0"/>
              <a:t> 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cs-CZ" altLang="cs-CZ" smtClean="0">
                <a:solidFill>
                  <a:srgbClr val="CC3300"/>
                </a:solidFill>
              </a:rPr>
              <a:t>Střídavý proud</a:t>
            </a:r>
            <a:r>
              <a:rPr lang="cs-CZ" altLang="cs-CZ" smtClean="0"/>
              <a:t> procházející vinutím cívky </a:t>
            </a:r>
            <a:r>
              <a:rPr lang="cs-CZ" altLang="cs-CZ" smtClean="0">
                <a:solidFill>
                  <a:srgbClr val="CC3300"/>
                </a:solidFill>
              </a:rPr>
              <a:t>vytváří proměnné magnetické pole</a:t>
            </a:r>
            <a:r>
              <a:rPr lang="cs-CZ" altLang="cs-CZ" smtClean="0"/>
              <a:t>. Tím se v cívce </a:t>
            </a:r>
            <a:r>
              <a:rPr lang="cs-CZ" altLang="cs-CZ" smtClean="0">
                <a:solidFill>
                  <a:srgbClr val="CC3300"/>
                </a:solidFill>
              </a:rPr>
              <a:t>indukuje napětí</a:t>
            </a:r>
            <a:r>
              <a:rPr lang="cs-CZ" altLang="cs-CZ" smtClean="0"/>
              <a:t>, které má podle </a:t>
            </a:r>
            <a:r>
              <a:rPr lang="cs-CZ" altLang="cs-CZ" smtClean="0">
                <a:solidFill>
                  <a:srgbClr val="CC3300"/>
                </a:solidFill>
              </a:rPr>
              <a:t>Lenzova zákona</a:t>
            </a:r>
            <a:r>
              <a:rPr lang="cs-CZ" altLang="cs-CZ" smtClean="0"/>
              <a:t> </a:t>
            </a:r>
            <a:r>
              <a:rPr lang="cs-CZ" altLang="cs-CZ" smtClean="0">
                <a:solidFill>
                  <a:srgbClr val="CC3300"/>
                </a:solidFill>
              </a:rPr>
              <a:t>opačnou polaritu</a:t>
            </a:r>
            <a:r>
              <a:rPr lang="cs-CZ" altLang="cs-CZ" smtClean="0"/>
              <a:t> než zdroj napětí. Následkem toho </a:t>
            </a:r>
            <a:r>
              <a:rPr lang="cs-CZ" altLang="cs-CZ" smtClean="0">
                <a:solidFill>
                  <a:srgbClr val="CC3300"/>
                </a:solidFill>
              </a:rPr>
              <a:t>proud</a:t>
            </a:r>
            <a:r>
              <a:rPr lang="cs-CZ" altLang="cs-CZ" smtClean="0"/>
              <a:t> v obvodu </a:t>
            </a:r>
            <a:r>
              <a:rPr lang="cs-CZ" altLang="cs-CZ" smtClean="0">
                <a:solidFill>
                  <a:srgbClr val="CC3300"/>
                </a:solidFill>
              </a:rPr>
              <a:t>nabývá největší hodnoty později než napětí</a:t>
            </a:r>
            <a:r>
              <a:rPr lang="cs-CZ" altLang="cs-CZ" smtClean="0"/>
              <a:t>.</a:t>
            </a:r>
          </a:p>
          <a:p>
            <a:pPr eaLnBrk="1" hangingPunct="1">
              <a:lnSpc>
                <a:spcPct val="80000"/>
              </a:lnSpc>
              <a:spcAft>
                <a:spcPts val="600"/>
              </a:spcAft>
            </a:pPr>
            <a:r>
              <a:rPr lang="cs-CZ" altLang="cs-CZ" smtClean="0"/>
              <a:t>Proud se za napětím zpožďuje a vzniká </a:t>
            </a:r>
            <a:r>
              <a:rPr lang="cs-CZ" altLang="cs-CZ" b="1" smtClean="0">
                <a:solidFill>
                  <a:srgbClr val="CC3300"/>
                </a:solidFill>
              </a:rPr>
              <a:t>fázový rozdíl, </a:t>
            </a:r>
            <a:r>
              <a:rPr lang="el-GR" altLang="cs-CZ" b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cs-CZ" altLang="cs-CZ" b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- </a:t>
            </a:r>
            <a:r>
              <a:rPr lang="el-GR" altLang="cs-CZ" b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cs-CZ" altLang="cs-CZ" b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cs-CZ" altLang="cs-CZ" smtClean="0">
                <a:solidFill>
                  <a:srgbClr val="CC3300"/>
                </a:solidFill>
              </a:rPr>
              <a:t>.</a:t>
            </a:r>
          </a:p>
          <a:p>
            <a:pPr eaLnBrk="1" hangingPunct="1">
              <a:lnSpc>
                <a:spcPct val="80000"/>
              </a:lnSpc>
            </a:pPr>
            <a:endParaRPr lang="cs-CZ" altLang="cs-CZ" smtClean="0">
              <a:solidFill>
                <a:srgbClr val="CC3300"/>
              </a:solidFill>
            </a:endParaRPr>
          </a:p>
        </p:txBody>
      </p:sp>
      <p:pic>
        <p:nvPicPr>
          <p:cNvPr id="35845" name="Picture 7" descr="image01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350" y="4868863"/>
            <a:ext cx="1695450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6" name="Picture 9" descr="image0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938" y="4879975"/>
            <a:ext cx="2016125" cy="1630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847" name="Picture 11" descr="image014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5353050"/>
            <a:ext cx="2592388" cy="89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/>
          </p:cNvSpPr>
          <p:nvPr>
            <p:ph type="title"/>
          </p:nvPr>
        </p:nvSpPr>
        <p:spPr bwMode="auto">
          <a:xfrm>
            <a:off x="971550" y="765175"/>
            <a:ext cx="7499350" cy="1143000"/>
          </a:xfrm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Obvod s cívkou</a:t>
            </a:r>
          </a:p>
        </p:txBody>
      </p:sp>
      <p:sp>
        <p:nvSpPr>
          <p:cNvPr id="36867" name="Rectangle 3"/>
          <p:cNvSpPr>
            <a:spLocks noGrp="1"/>
          </p:cNvSpPr>
          <p:nvPr>
            <p:ph type="body" sz="half" idx="1"/>
          </p:nvPr>
        </p:nvSpPr>
        <p:spPr>
          <a:xfrm>
            <a:off x="971550" y="2205038"/>
            <a:ext cx="7313613" cy="4800600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Cívka má také jistý "</a:t>
            </a:r>
            <a:r>
              <a:rPr lang="cs-CZ" altLang="cs-CZ" sz="2400" smtClean="0">
                <a:solidFill>
                  <a:srgbClr val="CC3300"/>
                </a:solidFill>
              </a:rPr>
              <a:t>odpor</a:t>
            </a:r>
            <a:r>
              <a:rPr lang="cs-CZ" altLang="cs-CZ" sz="2400" smtClean="0"/>
              <a:t>" - </a:t>
            </a:r>
            <a:r>
              <a:rPr lang="cs-CZ" altLang="cs-CZ" sz="2400" smtClean="0">
                <a:solidFill>
                  <a:srgbClr val="CC3300"/>
                </a:solidFill>
              </a:rPr>
              <a:t>induktance cívky </a:t>
            </a:r>
            <a:r>
              <a:rPr lang="cs-CZ" altLang="cs-CZ" sz="2400" i="1" smtClean="0">
                <a:solidFill>
                  <a:srgbClr val="CC3300"/>
                </a:solidFill>
              </a:rPr>
              <a:t>X</a:t>
            </a:r>
            <a:r>
              <a:rPr lang="cs-CZ" altLang="cs-CZ" sz="2400" i="1" baseline="-25000" smtClean="0">
                <a:solidFill>
                  <a:srgbClr val="CC3300"/>
                </a:solidFill>
              </a:rPr>
              <a:t>L</a:t>
            </a:r>
            <a:r>
              <a:rPr lang="cs-CZ" altLang="cs-CZ" sz="2400" smtClean="0"/>
              <a:t> </a:t>
            </a:r>
          </a:p>
          <a:p>
            <a:pPr eaLnBrk="1" hangingPunct="1"/>
            <a:r>
              <a:rPr lang="cs-CZ" altLang="cs-CZ" sz="2400" smtClean="0"/>
              <a:t>Induktance (</a:t>
            </a:r>
            <a:r>
              <a:rPr lang="cs-CZ" altLang="cs-CZ" sz="2400" smtClean="0">
                <a:solidFill>
                  <a:srgbClr val="CC3300"/>
                </a:solidFill>
              </a:rPr>
              <a:t>induktivní reaktance</a:t>
            </a:r>
            <a:r>
              <a:rPr lang="cs-CZ" altLang="cs-CZ" sz="2400" smtClean="0"/>
              <a:t>) je </a:t>
            </a:r>
            <a:r>
              <a:rPr lang="cs-CZ" altLang="cs-CZ" sz="2400" smtClean="0">
                <a:solidFill>
                  <a:srgbClr val="CC3300"/>
                </a:solidFill>
              </a:rPr>
              <a:t>zdánlivý odpor</a:t>
            </a:r>
            <a:r>
              <a:rPr lang="cs-CZ" altLang="cs-CZ" sz="2400" smtClean="0"/>
              <a:t> součástky s </a:t>
            </a:r>
            <a:r>
              <a:rPr lang="cs-CZ" altLang="cs-CZ" sz="2400" smtClean="0">
                <a:solidFill>
                  <a:srgbClr val="CC3300"/>
                </a:solidFill>
              </a:rPr>
              <a:t>indukčností</a:t>
            </a:r>
            <a:r>
              <a:rPr lang="cs-CZ" altLang="cs-CZ" sz="2400" smtClean="0"/>
              <a:t> (nejčastěji cívky) proti průchodu </a:t>
            </a:r>
            <a:r>
              <a:rPr lang="cs-CZ" altLang="cs-CZ" sz="2400" smtClean="0">
                <a:solidFill>
                  <a:srgbClr val="CC3300"/>
                </a:solidFill>
              </a:rPr>
              <a:t>střídavého elektrického proudu.</a:t>
            </a:r>
            <a:r>
              <a:rPr lang="cs-CZ" altLang="cs-CZ" sz="2400" smtClean="0"/>
              <a:t> </a:t>
            </a:r>
          </a:p>
          <a:p>
            <a:pPr eaLnBrk="1" hangingPunct="1"/>
            <a:r>
              <a:rPr lang="cs-CZ" altLang="cs-CZ" sz="2400" smtClean="0"/>
              <a:t>Induktance je důsledkem přeměny </a:t>
            </a:r>
            <a:r>
              <a:rPr lang="cs-CZ" altLang="cs-CZ" sz="2400" smtClean="0">
                <a:solidFill>
                  <a:srgbClr val="CC3300"/>
                </a:solidFill>
              </a:rPr>
              <a:t>energie elektrického pole na energii magnetického pole</a:t>
            </a:r>
            <a:r>
              <a:rPr lang="cs-CZ" altLang="cs-CZ" sz="2400" smtClean="0"/>
              <a:t>. Induktance </a:t>
            </a:r>
            <a:r>
              <a:rPr lang="cs-CZ" altLang="cs-CZ" sz="2400" smtClean="0">
                <a:solidFill>
                  <a:srgbClr val="CC3300"/>
                </a:solidFill>
              </a:rPr>
              <a:t>není důsledkem</a:t>
            </a:r>
            <a:r>
              <a:rPr lang="cs-CZ" altLang="cs-CZ" sz="2400" smtClean="0"/>
              <a:t> změny </a:t>
            </a:r>
            <a:r>
              <a:rPr lang="cs-CZ" altLang="cs-CZ" sz="2400" smtClean="0">
                <a:solidFill>
                  <a:srgbClr val="CC3300"/>
                </a:solidFill>
              </a:rPr>
              <a:t>elektrické energie v součástce na tepelnou energii</a:t>
            </a:r>
            <a:r>
              <a:rPr lang="cs-CZ" altLang="cs-CZ" sz="2400" smtClean="0"/>
              <a:t> (tak jako elektrický odpor).</a:t>
            </a:r>
          </a:p>
          <a:p>
            <a:pPr eaLnBrk="1" hangingPunct="1"/>
            <a:endParaRPr lang="cs-CZ" altLang="cs-CZ" sz="2400" smtClean="0"/>
          </a:p>
        </p:txBody>
      </p:sp>
      <p:graphicFrame>
        <p:nvGraphicFramePr>
          <p:cNvPr id="36868" name="Object 26"/>
          <p:cNvGraphicFramePr>
            <a:graphicFrameLocks noGrp="1" noChangeAspect="1"/>
          </p:cNvGraphicFramePr>
          <p:nvPr>
            <p:ph sz="half" idx="2"/>
          </p:nvPr>
        </p:nvGraphicFramePr>
        <p:xfrm>
          <a:off x="3851275" y="5732463"/>
          <a:ext cx="1800225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69" name="Rovnice" r:id="rId3" imgW="1041120" imgH="431640" progId="Equation.3">
                  <p:embed/>
                </p:oleObj>
              </mc:Choice>
              <mc:Fallback>
                <p:oleObj name="Rovnice" r:id="rId3" imgW="1041120" imgH="431640" progId="Equation.3">
                  <p:embed/>
                  <p:pic>
                    <p:nvPicPr>
                      <p:cNvPr id="0" name="Object 2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51275" y="5732463"/>
                        <a:ext cx="1800225" cy="746125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Otázky</a:t>
            </a:r>
          </a:p>
        </p:txBody>
      </p:sp>
      <p:pic>
        <p:nvPicPr>
          <p:cNvPr id="3789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2003425"/>
            <a:ext cx="5295900" cy="1349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2" name="TextovéPole 6"/>
          <p:cNvSpPr txBox="1">
            <a:spLocks noChangeArrowheads="1"/>
          </p:cNvSpPr>
          <p:nvPr/>
        </p:nvSpPr>
        <p:spPr bwMode="auto">
          <a:xfrm>
            <a:off x="1114425" y="2292350"/>
            <a:ext cx="428625" cy="1069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d)</a:t>
            </a:r>
          </a:p>
        </p:txBody>
      </p:sp>
      <p:pic>
        <p:nvPicPr>
          <p:cNvPr id="37893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2988" y="3573463"/>
            <a:ext cx="7777162" cy="1511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4" name="TextovéPole 6"/>
          <p:cNvSpPr txBox="1">
            <a:spLocks noChangeArrowheads="1"/>
          </p:cNvSpPr>
          <p:nvPr/>
        </p:nvSpPr>
        <p:spPr bwMode="auto">
          <a:xfrm>
            <a:off x="1258888" y="4005263"/>
            <a:ext cx="428625" cy="1069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d)</a:t>
            </a:r>
          </a:p>
        </p:txBody>
      </p:sp>
      <p:pic>
        <p:nvPicPr>
          <p:cNvPr id="37895" name="Picture 8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5229225"/>
            <a:ext cx="7251700" cy="15033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7896" name="TextovéPole 6"/>
          <p:cNvSpPr txBox="1">
            <a:spLocks noChangeArrowheads="1"/>
          </p:cNvSpPr>
          <p:nvPr/>
        </p:nvSpPr>
        <p:spPr bwMode="auto">
          <a:xfrm>
            <a:off x="1331913" y="5661025"/>
            <a:ext cx="428625" cy="1069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/>
          </p:cNvSpPr>
          <p:nvPr>
            <p:ph type="title"/>
          </p:nvPr>
        </p:nvSpPr>
        <p:spPr bwMode="auto">
          <a:xfrm>
            <a:off x="827088" y="725488"/>
            <a:ext cx="749935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Obvod s kondenzátorem</a:t>
            </a:r>
          </a:p>
        </p:txBody>
      </p:sp>
      <p:sp>
        <p:nvSpPr>
          <p:cNvPr id="38915" name="Rectangle 3"/>
          <p:cNvSpPr>
            <a:spLocks noGrp="1"/>
          </p:cNvSpPr>
          <p:nvPr>
            <p:ph type="body" sz="half" idx="1"/>
          </p:nvPr>
        </p:nvSpPr>
        <p:spPr>
          <a:xfrm>
            <a:off x="827088" y="2060575"/>
            <a:ext cx="7993062" cy="4187825"/>
          </a:xfrm>
        </p:spPr>
        <p:txBody>
          <a:bodyPr/>
          <a:lstStyle/>
          <a:p>
            <a:pPr eaLnBrk="1" hangingPunct="1"/>
            <a:r>
              <a:rPr lang="cs-CZ" altLang="cs-CZ" smtClean="0"/>
              <a:t>Po </a:t>
            </a:r>
            <a:r>
              <a:rPr lang="cs-CZ" altLang="cs-CZ" smtClean="0">
                <a:solidFill>
                  <a:srgbClr val="CC3300"/>
                </a:solidFill>
              </a:rPr>
              <a:t>připojení ke zdroji</a:t>
            </a:r>
            <a:r>
              <a:rPr lang="cs-CZ" altLang="cs-CZ" smtClean="0"/>
              <a:t> střídavého napětí dochází k jeho </a:t>
            </a:r>
            <a:r>
              <a:rPr lang="cs-CZ" altLang="cs-CZ" smtClean="0">
                <a:solidFill>
                  <a:srgbClr val="CC3300"/>
                </a:solidFill>
              </a:rPr>
              <a:t>periodickému nabíjení a vybíjení</a:t>
            </a:r>
            <a:r>
              <a:rPr lang="cs-CZ" altLang="cs-CZ" smtClean="0"/>
              <a:t>. </a:t>
            </a:r>
          </a:p>
          <a:p>
            <a:pPr eaLnBrk="1" hangingPunct="1"/>
            <a:r>
              <a:rPr lang="cs-CZ" altLang="cs-CZ" smtClean="0">
                <a:solidFill>
                  <a:srgbClr val="CC3300"/>
                </a:solidFill>
              </a:rPr>
              <a:t>Dielektrikem</a:t>
            </a:r>
            <a:r>
              <a:rPr lang="cs-CZ" altLang="cs-CZ" smtClean="0"/>
              <a:t> mezi deskami kondenzátoru vodivostní </a:t>
            </a:r>
            <a:r>
              <a:rPr lang="cs-CZ" altLang="cs-CZ" smtClean="0">
                <a:solidFill>
                  <a:srgbClr val="CC3300"/>
                </a:solidFill>
              </a:rPr>
              <a:t>proud neprochází</a:t>
            </a:r>
            <a:r>
              <a:rPr lang="cs-CZ" altLang="cs-CZ" smtClean="0"/>
              <a:t> - </a:t>
            </a:r>
            <a:r>
              <a:rPr lang="cs-CZ" altLang="cs-CZ" smtClean="0">
                <a:solidFill>
                  <a:srgbClr val="CC3300"/>
                </a:solidFill>
              </a:rPr>
              <a:t>mění se jen intenzita elektrického pole</a:t>
            </a:r>
            <a:r>
              <a:rPr lang="cs-CZ" altLang="cs-CZ" smtClean="0"/>
              <a:t> a dielektrikum se střídavě polarizuje.</a:t>
            </a:r>
          </a:p>
          <a:p>
            <a:pPr eaLnBrk="1" hangingPunct="1"/>
            <a:r>
              <a:rPr lang="cs-CZ" altLang="cs-CZ" smtClean="0">
                <a:solidFill>
                  <a:srgbClr val="CC3300"/>
                </a:solidFill>
              </a:rPr>
              <a:t>Proud předbíhá napětí</a:t>
            </a:r>
            <a:r>
              <a:rPr lang="cs-CZ" altLang="cs-CZ" smtClean="0"/>
              <a:t> a jejich fázový rozdíl je </a:t>
            </a:r>
            <a:r>
              <a:rPr lang="el-GR" altLang="cs-CZ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cs-CZ" altLang="cs-CZ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 </a:t>
            </a:r>
            <a:r>
              <a:rPr lang="el-GR" altLang="cs-CZ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cs-CZ" altLang="cs-CZ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  <a:r>
              <a:rPr lang="cs-CZ" altLang="cs-CZ" smtClean="0"/>
              <a:t>.</a:t>
            </a:r>
          </a:p>
          <a:p>
            <a:pPr eaLnBrk="1" hangingPunct="1"/>
            <a:endParaRPr lang="cs-CZ" altLang="cs-CZ" smtClean="0"/>
          </a:p>
        </p:txBody>
      </p:sp>
      <p:graphicFrame>
        <p:nvGraphicFramePr>
          <p:cNvPr id="38916" name="Object 16"/>
          <p:cNvGraphicFramePr>
            <a:graphicFrameLocks noGrp="1" noChangeAspect="1"/>
          </p:cNvGraphicFramePr>
          <p:nvPr>
            <p:ph sz="half" idx="2"/>
          </p:nvPr>
        </p:nvGraphicFramePr>
        <p:xfrm>
          <a:off x="4716463" y="3992563"/>
          <a:ext cx="2879725" cy="598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8920" name="Rovnice" r:id="rId3" imgW="1892300" imgH="393700" progId="Equation.3">
                  <p:embed/>
                </p:oleObj>
              </mc:Choice>
              <mc:Fallback>
                <p:oleObj name="Rovnice" r:id="rId3" imgW="1892300" imgH="393700" progId="Equation.3">
                  <p:embed/>
                  <p:pic>
                    <p:nvPicPr>
                      <p:cNvPr id="0" name="Object 1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3992563"/>
                        <a:ext cx="2879725" cy="5984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38917" name="Picture 5" descr="image023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913" y="4797425"/>
            <a:ext cx="1697037" cy="1800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8" name="Picture 7" descr="image02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4300" y="4724400"/>
            <a:ext cx="2087563" cy="1716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8919" name="Picture 9" descr="image02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125" y="5084763"/>
            <a:ext cx="2160588" cy="73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Elektrický proud v kapalinách</a:t>
            </a:r>
          </a:p>
        </p:txBody>
      </p:sp>
      <p:sp>
        <p:nvSpPr>
          <p:cNvPr id="11267" name="Rectangle 3"/>
          <p:cNvSpPr>
            <a:spLocks noGrp="1"/>
          </p:cNvSpPr>
          <p:nvPr>
            <p:ph idx="1"/>
          </p:nvPr>
        </p:nvSpPr>
        <p:spPr>
          <a:xfrm>
            <a:off x="768350" y="1916113"/>
            <a:ext cx="7747000" cy="5149850"/>
          </a:xfrm>
        </p:spPr>
        <p:txBody>
          <a:bodyPr/>
          <a:lstStyle/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mtClean="0"/>
              <a:t>Kapaliny, které vedou el. proud, se nazývají </a:t>
            </a:r>
            <a:r>
              <a:rPr lang="cs-CZ" altLang="cs-CZ" b="1" smtClean="0">
                <a:solidFill>
                  <a:srgbClr val="FF0000"/>
                </a:solidFill>
              </a:rPr>
              <a:t>elektrolyty</a:t>
            </a:r>
            <a:r>
              <a:rPr lang="cs-CZ" altLang="cs-CZ" smtClean="0"/>
              <a:t> - obsahují směs </a:t>
            </a:r>
            <a:r>
              <a:rPr lang="cs-CZ" altLang="cs-CZ" smtClean="0">
                <a:solidFill>
                  <a:srgbClr val="FF0000"/>
                </a:solidFill>
              </a:rPr>
              <a:t>kladných a záporných iontů</a:t>
            </a:r>
            <a:r>
              <a:rPr lang="cs-CZ" altLang="cs-CZ" smtClean="0"/>
              <a:t>.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mtClean="0"/>
              <a:t>Rozpad látek na ionty se nazývá </a:t>
            </a:r>
            <a:r>
              <a:rPr lang="cs-CZ" altLang="cs-CZ" b="1" smtClean="0">
                <a:solidFill>
                  <a:srgbClr val="FF0000"/>
                </a:solidFill>
              </a:rPr>
              <a:t>elektrolytická disociace</a:t>
            </a:r>
            <a:r>
              <a:rPr lang="cs-CZ" altLang="cs-CZ" smtClean="0">
                <a:solidFill>
                  <a:srgbClr val="FF0000"/>
                </a:solidFill>
              </a:rPr>
              <a:t> (</a:t>
            </a:r>
            <a:r>
              <a:rPr lang="cs-CZ" altLang="cs-CZ" b="1" smtClean="0">
                <a:solidFill>
                  <a:srgbClr val="FF0000"/>
                </a:solidFill>
              </a:rPr>
              <a:t>ionizace</a:t>
            </a:r>
            <a:r>
              <a:rPr lang="cs-CZ" altLang="cs-CZ" smtClean="0">
                <a:solidFill>
                  <a:srgbClr val="FF0000"/>
                </a:solidFill>
              </a:rPr>
              <a:t>).</a:t>
            </a:r>
            <a:r>
              <a:rPr lang="cs-CZ" altLang="cs-CZ" smtClean="0"/>
              <a:t>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mtClean="0">
                <a:solidFill>
                  <a:srgbClr val="FF0000"/>
                </a:solidFill>
              </a:rPr>
              <a:t>Elektrické pole</a:t>
            </a:r>
            <a:r>
              <a:rPr lang="cs-CZ" altLang="cs-CZ" smtClean="0"/>
              <a:t>, které vznikne v elektrolytu mezi </a:t>
            </a:r>
            <a:r>
              <a:rPr lang="cs-CZ" altLang="cs-CZ" b="1" smtClean="0">
                <a:solidFill>
                  <a:srgbClr val="FF0000"/>
                </a:solidFill>
              </a:rPr>
              <a:t>anodou</a:t>
            </a:r>
            <a:r>
              <a:rPr lang="cs-CZ" altLang="cs-CZ" smtClean="0"/>
              <a:t> (spojenou s kladným pólem zdroje) a </a:t>
            </a:r>
            <a:r>
              <a:rPr lang="cs-CZ" altLang="cs-CZ" b="1" smtClean="0">
                <a:solidFill>
                  <a:srgbClr val="FF0000"/>
                </a:solidFill>
              </a:rPr>
              <a:t>katodou</a:t>
            </a:r>
            <a:r>
              <a:rPr lang="cs-CZ" altLang="cs-CZ" smtClean="0"/>
              <a:t> (spojenou se záporným pólem zdroje), působí na ionty elektrostatickými silami a vyvolává jejich </a:t>
            </a:r>
            <a:r>
              <a:rPr lang="cs-CZ" altLang="cs-CZ" smtClean="0">
                <a:solidFill>
                  <a:srgbClr val="FF0000"/>
                </a:solidFill>
              </a:rPr>
              <a:t>uspořádaný pohyb</a:t>
            </a:r>
            <a:r>
              <a:rPr lang="cs-CZ" altLang="cs-CZ" smtClean="0"/>
              <a:t>: </a:t>
            </a:r>
            <a:r>
              <a:rPr lang="cs-CZ" altLang="cs-CZ" b="1" smtClean="0">
                <a:solidFill>
                  <a:srgbClr val="FF0000"/>
                </a:solidFill>
              </a:rPr>
              <a:t>elektrický proud</a:t>
            </a:r>
            <a:r>
              <a:rPr lang="cs-CZ" altLang="cs-CZ" smtClean="0"/>
              <a:t>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mtClean="0"/>
              <a:t>Na elektrodách </a:t>
            </a:r>
            <a:r>
              <a:rPr lang="cs-CZ" altLang="cs-CZ" smtClean="0">
                <a:solidFill>
                  <a:srgbClr val="FF0000"/>
                </a:solidFill>
              </a:rPr>
              <a:t>odevzdávají</a:t>
            </a:r>
            <a:r>
              <a:rPr lang="cs-CZ" altLang="cs-CZ" smtClean="0"/>
              <a:t> ionty svůj </a:t>
            </a:r>
            <a:r>
              <a:rPr lang="cs-CZ" altLang="cs-CZ" smtClean="0">
                <a:solidFill>
                  <a:srgbClr val="FF0000"/>
                </a:solidFill>
              </a:rPr>
              <a:t>náboj</a:t>
            </a:r>
            <a:r>
              <a:rPr lang="cs-CZ" altLang="cs-CZ" smtClean="0"/>
              <a:t> a mění se v </a:t>
            </a:r>
            <a:r>
              <a:rPr lang="cs-CZ" altLang="cs-CZ" smtClean="0">
                <a:solidFill>
                  <a:srgbClr val="FF0000"/>
                </a:solidFill>
              </a:rPr>
              <a:t>elektricky neutrální atomy</a:t>
            </a:r>
            <a:r>
              <a:rPr lang="cs-CZ" altLang="cs-CZ" smtClean="0"/>
              <a:t> nebo molekuly, které se </a:t>
            </a:r>
            <a:r>
              <a:rPr lang="cs-CZ" altLang="cs-CZ" smtClean="0">
                <a:solidFill>
                  <a:srgbClr val="FF0000"/>
                </a:solidFill>
              </a:rPr>
              <a:t>vylučují na povrchu elektrod</a:t>
            </a:r>
            <a:r>
              <a:rPr lang="cs-CZ" altLang="cs-CZ" smtClean="0"/>
              <a:t> nebo </a:t>
            </a:r>
            <a:r>
              <a:rPr lang="cs-CZ" altLang="cs-CZ" smtClean="0">
                <a:solidFill>
                  <a:srgbClr val="FF0000"/>
                </a:solidFill>
              </a:rPr>
              <a:t>chemicky reagují s materiálem elektrody</a:t>
            </a:r>
            <a:r>
              <a:rPr lang="cs-CZ" altLang="cs-CZ" smtClean="0"/>
              <a:t> nebo </a:t>
            </a:r>
            <a:r>
              <a:rPr lang="cs-CZ" altLang="cs-CZ" smtClean="0">
                <a:solidFill>
                  <a:srgbClr val="FF0000"/>
                </a:solidFill>
              </a:rPr>
              <a:t>elektrolytem</a:t>
            </a:r>
            <a:r>
              <a:rPr lang="cs-CZ" altLang="cs-CZ" smtClean="0"/>
              <a:t>. </a:t>
            </a:r>
          </a:p>
          <a:p>
            <a:pPr eaLnBrk="1" hangingPunct="1">
              <a:buFont typeface="Arial" panose="020B0604020202020204" pitchFamily="34" charset="0"/>
              <a:buChar char="•"/>
            </a:pPr>
            <a:r>
              <a:rPr lang="cs-CZ" altLang="cs-CZ" smtClean="0">
                <a:solidFill>
                  <a:srgbClr val="FF0000"/>
                </a:solidFill>
              </a:rPr>
              <a:t>Látkové změny vyvolané průchodem </a:t>
            </a:r>
            <a:br>
              <a:rPr lang="cs-CZ" altLang="cs-CZ" smtClean="0">
                <a:solidFill>
                  <a:srgbClr val="FF0000"/>
                </a:solidFill>
              </a:rPr>
            </a:br>
            <a:r>
              <a:rPr lang="cs-CZ" altLang="cs-CZ" smtClean="0">
                <a:solidFill>
                  <a:srgbClr val="FF0000"/>
                </a:solidFill>
              </a:rPr>
              <a:t>proudu</a:t>
            </a:r>
            <a:r>
              <a:rPr lang="cs-CZ" altLang="cs-CZ" smtClean="0"/>
              <a:t> elektrolytem na elektrodách </a:t>
            </a:r>
            <a:br>
              <a:rPr lang="cs-CZ" altLang="cs-CZ" smtClean="0"/>
            </a:br>
            <a:r>
              <a:rPr lang="cs-CZ" altLang="cs-CZ" smtClean="0"/>
              <a:t>se nazývají </a:t>
            </a:r>
            <a:r>
              <a:rPr lang="cs-CZ" altLang="cs-CZ" b="1" smtClean="0">
                <a:solidFill>
                  <a:srgbClr val="FF0000"/>
                </a:solidFill>
              </a:rPr>
              <a:t>elektrolýza</a:t>
            </a:r>
            <a:r>
              <a:rPr lang="cs-CZ" altLang="cs-CZ" smtClean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11268" name="Picture 5" descr="kapal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5463" y="5084763"/>
            <a:ext cx="2089150" cy="165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tx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9" name="Picture 6" descr="http://canov.jergym.cz/analchem/elektroda.gif"/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063" y="114300"/>
            <a:ext cx="1908175" cy="1766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/>
          </p:cNvSpPr>
          <p:nvPr>
            <p:ph type="title"/>
          </p:nvPr>
        </p:nvSpPr>
        <p:spPr bwMode="auto">
          <a:xfrm>
            <a:off x="971550" y="765175"/>
            <a:ext cx="749935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Obvod s kondenzátorem</a:t>
            </a:r>
          </a:p>
        </p:txBody>
      </p:sp>
      <p:sp>
        <p:nvSpPr>
          <p:cNvPr id="39939" name="Rectangle 3"/>
          <p:cNvSpPr>
            <a:spLocks noGrp="1"/>
          </p:cNvSpPr>
          <p:nvPr>
            <p:ph type="body" sz="half" idx="1"/>
          </p:nvPr>
        </p:nvSpPr>
        <p:spPr>
          <a:xfrm>
            <a:off x="971550" y="2349500"/>
            <a:ext cx="7313613" cy="4800600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Kondenzátor představuje jakousi zátěž v obvodu. Má jistý "</a:t>
            </a:r>
            <a:r>
              <a:rPr lang="cs-CZ" altLang="cs-CZ" sz="2400" smtClean="0">
                <a:solidFill>
                  <a:srgbClr val="CC3300"/>
                </a:solidFill>
              </a:rPr>
              <a:t>odpor" - kapacitance kondenzátoru </a:t>
            </a:r>
            <a:r>
              <a:rPr lang="cs-CZ" altLang="cs-CZ" sz="2400" i="1" smtClean="0">
                <a:solidFill>
                  <a:srgbClr val="CC3300"/>
                </a:solidFill>
              </a:rPr>
              <a:t>X</a:t>
            </a:r>
            <a:r>
              <a:rPr lang="cs-CZ" altLang="cs-CZ" sz="2400" i="1" baseline="-25000" smtClean="0">
                <a:solidFill>
                  <a:srgbClr val="CC3300"/>
                </a:solidFill>
              </a:rPr>
              <a:t>C</a:t>
            </a:r>
            <a:r>
              <a:rPr lang="cs-CZ" altLang="cs-CZ" sz="2400" smtClean="0"/>
              <a:t> .</a:t>
            </a:r>
          </a:p>
          <a:p>
            <a:pPr eaLnBrk="1" hangingPunct="1"/>
            <a:r>
              <a:rPr lang="cs-CZ" altLang="cs-CZ" sz="2400" smtClean="0"/>
              <a:t>Kapacitance (</a:t>
            </a:r>
            <a:r>
              <a:rPr lang="cs-CZ" altLang="cs-CZ" sz="2400" smtClean="0">
                <a:solidFill>
                  <a:srgbClr val="CC3300"/>
                </a:solidFill>
              </a:rPr>
              <a:t>kapacitní reaktance</a:t>
            </a:r>
            <a:r>
              <a:rPr lang="cs-CZ" altLang="cs-CZ" sz="2400" smtClean="0"/>
              <a:t>) je zdánlivý odpor součástky s kapacitou (nejčastěji kondenzátoru) proti průchodu střídavého elektrického proudu </a:t>
            </a:r>
            <a:r>
              <a:rPr lang="cs-CZ" altLang="cs-CZ" sz="2400" smtClean="0">
                <a:solidFill>
                  <a:srgbClr val="CC3300"/>
                </a:solidFill>
              </a:rPr>
              <a:t>dané frekvence</a:t>
            </a:r>
            <a:r>
              <a:rPr lang="cs-CZ" altLang="cs-CZ" sz="2400" smtClean="0"/>
              <a:t>.</a:t>
            </a:r>
          </a:p>
          <a:p>
            <a:pPr eaLnBrk="1" hangingPunct="1"/>
            <a:r>
              <a:rPr lang="cs-CZ" altLang="cs-CZ" sz="2400" smtClean="0"/>
              <a:t>Kapacitance je důsledkem </a:t>
            </a:r>
            <a:r>
              <a:rPr lang="cs-CZ" altLang="cs-CZ" sz="2400" smtClean="0">
                <a:solidFill>
                  <a:srgbClr val="CC3300"/>
                </a:solidFill>
              </a:rPr>
              <a:t>změny elektrické energie</a:t>
            </a:r>
            <a:r>
              <a:rPr lang="cs-CZ" altLang="cs-CZ" sz="2400" smtClean="0"/>
              <a:t> na </a:t>
            </a:r>
            <a:r>
              <a:rPr lang="cs-CZ" altLang="cs-CZ" sz="2400" smtClean="0">
                <a:solidFill>
                  <a:srgbClr val="CC3300"/>
                </a:solidFill>
              </a:rPr>
              <a:t>jinou elektrickou energii</a:t>
            </a:r>
            <a:r>
              <a:rPr lang="cs-CZ" altLang="cs-CZ" sz="2400" smtClean="0"/>
              <a:t>, a to energii </a:t>
            </a:r>
            <a:r>
              <a:rPr lang="cs-CZ" altLang="cs-CZ" sz="2400" smtClean="0">
                <a:solidFill>
                  <a:srgbClr val="CC3300"/>
                </a:solidFill>
              </a:rPr>
              <a:t>elektrického pole kondenzátoru.</a:t>
            </a:r>
          </a:p>
        </p:txBody>
      </p:sp>
      <p:graphicFrame>
        <p:nvGraphicFramePr>
          <p:cNvPr id="39940" name="Object 18"/>
          <p:cNvGraphicFramePr>
            <a:graphicFrameLocks noGrp="1" noChangeAspect="1"/>
          </p:cNvGraphicFramePr>
          <p:nvPr>
            <p:ph sz="half" idx="2"/>
          </p:nvPr>
        </p:nvGraphicFramePr>
        <p:xfrm>
          <a:off x="4227513" y="5902325"/>
          <a:ext cx="1728787" cy="692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1" name="Rovnice" r:id="rId3" imgW="1079032" imgH="431613" progId="Equation.3">
                  <p:embed/>
                </p:oleObj>
              </mc:Choice>
              <mc:Fallback>
                <p:oleObj name="Rovnice" r:id="rId3" imgW="1079032" imgH="431613" progId="Equation.3">
                  <p:embed/>
                  <p:pic>
                    <p:nvPicPr>
                      <p:cNvPr id="0" name="Object 1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227513" y="5902325"/>
                        <a:ext cx="1728787" cy="692150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4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Otázky</a:t>
            </a:r>
          </a:p>
        </p:txBody>
      </p:sp>
      <p:pic>
        <p:nvPicPr>
          <p:cNvPr id="40963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2492375"/>
            <a:ext cx="7705725" cy="15890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4" name="TextovéPole 6"/>
          <p:cNvSpPr txBox="1">
            <a:spLocks noChangeArrowheads="1"/>
          </p:cNvSpPr>
          <p:nvPr/>
        </p:nvSpPr>
        <p:spPr bwMode="auto">
          <a:xfrm>
            <a:off x="839788" y="2924175"/>
            <a:ext cx="428625" cy="1069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d)</a:t>
            </a:r>
          </a:p>
        </p:txBody>
      </p:sp>
      <p:pic>
        <p:nvPicPr>
          <p:cNvPr id="40965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4437063"/>
            <a:ext cx="7561263" cy="165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0966" name="TextovéPole 6"/>
          <p:cNvSpPr txBox="1">
            <a:spLocks noChangeArrowheads="1"/>
          </p:cNvSpPr>
          <p:nvPr/>
        </p:nvSpPr>
        <p:spPr bwMode="auto">
          <a:xfrm>
            <a:off x="839788" y="4940300"/>
            <a:ext cx="428625" cy="1069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/>
          </p:cNvSpPr>
          <p:nvPr>
            <p:ph type="title"/>
          </p:nvPr>
        </p:nvSpPr>
        <p:spPr bwMode="auto">
          <a:xfrm>
            <a:off x="914400" y="781050"/>
            <a:ext cx="749935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Složený obvod</a:t>
            </a:r>
          </a:p>
        </p:txBody>
      </p:sp>
      <p:sp>
        <p:nvSpPr>
          <p:cNvPr id="41987" name="Rectangle 3"/>
          <p:cNvSpPr>
            <a:spLocks noGrp="1"/>
          </p:cNvSpPr>
          <p:nvPr>
            <p:ph type="body" sz="half" idx="1"/>
          </p:nvPr>
        </p:nvSpPr>
        <p:spPr>
          <a:xfrm>
            <a:off x="900113" y="1924050"/>
            <a:ext cx="7704137" cy="4984750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Prvky obvodu prochází </a:t>
            </a:r>
            <a:r>
              <a:rPr lang="cs-CZ" altLang="cs-CZ" sz="2400" smtClean="0">
                <a:solidFill>
                  <a:srgbClr val="CC3300"/>
                </a:solidFill>
              </a:rPr>
              <a:t>stejný proud</a:t>
            </a:r>
            <a:r>
              <a:rPr lang="cs-CZ" altLang="cs-CZ" sz="2400" smtClean="0"/>
              <a:t>, ale </a:t>
            </a:r>
            <a:r>
              <a:rPr lang="cs-CZ" altLang="cs-CZ" sz="2400" smtClean="0">
                <a:solidFill>
                  <a:srgbClr val="CC3300"/>
                </a:solidFill>
              </a:rPr>
              <a:t>napětí</a:t>
            </a:r>
            <a:r>
              <a:rPr lang="cs-CZ" altLang="cs-CZ" sz="2400" smtClean="0"/>
              <a:t> na jednotlivých prvcích </a:t>
            </a:r>
            <a:r>
              <a:rPr lang="cs-CZ" altLang="cs-CZ" sz="2400" smtClean="0">
                <a:solidFill>
                  <a:srgbClr val="CC3300"/>
                </a:solidFill>
              </a:rPr>
              <a:t>se liší</a:t>
            </a:r>
            <a:r>
              <a:rPr lang="cs-CZ" altLang="cs-CZ" sz="2400" smtClean="0"/>
              <a:t> jak </a:t>
            </a:r>
            <a:r>
              <a:rPr lang="cs-CZ" altLang="cs-CZ" sz="2400" smtClean="0">
                <a:solidFill>
                  <a:srgbClr val="CC3300"/>
                </a:solidFill>
              </a:rPr>
              <a:t>hodnotou tak vzájemnou </a:t>
            </a:r>
            <a:r>
              <a:rPr lang="cs-CZ" altLang="cs-CZ" sz="2400" b="1" smtClean="0">
                <a:solidFill>
                  <a:srgbClr val="CC3300"/>
                </a:solidFill>
              </a:rPr>
              <a:t>fází</a:t>
            </a:r>
            <a:r>
              <a:rPr lang="cs-CZ" altLang="cs-CZ" sz="2400" smtClean="0">
                <a:solidFill>
                  <a:srgbClr val="CC3300"/>
                </a:solidFill>
              </a:rPr>
              <a:t>.</a:t>
            </a:r>
          </a:p>
        </p:txBody>
      </p:sp>
      <p:graphicFrame>
        <p:nvGraphicFramePr>
          <p:cNvPr id="41988" name="Object 16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39750" y="2998788"/>
          <a:ext cx="2505075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7" name="Rovnice" r:id="rId3" imgW="1460160" imgH="253800" progId="Equation.3">
                  <p:embed/>
                </p:oleObj>
              </mc:Choice>
              <mc:Fallback>
                <p:oleObj name="Rovnice" r:id="rId3" imgW="1460160" imgH="253800" progId="Equation.3">
                  <p:embed/>
                  <p:pic>
                    <p:nvPicPr>
                      <p:cNvPr id="0" name="Object 1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2998788"/>
                        <a:ext cx="2505075" cy="4349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89" name="Object 1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79388" y="3525838"/>
          <a:ext cx="3611562" cy="9255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8" name="Rovnice" r:id="rId5" imgW="2082600" imgH="533160" progId="Equation.3">
                  <p:embed/>
                </p:oleObj>
              </mc:Choice>
              <mc:Fallback>
                <p:oleObj name="Rovnice" r:id="rId5" imgW="2082600" imgH="533160" progId="Equation.3">
                  <p:embed/>
                  <p:pic>
                    <p:nvPicPr>
                      <p:cNvPr id="0" name="Object 1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9388" y="3525838"/>
                        <a:ext cx="3611562" cy="9255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990" name="Picture 5" descr="image03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950" y="4854575"/>
            <a:ext cx="2087563" cy="1901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1" name="Picture 7" descr="image04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7100" y="5022850"/>
            <a:ext cx="1727200" cy="1566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2" name="Picture 9" descr="http://fyzika.jreichl.com/data/E_RLC_soubory/image08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9125" y="4743450"/>
            <a:ext cx="1835150" cy="2012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93" name="Picture 11" descr="http://fyzika.jreichl.com/data/E_RLC_soubory/image083.png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4638" y="5022850"/>
            <a:ext cx="1431925" cy="14859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41994" name="Object 16"/>
          <p:cNvGraphicFramePr>
            <a:graphicFrameLocks noChangeAspect="1"/>
          </p:cNvGraphicFramePr>
          <p:nvPr/>
        </p:nvGraphicFramePr>
        <p:xfrm>
          <a:off x="5434013" y="2990850"/>
          <a:ext cx="2220912" cy="434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999" name="Rovnice" r:id="rId11" imgW="1295280" imgH="253800" progId="Equation.3">
                  <p:embed/>
                </p:oleObj>
              </mc:Choice>
              <mc:Fallback>
                <p:oleObj name="Rovnice" r:id="rId11" imgW="1295280" imgH="25380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34013" y="2990850"/>
                        <a:ext cx="2220912" cy="4349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995" name="Object 13"/>
          <p:cNvGraphicFramePr>
            <a:graphicFrameLocks noChangeAspect="1"/>
          </p:cNvGraphicFramePr>
          <p:nvPr/>
        </p:nvGraphicFramePr>
        <p:xfrm>
          <a:off x="4637088" y="3587750"/>
          <a:ext cx="3676650" cy="92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000" name="Rovnice" r:id="rId13" imgW="2120760" imgH="533160" progId="Equation.3">
                  <p:embed/>
                </p:oleObj>
              </mc:Choice>
              <mc:Fallback>
                <p:oleObj name="Rovnice" r:id="rId13" imgW="2120760" imgH="533160" progId="Equation.3">
                  <p:embed/>
                  <p:pic>
                    <p:nvPicPr>
                      <p:cNvPr id="0" name="Object 1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7088" y="3587750"/>
                        <a:ext cx="3676650" cy="925513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3" name="Přímá spojnice 2"/>
          <p:cNvCxnSpPr/>
          <p:nvPr/>
        </p:nvCxnSpPr>
        <p:spPr>
          <a:xfrm>
            <a:off x="4284663" y="2636838"/>
            <a:ext cx="0" cy="4221162"/>
          </a:xfrm>
          <a:prstGeom prst="line">
            <a:avLst/>
          </a:prstGeom>
          <a:ln w="2540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010" name="Picture 11" descr="vaha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27763" y="7938"/>
            <a:ext cx="2776537" cy="2654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4034" name="Rectang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Složený obvod</a:t>
            </a:r>
          </a:p>
        </p:txBody>
      </p:sp>
      <p:sp>
        <p:nvSpPr>
          <p:cNvPr id="44035" name="Rectangle 3"/>
          <p:cNvSpPr>
            <a:spLocks noGrp="1"/>
          </p:cNvSpPr>
          <p:nvPr>
            <p:ph idx="1"/>
          </p:nvPr>
        </p:nvSpPr>
        <p:spPr/>
        <p:txBody>
          <a:bodyPr rtlCol="0">
            <a:normAutofit lnSpcReduction="10000"/>
          </a:bodyPr>
          <a:lstStyle/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r>
              <a:rPr lang="cs-CZ" altLang="cs-CZ" sz="2400" dirty="0" smtClean="0"/>
              <a:t>Obvod jako celek je charakterizován </a:t>
            </a:r>
            <a:r>
              <a:rPr lang="cs-CZ" altLang="cs-CZ" sz="2400" dirty="0" smtClean="0">
                <a:solidFill>
                  <a:srgbClr val="CC3300"/>
                </a:solidFill>
              </a:rPr>
              <a:t>jediným parametrem</a:t>
            </a:r>
            <a:r>
              <a:rPr lang="cs-CZ" altLang="cs-CZ" sz="2400" dirty="0" smtClean="0"/>
              <a:t>, který se nazývá </a:t>
            </a:r>
            <a:r>
              <a:rPr lang="cs-CZ" altLang="cs-CZ" sz="2400" b="1" dirty="0" smtClean="0">
                <a:solidFill>
                  <a:srgbClr val="CC3300"/>
                </a:solidFill>
              </a:rPr>
              <a:t>impedance</a:t>
            </a:r>
            <a:r>
              <a:rPr lang="cs-CZ" altLang="cs-CZ" sz="2400" dirty="0" smtClean="0">
                <a:solidFill>
                  <a:srgbClr val="CC3300"/>
                </a:solidFill>
              </a:rPr>
              <a:t> </a:t>
            </a:r>
            <a:r>
              <a:rPr lang="cs-CZ" altLang="cs-CZ" sz="2400" i="1" dirty="0" smtClean="0">
                <a:solidFill>
                  <a:srgbClr val="CC3300"/>
                </a:solidFill>
              </a:rPr>
              <a:t>Z</a:t>
            </a:r>
            <a:r>
              <a:rPr lang="cs-CZ" altLang="cs-CZ" sz="2400" dirty="0" smtClean="0"/>
              <a:t>. </a:t>
            </a:r>
          </a:p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endParaRPr lang="cs-CZ" altLang="cs-CZ" sz="2400" dirty="0" smtClean="0"/>
          </a:p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endParaRPr lang="cs-CZ" altLang="cs-CZ" sz="2400" dirty="0" smtClean="0"/>
          </a:p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endParaRPr lang="cs-CZ" altLang="cs-CZ" sz="2400" dirty="0" smtClean="0"/>
          </a:p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endParaRPr lang="cs-CZ" altLang="cs-CZ" sz="2400" dirty="0" smtClean="0"/>
          </a:p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r>
              <a:rPr lang="cs-CZ" altLang="cs-CZ" sz="2400" b="1" dirty="0" smtClean="0">
                <a:solidFill>
                  <a:srgbClr val="CC3300"/>
                </a:solidFill>
              </a:rPr>
              <a:t>Reaktance</a:t>
            </a:r>
            <a:r>
              <a:rPr lang="cs-CZ" altLang="cs-CZ" sz="2400" dirty="0" smtClean="0">
                <a:solidFill>
                  <a:srgbClr val="CC3300"/>
                </a:solidFill>
              </a:rPr>
              <a:t> X</a:t>
            </a:r>
            <a:r>
              <a:rPr lang="cs-CZ" altLang="cs-CZ" sz="2400" dirty="0" smtClean="0"/>
              <a:t> charakterizuje vlastnosti té části obvodu střídavého proudu, v níž se </a:t>
            </a:r>
            <a:r>
              <a:rPr lang="cs-CZ" altLang="cs-CZ" sz="2400" dirty="0" smtClean="0">
                <a:solidFill>
                  <a:srgbClr val="CC3300"/>
                </a:solidFill>
              </a:rPr>
              <a:t>elektromagnetická energie </a:t>
            </a:r>
            <a:r>
              <a:rPr lang="cs-CZ" altLang="cs-CZ" sz="2400" b="1" dirty="0" smtClean="0">
                <a:solidFill>
                  <a:srgbClr val="CC3300"/>
                </a:solidFill>
              </a:rPr>
              <a:t>nemění</a:t>
            </a:r>
            <a:r>
              <a:rPr lang="cs-CZ" altLang="cs-CZ" sz="2400" dirty="0" smtClean="0">
                <a:solidFill>
                  <a:srgbClr val="CC3300"/>
                </a:solidFill>
              </a:rPr>
              <a:t> v teplo</a:t>
            </a:r>
            <a:r>
              <a:rPr lang="cs-CZ" altLang="cs-CZ" sz="2400" dirty="0" smtClean="0"/>
              <a:t>, ale jen v energii elektrického a magnetického pole. </a:t>
            </a:r>
          </a:p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endParaRPr lang="cs-CZ" altLang="cs-CZ" sz="2400" dirty="0" smtClean="0"/>
          </a:p>
        </p:txBody>
      </p:sp>
      <p:graphicFrame>
        <p:nvGraphicFramePr>
          <p:cNvPr id="43013" name="Object 18"/>
          <p:cNvGraphicFramePr>
            <a:graphicFrameLocks noChangeAspect="1"/>
          </p:cNvGraphicFramePr>
          <p:nvPr/>
        </p:nvGraphicFramePr>
        <p:xfrm>
          <a:off x="2268538" y="3357563"/>
          <a:ext cx="4321175" cy="7889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7" name="Rovnice" r:id="rId4" imgW="2781000" imgH="507960" progId="Equation.3">
                  <p:embed/>
                </p:oleObj>
              </mc:Choice>
              <mc:Fallback>
                <p:oleObj name="Rovnice" r:id="rId4" imgW="2781000" imgH="50796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68538" y="3357563"/>
                        <a:ext cx="4321175" cy="7889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014" name="Object 20"/>
          <p:cNvGraphicFramePr>
            <a:graphicFrameLocks noChangeAspect="1"/>
          </p:cNvGraphicFramePr>
          <p:nvPr/>
        </p:nvGraphicFramePr>
        <p:xfrm>
          <a:off x="3636963" y="4365625"/>
          <a:ext cx="1403350" cy="382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3018" name="Rovnice" r:id="rId6" imgW="838080" imgH="228600" progId="Equation.3">
                  <p:embed/>
                </p:oleObj>
              </mc:Choice>
              <mc:Fallback>
                <p:oleObj name="Rovnice" r:id="rId6" imgW="838080" imgH="22860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36963" y="4365625"/>
                        <a:ext cx="1403350" cy="38258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" name="Volný tvar 1"/>
          <p:cNvSpPr/>
          <p:nvPr/>
        </p:nvSpPr>
        <p:spPr>
          <a:xfrm>
            <a:off x="3765550" y="3422650"/>
            <a:ext cx="1709738" cy="741363"/>
          </a:xfrm>
          <a:custGeom>
            <a:avLst/>
            <a:gdLst>
              <a:gd name="connsiteX0" fmla="*/ 448326 w 1710079"/>
              <a:gd name="connsiteY0" fmla="*/ 45053 h 741854"/>
              <a:gd name="connsiteX1" fmla="*/ 126778 w 1710079"/>
              <a:gd name="connsiteY1" fmla="*/ 45053 h 741854"/>
              <a:gd name="connsiteX2" fmla="*/ 116730 w 1710079"/>
              <a:gd name="connsiteY2" fmla="*/ 637906 h 741854"/>
              <a:gd name="connsiteX3" fmla="*/ 1563693 w 1710079"/>
              <a:gd name="connsiteY3" fmla="*/ 688148 h 741854"/>
              <a:gd name="connsiteX4" fmla="*/ 1533548 w 1710079"/>
              <a:gd name="connsiteY4" fmla="*/ 75198 h 741854"/>
              <a:gd name="connsiteX5" fmla="*/ 448326 w 1710079"/>
              <a:gd name="connsiteY5" fmla="*/ 45053 h 74185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710079" h="741854">
                <a:moveTo>
                  <a:pt x="448326" y="45053"/>
                </a:moveTo>
                <a:cubicBezTo>
                  <a:pt x="213864" y="40029"/>
                  <a:pt x="182044" y="-53756"/>
                  <a:pt x="126778" y="45053"/>
                </a:cubicBezTo>
                <a:cubicBezTo>
                  <a:pt x="71512" y="143862"/>
                  <a:pt x="-122756" y="530724"/>
                  <a:pt x="116730" y="637906"/>
                </a:cubicBezTo>
                <a:cubicBezTo>
                  <a:pt x="356216" y="745088"/>
                  <a:pt x="1327557" y="781933"/>
                  <a:pt x="1563693" y="688148"/>
                </a:cubicBezTo>
                <a:cubicBezTo>
                  <a:pt x="1799829" y="594363"/>
                  <a:pt x="1721117" y="185730"/>
                  <a:pt x="1533548" y="75198"/>
                </a:cubicBezTo>
                <a:cubicBezTo>
                  <a:pt x="1345979" y="-35334"/>
                  <a:pt x="682788" y="50077"/>
                  <a:pt x="448326" y="45053"/>
                </a:cubicBezTo>
                <a:close/>
              </a:path>
            </a:pathLst>
          </a:cu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cs-CZ"/>
          </a:p>
        </p:txBody>
      </p:sp>
      <p:cxnSp>
        <p:nvCxnSpPr>
          <p:cNvPr id="4" name="Přímá spojnice se šipkou 3"/>
          <p:cNvCxnSpPr>
            <a:stCxn id="2" idx="2"/>
          </p:cNvCxnSpPr>
          <p:nvPr/>
        </p:nvCxnSpPr>
        <p:spPr>
          <a:xfrm flipH="1">
            <a:off x="3852863" y="4060825"/>
            <a:ext cx="30162" cy="304800"/>
          </a:xfrm>
          <a:prstGeom prst="straightConnector1">
            <a:avLst/>
          </a:prstGeom>
          <a:ln w="53975"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Složený obvod</a:t>
            </a:r>
          </a:p>
        </p:txBody>
      </p:sp>
      <p:sp>
        <p:nvSpPr>
          <p:cNvPr id="44035" name="Rectangle 3"/>
          <p:cNvSpPr>
            <a:spLocks noGrp="1"/>
          </p:cNvSpPr>
          <p:nvPr>
            <p:ph type="body" sz="half" idx="1"/>
          </p:nvPr>
        </p:nvSpPr>
        <p:spPr>
          <a:xfrm>
            <a:off x="900113" y="1916113"/>
            <a:ext cx="7848600" cy="4332287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Zvláštní případ nastává v </a:t>
            </a:r>
            <a:r>
              <a:rPr lang="cs-CZ" altLang="cs-CZ" sz="2400" i="1" smtClean="0"/>
              <a:t>RLC</a:t>
            </a:r>
            <a:r>
              <a:rPr lang="cs-CZ" altLang="cs-CZ" sz="2400" smtClean="0"/>
              <a:t> obvodu v sérii, je-li při </a:t>
            </a:r>
            <a:r>
              <a:rPr lang="cs-CZ" altLang="cs-CZ" sz="2400" smtClean="0">
                <a:solidFill>
                  <a:srgbClr val="CC3300"/>
                </a:solidFill>
              </a:rPr>
              <a:t>dané frekvenci induktance</a:t>
            </a:r>
            <a:r>
              <a:rPr lang="cs-CZ" altLang="cs-CZ" sz="2400" smtClean="0"/>
              <a:t> obvodu </a:t>
            </a:r>
            <a:r>
              <a:rPr lang="cs-CZ" altLang="cs-CZ" sz="2400" smtClean="0">
                <a:solidFill>
                  <a:srgbClr val="CC3300"/>
                </a:solidFill>
              </a:rPr>
              <a:t>stejně veliká</a:t>
            </a:r>
            <a:r>
              <a:rPr lang="cs-CZ" altLang="cs-CZ" sz="2400" smtClean="0"/>
              <a:t> jako jeho </a:t>
            </a:r>
            <a:r>
              <a:rPr lang="cs-CZ" altLang="cs-CZ" sz="2400" smtClean="0">
                <a:solidFill>
                  <a:srgbClr val="CC3300"/>
                </a:solidFill>
              </a:rPr>
              <a:t>kapacitance.</a:t>
            </a:r>
            <a:r>
              <a:rPr lang="cs-CZ" altLang="cs-CZ" sz="2400" smtClean="0"/>
              <a:t> Z toho vyplývá, že </a:t>
            </a:r>
            <a:r>
              <a:rPr lang="cs-CZ" altLang="cs-CZ" sz="2400" smtClean="0">
                <a:solidFill>
                  <a:srgbClr val="CC3300"/>
                </a:solidFill>
              </a:rPr>
              <a:t>Z=R</a:t>
            </a:r>
            <a:r>
              <a:rPr lang="cs-CZ" altLang="cs-CZ" sz="2400" smtClean="0"/>
              <a:t> . </a:t>
            </a:r>
            <a:r>
              <a:rPr lang="cs-CZ" altLang="cs-CZ" sz="2400" smtClean="0">
                <a:solidFill>
                  <a:srgbClr val="CC3300"/>
                </a:solidFill>
              </a:rPr>
              <a:t>Fázový rozdíl proudu a napětí je nulový</a:t>
            </a:r>
            <a:r>
              <a:rPr lang="cs-CZ" altLang="cs-CZ" sz="2400" smtClean="0"/>
              <a:t> a obvod má vlastnost </a:t>
            </a:r>
            <a:r>
              <a:rPr lang="cs-CZ" altLang="cs-CZ" sz="2400" smtClean="0">
                <a:solidFill>
                  <a:srgbClr val="CC3300"/>
                </a:solidFill>
              </a:rPr>
              <a:t>rezistance</a:t>
            </a:r>
            <a:r>
              <a:rPr lang="cs-CZ" altLang="cs-CZ" sz="2400" smtClean="0"/>
              <a:t>. </a:t>
            </a:r>
          </a:p>
          <a:p>
            <a:pPr eaLnBrk="1" hangingPunct="1"/>
            <a:r>
              <a:rPr lang="cs-CZ" altLang="cs-CZ" sz="2400" smtClean="0"/>
              <a:t>V tomto případě dosahuje </a:t>
            </a:r>
            <a:r>
              <a:rPr lang="cs-CZ" altLang="cs-CZ" sz="2400" smtClean="0">
                <a:solidFill>
                  <a:srgbClr val="CC3300"/>
                </a:solidFill>
              </a:rPr>
              <a:t>proud</a:t>
            </a:r>
            <a:r>
              <a:rPr lang="cs-CZ" altLang="cs-CZ" sz="2400" smtClean="0"/>
              <a:t> v obvodu </a:t>
            </a:r>
            <a:r>
              <a:rPr lang="cs-CZ" altLang="cs-CZ" sz="2400" smtClean="0">
                <a:solidFill>
                  <a:srgbClr val="CC3300"/>
                </a:solidFill>
              </a:rPr>
              <a:t>maximální</a:t>
            </a:r>
            <a:r>
              <a:rPr lang="cs-CZ" altLang="cs-CZ" sz="2400" smtClean="0"/>
              <a:t> hodnot a tento stav obvodu označujeme jako </a:t>
            </a:r>
            <a:r>
              <a:rPr lang="cs-CZ" altLang="cs-CZ" sz="2400" b="1" smtClean="0">
                <a:solidFill>
                  <a:srgbClr val="CC3300"/>
                </a:solidFill>
              </a:rPr>
              <a:t>rezonance</a:t>
            </a:r>
            <a:r>
              <a:rPr lang="cs-CZ" altLang="cs-CZ" sz="2400" smtClean="0"/>
              <a:t> střídavého obvodu a příslušnou </a:t>
            </a:r>
            <a:r>
              <a:rPr lang="cs-CZ" altLang="cs-CZ" sz="2400" b="1" smtClean="0">
                <a:solidFill>
                  <a:srgbClr val="CC3300"/>
                </a:solidFill>
              </a:rPr>
              <a:t>rezonanční frekvenci</a:t>
            </a:r>
            <a:r>
              <a:rPr lang="cs-CZ" altLang="cs-CZ" sz="2400" smtClean="0"/>
              <a:t>   určíme z podmínky: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z="2400" b="1" smtClean="0"/>
              <a:t>					Thompsonův vztah</a:t>
            </a:r>
          </a:p>
        </p:txBody>
      </p:sp>
      <p:graphicFrame>
        <p:nvGraphicFramePr>
          <p:cNvPr id="4403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2579688" y="4437063"/>
          <a:ext cx="110490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3" name="Rovnice" r:id="rId3" imgW="583947" imgH="228501" progId="Equation.3">
                  <p:embed/>
                </p:oleObj>
              </mc:Choice>
              <mc:Fallback>
                <p:oleObj name="Rovnice" r:id="rId3" imgW="583947" imgH="228501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79688" y="4437063"/>
                        <a:ext cx="1104900" cy="431800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7" name="Object 2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1331913" y="5589588"/>
          <a:ext cx="1800225" cy="874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4" name="Rovnice" r:id="rId5" imgW="888840" imgH="431640" progId="Equation.3">
                  <p:embed/>
                </p:oleObj>
              </mc:Choice>
              <mc:Fallback>
                <p:oleObj name="Rovnice" r:id="rId5" imgW="888840" imgH="431640" progId="Equation.3">
                  <p:embed/>
                  <p:pic>
                    <p:nvPicPr>
                      <p:cNvPr id="0" name="Object 2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31913" y="5589588"/>
                        <a:ext cx="1800225" cy="8747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8" name="Object 18"/>
          <p:cNvGraphicFramePr>
            <a:graphicFrameLocks noChangeAspect="1"/>
          </p:cNvGraphicFramePr>
          <p:nvPr/>
        </p:nvGraphicFramePr>
        <p:xfrm>
          <a:off x="6300788" y="5661025"/>
          <a:ext cx="2520950" cy="704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5" name="Rovnice" r:id="rId7" imgW="1498320" imgH="419040" progId="Equation.3">
                  <p:embed/>
                </p:oleObj>
              </mc:Choice>
              <mc:Fallback>
                <p:oleObj name="Rovnice" r:id="rId7" imgW="1498320" imgH="41904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0788" y="5661025"/>
                        <a:ext cx="2520950" cy="7048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039" name="Object 22"/>
          <p:cNvGraphicFramePr>
            <a:graphicFrameLocks noChangeAspect="1"/>
          </p:cNvGraphicFramePr>
          <p:nvPr/>
        </p:nvGraphicFramePr>
        <p:xfrm>
          <a:off x="3924300" y="5589588"/>
          <a:ext cx="1655763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4046" name="Rovnice" r:id="rId9" imgW="774360" imgH="419040" progId="Equation.3">
                  <p:embed/>
                </p:oleObj>
              </mc:Choice>
              <mc:Fallback>
                <p:oleObj name="Rovnice" r:id="rId9" imgW="774360" imgH="41904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5589588"/>
                        <a:ext cx="1655763" cy="895350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4040" name="Line 10"/>
          <p:cNvSpPr>
            <a:spLocks noChangeShapeType="1"/>
          </p:cNvSpPr>
          <p:nvPr/>
        </p:nvSpPr>
        <p:spPr bwMode="auto">
          <a:xfrm>
            <a:off x="3276600" y="6021388"/>
            <a:ext cx="503238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41" name="Line 11"/>
          <p:cNvSpPr>
            <a:spLocks noChangeShapeType="1"/>
          </p:cNvSpPr>
          <p:nvPr/>
        </p:nvSpPr>
        <p:spPr bwMode="auto">
          <a:xfrm>
            <a:off x="5651500" y="6021388"/>
            <a:ext cx="503238" cy="0"/>
          </a:xfrm>
          <a:prstGeom prst="line">
            <a:avLst/>
          </a:prstGeom>
          <a:noFill/>
          <a:ln w="6350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  <p:sp>
        <p:nvSpPr>
          <p:cNvPr id="44042" name="Line 12"/>
          <p:cNvSpPr>
            <a:spLocks noChangeShapeType="1"/>
          </p:cNvSpPr>
          <p:nvPr/>
        </p:nvSpPr>
        <p:spPr bwMode="auto">
          <a:xfrm flipH="1">
            <a:off x="5651500" y="5281613"/>
            <a:ext cx="671513" cy="307975"/>
          </a:xfrm>
          <a:prstGeom prst="line">
            <a:avLst/>
          </a:prstGeom>
          <a:noFill/>
          <a:ln w="9525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cs-CZ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4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Otázky</a:t>
            </a:r>
          </a:p>
        </p:txBody>
      </p:sp>
      <p:pic>
        <p:nvPicPr>
          <p:cNvPr id="4505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2112963"/>
            <a:ext cx="8172450" cy="1233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0" name="TextovéPole 6"/>
          <p:cNvSpPr txBox="1">
            <a:spLocks noChangeArrowheads="1"/>
          </p:cNvSpPr>
          <p:nvPr/>
        </p:nvSpPr>
        <p:spPr bwMode="auto">
          <a:xfrm>
            <a:off x="757238" y="2278063"/>
            <a:ext cx="428625" cy="1069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d)</a:t>
            </a:r>
          </a:p>
        </p:txBody>
      </p:sp>
      <p:pic>
        <p:nvPicPr>
          <p:cNvPr id="4506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41713"/>
            <a:ext cx="7697787" cy="3227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5062" name="TextovéPole 6"/>
          <p:cNvSpPr txBox="1">
            <a:spLocks noChangeArrowheads="1"/>
          </p:cNvSpPr>
          <p:nvPr/>
        </p:nvSpPr>
        <p:spPr bwMode="auto">
          <a:xfrm>
            <a:off x="828675" y="5700713"/>
            <a:ext cx="428625" cy="1069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d)</a:t>
            </a:r>
          </a:p>
        </p:txBody>
      </p:sp>
      <p:sp>
        <p:nvSpPr>
          <p:cNvPr id="45063" name="TextovéPole 6"/>
          <p:cNvSpPr txBox="1">
            <a:spLocks noChangeArrowheads="1"/>
          </p:cNvSpPr>
          <p:nvPr/>
        </p:nvSpPr>
        <p:spPr bwMode="auto">
          <a:xfrm>
            <a:off x="900113" y="3973513"/>
            <a:ext cx="428625" cy="1069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/>
          </p:cNvSpPr>
          <p:nvPr>
            <p:ph type="title"/>
          </p:nvPr>
        </p:nvSpPr>
        <p:spPr bwMode="auto"/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Elektromagnetický oscilátor</a:t>
            </a:r>
          </a:p>
        </p:txBody>
      </p:sp>
      <p:sp>
        <p:nvSpPr>
          <p:cNvPr id="46083" name="Rectangle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cs-CZ" altLang="cs-CZ" sz="2400" smtClean="0"/>
              <a:t>Elektromagnetický oscilátor je vlastně </a:t>
            </a:r>
            <a:r>
              <a:rPr lang="cs-CZ" altLang="cs-CZ" sz="2400" smtClean="0">
                <a:solidFill>
                  <a:srgbClr val="CC3300"/>
                </a:solidFill>
              </a:rPr>
              <a:t>jednoduchý LC obvod</a:t>
            </a:r>
          </a:p>
          <a:p>
            <a:pPr eaLnBrk="1" hangingPunct="1"/>
            <a:r>
              <a:rPr lang="cs-CZ" altLang="cs-CZ" sz="2400" smtClean="0"/>
              <a:t>Při </a:t>
            </a:r>
            <a:r>
              <a:rPr lang="cs-CZ" altLang="cs-CZ" sz="2400" smtClean="0">
                <a:solidFill>
                  <a:srgbClr val="CC3300"/>
                </a:solidFill>
              </a:rPr>
              <a:t>nabití kondenzátoru</a:t>
            </a:r>
            <a:r>
              <a:rPr lang="cs-CZ" altLang="cs-CZ" sz="2400" smtClean="0"/>
              <a:t> se mezi jeho deskami vytvoří </a:t>
            </a:r>
            <a:r>
              <a:rPr lang="cs-CZ" altLang="cs-CZ" sz="2400" smtClean="0">
                <a:solidFill>
                  <a:srgbClr val="CC3300"/>
                </a:solidFill>
              </a:rPr>
              <a:t>elektrické pole</a:t>
            </a:r>
            <a:r>
              <a:rPr lang="cs-CZ" altLang="cs-CZ" sz="2400" smtClean="0"/>
              <a:t> a jeho energie představuje energii oscilátoru v počátečním okamžiku. </a:t>
            </a:r>
          </a:p>
          <a:p>
            <a:pPr eaLnBrk="1" hangingPunct="1"/>
            <a:r>
              <a:rPr lang="cs-CZ" altLang="cs-CZ" sz="2400" b="1" smtClean="0">
                <a:solidFill>
                  <a:srgbClr val="CC3300"/>
                </a:solidFill>
              </a:rPr>
              <a:t>Energie elektrického pole kondenzátoru se mění na energii magnetického pole cívky</a:t>
            </a:r>
            <a:r>
              <a:rPr lang="cs-CZ" altLang="cs-CZ" sz="2400" smtClean="0">
                <a:solidFill>
                  <a:srgbClr val="CC3300"/>
                </a:solidFill>
              </a:rPr>
              <a:t>.</a:t>
            </a:r>
          </a:p>
        </p:txBody>
      </p:sp>
      <p:pic>
        <p:nvPicPr>
          <p:cNvPr id="46084" name="Picture 9" descr="Oscila&amp;ccaron;ní obvod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27313" y="4992688"/>
            <a:ext cx="2876550" cy="18478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Elektromagnetický oscilátor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7107" name="Zástupný symbol pro obsah 2"/>
          <p:cNvSpPr>
            <a:spLocks noGrp="1"/>
          </p:cNvSpPr>
          <p:nvPr>
            <p:ph idx="1"/>
          </p:nvPr>
        </p:nvSpPr>
        <p:spPr>
          <a:xfrm>
            <a:off x="768350" y="2089150"/>
            <a:ext cx="7758113" cy="4022725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Když </a:t>
            </a:r>
            <a:r>
              <a:rPr lang="cs-CZ" altLang="cs-CZ" sz="2400" smtClean="0">
                <a:solidFill>
                  <a:srgbClr val="CC3300"/>
                </a:solidFill>
              </a:rPr>
              <a:t>kondenzátor připojíme k cívce</a:t>
            </a:r>
            <a:r>
              <a:rPr lang="cs-CZ" altLang="cs-CZ" sz="2400" smtClean="0"/>
              <a:t>, začíná oscilačním obvodem </a:t>
            </a:r>
            <a:r>
              <a:rPr lang="cs-CZ" altLang="cs-CZ" sz="2400" smtClean="0">
                <a:solidFill>
                  <a:srgbClr val="CC3300"/>
                </a:solidFill>
              </a:rPr>
              <a:t>procházet proud</a:t>
            </a:r>
            <a:r>
              <a:rPr lang="cs-CZ" altLang="cs-CZ" sz="2400" smtClean="0"/>
              <a:t>, </a:t>
            </a:r>
            <a:r>
              <a:rPr lang="cs-CZ" altLang="cs-CZ" sz="2400" smtClean="0">
                <a:solidFill>
                  <a:srgbClr val="CC3300"/>
                </a:solidFill>
              </a:rPr>
              <a:t>kondenzátor se vybíjí</a:t>
            </a:r>
            <a:r>
              <a:rPr lang="cs-CZ" altLang="cs-CZ" sz="2400" smtClean="0"/>
              <a:t> a energie elektrického pole se zmenšuje. Současně se </a:t>
            </a:r>
            <a:r>
              <a:rPr lang="cs-CZ" altLang="cs-CZ" sz="2400" smtClean="0">
                <a:solidFill>
                  <a:srgbClr val="CC3300"/>
                </a:solidFill>
              </a:rPr>
              <a:t>zvětšuje proud procházející cívkou</a:t>
            </a:r>
            <a:r>
              <a:rPr lang="cs-CZ" altLang="cs-CZ" sz="2400" smtClean="0"/>
              <a:t> a kolem ní se vytváří </a:t>
            </a:r>
            <a:r>
              <a:rPr lang="cs-CZ" altLang="cs-CZ" sz="2400" smtClean="0">
                <a:solidFill>
                  <a:srgbClr val="CC3300"/>
                </a:solidFill>
              </a:rPr>
              <a:t>magnetické pole</a:t>
            </a:r>
            <a:r>
              <a:rPr lang="cs-CZ" altLang="cs-CZ" sz="2400" smtClean="0"/>
              <a:t>. </a:t>
            </a:r>
          </a:p>
        </p:txBody>
      </p:sp>
      <p:pic>
        <p:nvPicPr>
          <p:cNvPr id="47108" name="Picture 7" descr="http://fyzika.jreichl.com/data/E_kmitani_vlneni_soubory/image007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0638" y="3795713"/>
            <a:ext cx="3206750" cy="2824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7109" name="Obrázek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463" y="3644900"/>
            <a:ext cx="3810000" cy="312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Elektromagnetický oscilátor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8131" name="Zástupný symbol pro obsah 2"/>
          <p:cNvSpPr>
            <a:spLocks noGrp="1"/>
          </p:cNvSpPr>
          <p:nvPr>
            <p:ph idx="1"/>
          </p:nvPr>
        </p:nvSpPr>
        <p:spPr>
          <a:xfrm>
            <a:off x="768350" y="1844675"/>
            <a:ext cx="8166100" cy="4403725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Mezi napětím a proudem je </a:t>
            </a:r>
            <a:r>
              <a:rPr lang="cs-CZ" altLang="cs-CZ" sz="2400" smtClean="0">
                <a:solidFill>
                  <a:srgbClr val="CC3300"/>
                </a:solidFill>
              </a:rPr>
              <a:t>fázový rozdíl </a:t>
            </a:r>
            <a:r>
              <a:rPr lang="el-GR" altLang="cs-CZ" sz="2400" b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φ</a:t>
            </a:r>
            <a:r>
              <a:rPr lang="cs-CZ" altLang="cs-CZ" sz="2400" b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=</a:t>
            </a:r>
            <a:r>
              <a:rPr lang="el-GR" altLang="cs-CZ" sz="2400" b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π</a:t>
            </a:r>
            <a:r>
              <a:rPr lang="cs-CZ" altLang="cs-CZ" sz="2400" b="1" smtClean="0">
                <a:solidFill>
                  <a:srgbClr val="CC33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</a:p>
          <a:p>
            <a:pPr eaLnBrk="1" hangingPunct="1"/>
            <a:r>
              <a:rPr lang="cs-CZ" altLang="cs-CZ" sz="2400" smtClean="0"/>
              <a:t>V částech obvodu, které mají </a:t>
            </a:r>
            <a:r>
              <a:rPr lang="cs-CZ" altLang="cs-CZ" sz="2400" smtClean="0">
                <a:solidFill>
                  <a:srgbClr val="CC3300"/>
                </a:solidFill>
              </a:rPr>
              <a:t>Ohmický odpor</a:t>
            </a:r>
            <a:r>
              <a:rPr lang="cs-CZ" altLang="cs-CZ" sz="2400" smtClean="0"/>
              <a:t>, se energie elektrického a magnetického pole postupně mění ve </a:t>
            </a:r>
            <a:r>
              <a:rPr lang="cs-CZ" altLang="cs-CZ" sz="2400" smtClean="0">
                <a:solidFill>
                  <a:srgbClr val="CC3300"/>
                </a:solidFill>
              </a:rPr>
              <a:t>vnitřní energii vodiče</a:t>
            </a:r>
            <a:r>
              <a:rPr lang="cs-CZ" altLang="cs-CZ" sz="2400" smtClean="0"/>
              <a:t>.  </a:t>
            </a:r>
            <a:r>
              <a:rPr lang="cs-CZ" altLang="cs-CZ" sz="2400" smtClean="0">
                <a:solidFill>
                  <a:srgbClr val="CC3300"/>
                </a:solidFill>
              </a:rPr>
              <a:t>Vlastní elektromagnetické kmitání</a:t>
            </a:r>
            <a:r>
              <a:rPr lang="cs-CZ" altLang="cs-CZ" sz="2400" smtClean="0"/>
              <a:t> oscilačního obvodu je proto vždy </a:t>
            </a:r>
            <a:r>
              <a:rPr lang="cs-CZ" altLang="cs-CZ" sz="2400" smtClean="0">
                <a:solidFill>
                  <a:srgbClr val="CC3300"/>
                </a:solidFill>
              </a:rPr>
              <a:t>tlumené</a:t>
            </a:r>
            <a:r>
              <a:rPr lang="cs-CZ" altLang="cs-CZ" sz="2400" smtClean="0"/>
              <a:t>.</a:t>
            </a:r>
          </a:p>
          <a:p>
            <a:pPr eaLnBrk="1" hangingPunct="1"/>
            <a:r>
              <a:rPr lang="cs-CZ" altLang="cs-CZ" sz="2400" smtClean="0"/>
              <a:t>Pro </a:t>
            </a:r>
            <a:r>
              <a:rPr lang="cs-CZ" altLang="cs-CZ" sz="2400" smtClean="0">
                <a:solidFill>
                  <a:srgbClr val="CC3300"/>
                </a:solidFill>
              </a:rPr>
              <a:t>periodu (</a:t>
            </a:r>
            <a:r>
              <a:rPr lang="cs-CZ" altLang="cs-CZ" sz="2400" smtClean="0"/>
              <a:t>resp. frekvenci) vlastního kmitání elektromagnetického oscilátoru dostáváme </a:t>
            </a:r>
            <a:r>
              <a:rPr lang="cs-CZ" altLang="cs-CZ" sz="2400" b="1" smtClean="0"/>
              <a:t>Thomsonův vztah</a:t>
            </a:r>
            <a:r>
              <a:rPr lang="cs-CZ" altLang="cs-CZ" sz="2400" smtClean="0"/>
              <a:t> ve tvaru:</a:t>
            </a:r>
          </a:p>
        </p:txBody>
      </p:sp>
      <p:graphicFrame>
        <p:nvGraphicFramePr>
          <p:cNvPr id="48132" name="Object 18"/>
          <p:cNvGraphicFramePr>
            <a:graphicFrameLocks noChangeAspect="1"/>
          </p:cNvGraphicFramePr>
          <p:nvPr/>
        </p:nvGraphicFramePr>
        <p:xfrm>
          <a:off x="6156325" y="5819775"/>
          <a:ext cx="2208213" cy="857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7" name="Rovnice" r:id="rId3" imgW="1079500" imgH="419100" progId="Equation.3">
                  <p:embed/>
                </p:oleObj>
              </mc:Choice>
              <mc:Fallback>
                <p:oleObj name="Rovnice" r:id="rId3" imgW="1079500" imgH="419100" progId="Equation.3">
                  <p:embed/>
                  <p:pic>
                    <p:nvPicPr>
                      <p:cNvPr id="0" name="Object 1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56325" y="5819775"/>
                        <a:ext cx="2208213" cy="8572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3" name="Object 3"/>
          <p:cNvGraphicFramePr>
            <a:graphicFrameLocks noChangeAspect="1"/>
          </p:cNvGraphicFramePr>
          <p:nvPr/>
        </p:nvGraphicFramePr>
        <p:xfrm>
          <a:off x="1403350" y="5819775"/>
          <a:ext cx="2071688" cy="504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8" name="Rovnice" r:id="rId5" imgW="1040948" imgH="253890" progId="Equation.3">
                  <p:embed/>
                </p:oleObj>
              </mc:Choice>
              <mc:Fallback>
                <p:oleObj name="Rovnice" r:id="rId5" imgW="1040948" imgH="253890" progId="Equation.3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403350" y="5819775"/>
                        <a:ext cx="2071688" cy="5048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134" name="Object 22"/>
          <p:cNvGraphicFramePr>
            <a:graphicFrameLocks noChangeAspect="1"/>
          </p:cNvGraphicFramePr>
          <p:nvPr/>
        </p:nvGraphicFramePr>
        <p:xfrm>
          <a:off x="3924300" y="4667250"/>
          <a:ext cx="1655763" cy="895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39" name="Rovnice" r:id="rId7" imgW="774360" imgH="419040" progId="Equation.3">
                  <p:embed/>
                </p:oleObj>
              </mc:Choice>
              <mc:Fallback>
                <p:oleObj name="Rovnice" r:id="rId7" imgW="774360" imgH="419040" progId="Equation.3">
                  <p:embed/>
                  <p:pic>
                    <p:nvPicPr>
                      <p:cNvPr id="0" name="Object 2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24300" y="4667250"/>
                        <a:ext cx="1655763" cy="895350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4" name="Přímá spojnice se šipkou 3"/>
          <p:cNvCxnSpPr/>
          <p:nvPr/>
        </p:nvCxnSpPr>
        <p:spPr>
          <a:xfrm>
            <a:off x="5724525" y="5445125"/>
            <a:ext cx="431800" cy="28733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Přímá spojnice se šipkou 8"/>
          <p:cNvCxnSpPr/>
          <p:nvPr/>
        </p:nvCxnSpPr>
        <p:spPr>
          <a:xfrm flipH="1">
            <a:off x="3324225" y="5445125"/>
            <a:ext cx="384175" cy="287338"/>
          </a:xfrm>
          <a:prstGeom prst="straightConnector1">
            <a:avLst/>
          </a:prstGeom>
          <a:ln>
            <a:solidFill>
              <a:srgbClr val="C0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Nucené kmitání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49155" name="Zástupný symbol pro obsah 2"/>
          <p:cNvSpPr>
            <a:spLocks noGrp="1"/>
          </p:cNvSpPr>
          <p:nvPr>
            <p:ph idx="1"/>
          </p:nvPr>
        </p:nvSpPr>
        <p:spPr>
          <a:xfrm>
            <a:off x="768350" y="2420938"/>
            <a:ext cx="7499350" cy="3565525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Připojením elektromagnetického oscilátoru ke </a:t>
            </a:r>
            <a:r>
              <a:rPr lang="cs-CZ" altLang="cs-CZ" sz="2400" smtClean="0">
                <a:solidFill>
                  <a:srgbClr val="CC3300"/>
                </a:solidFill>
              </a:rPr>
              <a:t>zdroji harmonického napětí</a:t>
            </a:r>
            <a:r>
              <a:rPr lang="cs-CZ" altLang="cs-CZ" sz="2400" smtClean="0"/>
              <a:t> vzniká v oscilátoru </a:t>
            </a:r>
            <a:r>
              <a:rPr lang="cs-CZ" altLang="cs-CZ" sz="2400" b="1" smtClean="0">
                <a:solidFill>
                  <a:srgbClr val="CC3300"/>
                </a:solidFill>
              </a:rPr>
              <a:t>nucené kmitání</a:t>
            </a:r>
            <a:r>
              <a:rPr lang="cs-CZ" altLang="cs-CZ" sz="2400" smtClean="0">
                <a:solidFill>
                  <a:srgbClr val="CC3300"/>
                </a:solidFill>
              </a:rPr>
              <a:t>. </a:t>
            </a:r>
          </a:p>
          <a:p>
            <a:pPr eaLnBrk="1" hangingPunct="1"/>
            <a:r>
              <a:rPr lang="cs-CZ" altLang="cs-CZ" sz="2400" smtClean="0">
                <a:solidFill>
                  <a:srgbClr val="CC3300"/>
                </a:solidFill>
              </a:rPr>
              <a:t>Oscilátor kmitá s frekvencí připojeného zdroje</a:t>
            </a:r>
            <a:r>
              <a:rPr lang="cs-CZ" altLang="cs-CZ" sz="2400" smtClean="0"/>
              <a:t> (ne s frekvencí vlastního kmitání). </a:t>
            </a:r>
            <a:r>
              <a:rPr lang="cs-CZ" altLang="cs-CZ" sz="2400" b="1" smtClean="0">
                <a:solidFill>
                  <a:srgbClr val="CC3300"/>
                </a:solidFill>
              </a:rPr>
              <a:t>Nucené kmitání je netlumené</a:t>
            </a:r>
            <a:r>
              <a:rPr lang="cs-CZ" altLang="cs-CZ" sz="2400" smtClean="0">
                <a:solidFill>
                  <a:srgbClr val="CC3300"/>
                </a:solidFill>
              </a:rPr>
              <a:t>.</a:t>
            </a:r>
          </a:p>
          <a:p>
            <a:pPr eaLnBrk="1" hangingPunct="1"/>
            <a:r>
              <a:rPr lang="cs-CZ" altLang="cs-CZ" sz="2400" smtClean="0">
                <a:solidFill>
                  <a:srgbClr val="CC3300"/>
                </a:solidFill>
              </a:rPr>
              <a:t>Frekvence nuceného kmitání</a:t>
            </a:r>
            <a:r>
              <a:rPr lang="cs-CZ" altLang="cs-CZ" sz="2400" smtClean="0"/>
              <a:t> tedy nezávisí na parametrech oscilačního obvodu.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692150"/>
            <a:ext cx="749935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Faradayovy zákony elektrolýzy</a:t>
            </a:r>
          </a:p>
        </p:txBody>
      </p:sp>
      <p:sp>
        <p:nvSpPr>
          <p:cNvPr id="12291" name="Rectangle 3"/>
          <p:cNvSpPr>
            <a:spLocks noGrp="1"/>
          </p:cNvSpPr>
          <p:nvPr>
            <p:ph type="body" sz="half" idx="1"/>
          </p:nvPr>
        </p:nvSpPr>
        <p:spPr>
          <a:xfrm>
            <a:off x="900113" y="2276475"/>
            <a:ext cx="7385050" cy="4800600"/>
          </a:xfrm>
        </p:spPr>
        <p:txBody>
          <a:bodyPr/>
          <a:lstStyle/>
          <a:p>
            <a:pPr eaLnBrk="1" hangingPunct="1"/>
            <a:r>
              <a:rPr lang="cs-CZ" altLang="cs-CZ" sz="2800" b="1" smtClean="0"/>
              <a:t>První Faradayův zákon</a:t>
            </a:r>
            <a:r>
              <a:rPr lang="cs-CZ" altLang="cs-CZ" sz="2800" smtClean="0"/>
              <a:t> </a:t>
            </a:r>
            <a:r>
              <a:rPr lang="cs-CZ" altLang="cs-CZ" sz="2800" smtClean="0">
                <a:solidFill>
                  <a:srgbClr val="FF0000"/>
                </a:solidFill>
              </a:rPr>
              <a:t>určuje hmotnost látky vyloučené</a:t>
            </a:r>
            <a:r>
              <a:rPr lang="cs-CZ" altLang="cs-CZ" sz="2800" smtClean="0"/>
              <a:t> na elektrodě nebo v roztoku. </a:t>
            </a:r>
          </a:p>
          <a:p>
            <a:pPr eaLnBrk="1" hangingPunct="1"/>
            <a:r>
              <a:rPr lang="cs-CZ" altLang="cs-CZ" sz="2800" smtClean="0"/>
              <a:t>Hmotnost </a:t>
            </a:r>
            <a:r>
              <a:rPr lang="cs-CZ" altLang="cs-CZ" sz="2800" i="1" smtClean="0">
                <a:solidFill>
                  <a:srgbClr val="FF0000"/>
                </a:solidFill>
              </a:rPr>
              <a:t>m</a:t>
            </a:r>
            <a:r>
              <a:rPr lang="cs-CZ" altLang="cs-CZ" sz="2800" smtClean="0">
                <a:solidFill>
                  <a:srgbClr val="FF0000"/>
                </a:solidFill>
              </a:rPr>
              <a:t> </a:t>
            </a:r>
            <a:r>
              <a:rPr lang="cs-CZ" altLang="cs-CZ" sz="2800" smtClean="0"/>
              <a:t>vyloučené látky je přímo úměrná náboji </a:t>
            </a:r>
            <a:r>
              <a:rPr lang="cs-CZ" altLang="cs-CZ" sz="2800" smtClean="0">
                <a:solidFill>
                  <a:srgbClr val="FF0000"/>
                </a:solidFill>
              </a:rPr>
              <a:t>Q</a:t>
            </a:r>
            <a:r>
              <a:rPr lang="cs-CZ" altLang="cs-CZ" sz="2800" smtClean="0"/>
              <a:t>, který prošel elektrolytem:</a:t>
            </a:r>
            <a:br>
              <a:rPr lang="cs-CZ" altLang="cs-CZ" sz="2800" smtClean="0"/>
            </a:br>
            <a:r>
              <a:rPr lang="cs-CZ" altLang="cs-CZ" sz="2800" smtClean="0"/>
              <a:t/>
            </a:r>
            <a:br>
              <a:rPr lang="cs-CZ" altLang="cs-CZ" sz="2800" smtClean="0"/>
            </a:br>
            <a:r>
              <a:rPr lang="cs-CZ" altLang="cs-CZ" sz="2800" smtClean="0"/>
              <a:t/>
            </a:r>
            <a:br>
              <a:rPr lang="cs-CZ" altLang="cs-CZ" sz="2800" smtClean="0"/>
            </a:br>
            <a:r>
              <a:rPr lang="cs-CZ" altLang="cs-CZ" sz="2800" smtClean="0"/>
              <a:t>kde konstanta úměrnosti </a:t>
            </a:r>
            <a:r>
              <a:rPr lang="cs-CZ" altLang="cs-CZ" sz="2800" i="1" smtClean="0">
                <a:solidFill>
                  <a:srgbClr val="FF0000"/>
                </a:solidFill>
              </a:rPr>
              <a:t>A</a:t>
            </a:r>
            <a:r>
              <a:rPr lang="cs-CZ" altLang="cs-CZ" sz="2800" smtClean="0"/>
              <a:t> je pro danou </a:t>
            </a:r>
            <a:r>
              <a:rPr lang="cs-CZ" altLang="cs-CZ" sz="2800" smtClean="0">
                <a:solidFill>
                  <a:srgbClr val="FF0000"/>
                </a:solidFill>
              </a:rPr>
              <a:t>látku charakteristická</a:t>
            </a:r>
            <a:r>
              <a:rPr lang="cs-CZ" altLang="cs-CZ" sz="2800" smtClean="0"/>
              <a:t> a nazývá se </a:t>
            </a:r>
            <a:r>
              <a:rPr lang="cs-CZ" altLang="cs-CZ" sz="2800" smtClean="0">
                <a:solidFill>
                  <a:srgbClr val="FF0000"/>
                </a:solidFill>
              </a:rPr>
              <a:t>elektrochemický ekvivalent látky</a:t>
            </a:r>
            <a:r>
              <a:rPr lang="cs-CZ" altLang="cs-CZ" sz="2800" smtClean="0"/>
              <a:t>; </a:t>
            </a:r>
            <a:r>
              <a:rPr lang="cs-CZ" altLang="cs-CZ" sz="2400" smtClean="0"/>
              <a:t>A (kg.C</a:t>
            </a:r>
            <a:r>
              <a:rPr lang="cs-CZ" altLang="cs-CZ" sz="2400" baseline="30000" smtClean="0"/>
              <a:t>-1</a:t>
            </a:r>
            <a:r>
              <a:rPr lang="cs-CZ" altLang="cs-CZ" sz="2400" smtClean="0"/>
              <a:t>)</a:t>
            </a:r>
            <a:r>
              <a:rPr lang="cs-CZ" altLang="cs-CZ" sz="2800" smtClean="0"/>
              <a:t> </a:t>
            </a:r>
          </a:p>
        </p:txBody>
      </p:sp>
      <p:graphicFrame>
        <p:nvGraphicFramePr>
          <p:cNvPr id="12292" name="Object 4"/>
          <p:cNvGraphicFramePr>
            <a:graphicFrameLocks noGrp="1" noChangeAspect="1"/>
          </p:cNvGraphicFramePr>
          <p:nvPr>
            <p:ph sz="half" idx="2"/>
          </p:nvPr>
        </p:nvGraphicFramePr>
        <p:xfrm>
          <a:off x="3279775" y="4149725"/>
          <a:ext cx="2624138" cy="4778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3" name="Rovnice" r:id="rId3" imgW="1117115" imgH="203112" progId="Equation.3">
                  <p:embed/>
                </p:oleObj>
              </mc:Choice>
              <mc:Fallback>
                <p:oleObj name="Rovnice" r:id="rId3" imgW="1117115" imgH="203112" progId="Equation.3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9775" y="4149725"/>
                        <a:ext cx="2624138" cy="477838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Otázky</a:t>
            </a:r>
          </a:p>
        </p:txBody>
      </p:sp>
      <p:pic>
        <p:nvPicPr>
          <p:cNvPr id="5017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3425" y="2133600"/>
            <a:ext cx="7777163" cy="168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0" name="TextovéPole 6"/>
          <p:cNvSpPr txBox="1">
            <a:spLocks noChangeArrowheads="1"/>
          </p:cNvSpPr>
          <p:nvPr/>
        </p:nvSpPr>
        <p:spPr bwMode="auto">
          <a:xfrm>
            <a:off x="733425" y="2493963"/>
            <a:ext cx="428625" cy="1069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d)</a:t>
            </a:r>
          </a:p>
        </p:txBody>
      </p:sp>
      <p:pic>
        <p:nvPicPr>
          <p:cNvPr id="50181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863" y="4581525"/>
            <a:ext cx="7561262" cy="1824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0182" name="TextovéPole 6"/>
          <p:cNvSpPr txBox="1">
            <a:spLocks noChangeArrowheads="1"/>
          </p:cNvSpPr>
          <p:nvPr/>
        </p:nvSpPr>
        <p:spPr bwMode="auto">
          <a:xfrm>
            <a:off x="1020763" y="5302250"/>
            <a:ext cx="428625" cy="1069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Výkon střídavého proudu v obvodu s odporem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2227" name="Zástupný symbol pro obsah 2"/>
          <p:cNvSpPr>
            <a:spLocks noGrp="1"/>
          </p:cNvSpPr>
          <p:nvPr>
            <p:ph idx="1"/>
          </p:nvPr>
        </p:nvSpPr>
        <p:spPr>
          <a:xfrm>
            <a:off x="768350" y="1928813"/>
            <a:ext cx="8166100" cy="4319587"/>
          </a:xfrm>
        </p:spPr>
        <p:txBody>
          <a:bodyPr rtlCol="0">
            <a:normAutofit lnSpcReduction="10000"/>
          </a:bodyPr>
          <a:lstStyle/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r>
              <a:rPr lang="cs-CZ" altLang="cs-CZ" sz="2400" dirty="0" smtClean="0"/>
              <a:t>Výkon se stále mění, jeho </a:t>
            </a:r>
            <a:r>
              <a:rPr lang="cs-CZ" altLang="cs-CZ" sz="2400" dirty="0" smtClean="0">
                <a:solidFill>
                  <a:srgbClr val="CC3300"/>
                </a:solidFill>
              </a:rPr>
              <a:t>okamžitá hodnota</a:t>
            </a:r>
            <a:r>
              <a:rPr lang="cs-CZ" altLang="cs-CZ" sz="2400" dirty="0" smtClean="0"/>
              <a:t> je</a:t>
            </a:r>
          </a:p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endParaRPr lang="cs-CZ" altLang="cs-CZ" sz="300" dirty="0" smtClean="0"/>
          </a:p>
          <a:p>
            <a:pPr marL="91440" indent="-91440" eaLnBrk="1" fontAlgn="auto" hangingPunct="1">
              <a:buFont typeface="Wingdings 2" panose="05020102010507070707" pitchFamily="18" charset="2"/>
              <a:buNone/>
              <a:defRPr/>
            </a:pPr>
            <a:endParaRPr lang="cs-CZ" altLang="cs-CZ" sz="2400" dirty="0" smtClean="0"/>
          </a:p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r>
              <a:rPr lang="cs-CZ" altLang="cs-CZ" sz="2400" dirty="0" smtClean="0">
                <a:solidFill>
                  <a:srgbClr val="CC3300"/>
                </a:solidFill>
              </a:rPr>
              <a:t>Práce </a:t>
            </a:r>
            <a:r>
              <a:rPr lang="cs-CZ" altLang="cs-CZ" sz="2400" dirty="0" smtClean="0"/>
              <a:t>je dána vymezenou plochou</a:t>
            </a:r>
          </a:p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endParaRPr lang="cs-CZ" altLang="cs-CZ" sz="2400" dirty="0" smtClean="0"/>
          </a:p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endParaRPr lang="cs-CZ" altLang="cs-CZ" sz="2400" dirty="0" smtClean="0"/>
          </a:p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r>
              <a:rPr lang="cs-CZ" altLang="cs-CZ" sz="2400" dirty="0" smtClean="0">
                <a:solidFill>
                  <a:srgbClr val="CC3300"/>
                </a:solidFill>
              </a:rPr>
              <a:t>Efektivní hodnoty střídavého proudu </a:t>
            </a:r>
            <a:br>
              <a:rPr lang="cs-CZ" altLang="cs-CZ" sz="2400" dirty="0" smtClean="0">
                <a:solidFill>
                  <a:srgbClr val="CC3300"/>
                </a:solidFill>
              </a:rPr>
            </a:br>
            <a:r>
              <a:rPr lang="cs-CZ" altLang="cs-CZ" sz="2400" dirty="0" smtClean="0">
                <a:solidFill>
                  <a:srgbClr val="CC3300"/>
                </a:solidFill>
              </a:rPr>
              <a:t>a napětí</a:t>
            </a:r>
            <a:r>
              <a:rPr lang="cs-CZ" altLang="cs-CZ" sz="2400" dirty="0" smtClean="0"/>
              <a:t> odpovídají hodnotám </a:t>
            </a:r>
            <a:br>
              <a:rPr lang="cs-CZ" altLang="cs-CZ" sz="2400" dirty="0" smtClean="0"/>
            </a:br>
            <a:r>
              <a:rPr lang="cs-CZ" altLang="cs-CZ" sz="2400" dirty="0" smtClean="0"/>
              <a:t>stejnosměrného proudu a napětí, při nichž je </a:t>
            </a:r>
            <a:r>
              <a:rPr lang="cs-CZ" altLang="cs-CZ" sz="2400" dirty="0" smtClean="0">
                <a:solidFill>
                  <a:srgbClr val="CC3300"/>
                </a:solidFill>
              </a:rPr>
              <a:t>výkon</a:t>
            </a:r>
            <a:r>
              <a:rPr lang="cs-CZ" altLang="cs-CZ" sz="2400" dirty="0" smtClean="0"/>
              <a:t> v </a:t>
            </a:r>
            <a:r>
              <a:rPr lang="cs-CZ" altLang="cs-CZ" sz="2400" dirty="0" smtClean="0">
                <a:solidFill>
                  <a:srgbClr val="CC3300"/>
                </a:solidFill>
              </a:rPr>
              <a:t>obvodu s odporem stejný jako výkon daného střídavého proudu</a:t>
            </a:r>
            <a:r>
              <a:rPr lang="cs-CZ" altLang="cs-CZ" sz="2400" dirty="0" smtClean="0"/>
              <a:t>. Pro výkon střídavého proudu v obvodu s odporem pak platí .</a:t>
            </a:r>
          </a:p>
        </p:txBody>
      </p:sp>
      <p:graphicFrame>
        <p:nvGraphicFramePr>
          <p:cNvPr id="51204" name="Object 39"/>
          <p:cNvGraphicFramePr>
            <a:graphicFrameLocks noChangeAspect="1"/>
          </p:cNvGraphicFramePr>
          <p:nvPr/>
        </p:nvGraphicFramePr>
        <p:xfrm>
          <a:off x="1908175" y="2492375"/>
          <a:ext cx="1009650" cy="379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1" name="Rovnice" r:id="rId3" imgW="507600" imgH="190440" progId="Equation.3">
                  <p:embed/>
                </p:oleObj>
              </mc:Choice>
              <mc:Fallback>
                <p:oleObj name="Rovnice" r:id="rId3" imgW="507600" imgH="190440" progId="Equation.3">
                  <p:embed/>
                  <p:pic>
                    <p:nvPicPr>
                      <p:cNvPr id="0" name="Object 3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08175" y="2492375"/>
                        <a:ext cx="1009650" cy="379413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5" name="Object 37"/>
          <p:cNvGraphicFramePr>
            <a:graphicFrameLocks noChangeAspect="1"/>
          </p:cNvGraphicFramePr>
          <p:nvPr/>
        </p:nvGraphicFramePr>
        <p:xfrm>
          <a:off x="3327400" y="2420938"/>
          <a:ext cx="2941638" cy="466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2" name="Rovnice" r:id="rId5" imgW="1600200" imgH="254000" progId="Equation.3">
                  <p:embed/>
                </p:oleObj>
              </mc:Choice>
              <mc:Fallback>
                <p:oleObj name="Rovnice" r:id="rId5" imgW="1600200" imgH="254000" progId="Equation.3">
                  <p:embed/>
                  <p:pic>
                    <p:nvPicPr>
                      <p:cNvPr id="0" name="Object 3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7400" y="2420938"/>
                        <a:ext cx="2941638" cy="46672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6" name="Object 41"/>
          <p:cNvGraphicFramePr>
            <a:graphicFrameLocks noChangeAspect="1"/>
          </p:cNvGraphicFramePr>
          <p:nvPr/>
        </p:nvGraphicFramePr>
        <p:xfrm>
          <a:off x="3433763" y="3573463"/>
          <a:ext cx="2835275" cy="714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3" name="Rovnice" r:id="rId7" imgW="1562100" imgH="393700" progId="Equation.3">
                  <p:embed/>
                </p:oleObj>
              </mc:Choice>
              <mc:Fallback>
                <p:oleObj name="Rovnice" r:id="rId7" imgW="1562100" imgH="393700" progId="Equation.3">
                  <p:embed/>
                  <p:pic>
                    <p:nvPicPr>
                      <p:cNvPr id="0" name="Object 4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33763" y="3573463"/>
                        <a:ext cx="2835275" cy="714375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1207" name="Picture 5" descr="http://fyzika.jreichl.com/data/E_RLC_soubory/image102.png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00813" y="2571750"/>
            <a:ext cx="2449512" cy="2005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graphicFrame>
        <p:nvGraphicFramePr>
          <p:cNvPr id="51208" name="Object 45"/>
          <p:cNvGraphicFramePr>
            <a:graphicFrameLocks noChangeAspect="1"/>
          </p:cNvGraphicFramePr>
          <p:nvPr/>
        </p:nvGraphicFramePr>
        <p:xfrm>
          <a:off x="5537200" y="6057900"/>
          <a:ext cx="857250" cy="746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4" name="Rovnice" r:id="rId10" imgW="495000" imgH="431640" progId="Equation.3">
                  <p:embed/>
                </p:oleObj>
              </mc:Choice>
              <mc:Fallback>
                <p:oleObj name="Rovnice" r:id="rId10" imgW="495000" imgH="431640" progId="Equation.3">
                  <p:embed/>
                  <p:pic>
                    <p:nvPicPr>
                      <p:cNvPr id="0" name="Object 4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37200" y="6057900"/>
                        <a:ext cx="857250" cy="746125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09" name="Object 46"/>
          <p:cNvGraphicFramePr>
            <a:graphicFrameLocks noChangeAspect="1"/>
          </p:cNvGraphicFramePr>
          <p:nvPr/>
        </p:nvGraphicFramePr>
        <p:xfrm>
          <a:off x="6465888" y="6057900"/>
          <a:ext cx="928687" cy="7350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5" name="Rovnice" r:id="rId12" imgW="545760" imgH="431640" progId="Equation.3">
                  <p:embed/>
                </p:oleObj>
              </mc:Choice>
              <mc:Fallback>
                <p:oleObj name="Rovnice" r:id="rId12" imgW="545760" imgH="431640" progId="Equation.3">
                  <p:embed/>
                  <p:pic>
                    <p:nvPicPr>
                      <p:cNvPr id="0" name="Object 4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5888" y="6057900"/>
                        <a:ext cx="928687" cy="735013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10" name="Object 48"/>
          <p:cNvGraphicFramePr>
            <a:graphicFrameLocks noChangeAspect="1"/>
          </p:cNvGraphicFramePr>
          <p:nvPr/>
        </p:nvGraphicFramePr>
        <p:xfrm>
          <a:off x="7505700" y="6186488"/>
          <a:ext cx="1489075" cy="463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216" name="Rovnice" r:id="rId14" imgW="571004" imgH="177646" progId="Equation.3">
                  <p:embed/>
                </p:oleObj>
              </mc:Choice>
              <mc:Fallback>
                <p:oleObj name="Rovnice" r:id="rId14" imgW="571004" imgH="177646" progId="Equation.3">
                  <p:embed/>
                  <p:pic>
                    <p:nvPicPr>
                      <p:cNvPr id="0" name="Object 4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05700" y="6186488"/>
                        <a:ext cx="1489075" cy="4635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Výkon střídavého proudu v </a:t>
            </a:r>
            <a:b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</a:br>
            <a:r>
              <a:rPr 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obvodu s impedancí - činný výkon</a:t>
            </a:r>
            <a:endParaRPr lang="cs-CZ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>
        <p:nvSpPr>
          <p:cNvPr id="52227" name="Rectangle 3"/>
          <p:cNvSpPr txBox="1">
            <a:spLocks noChangeArrowheads="1"/>
          </p:cNvSpPr>
          <p:nvPr/>
        </p:nvSpPr>
        <p:spPr bwMode="auto">
          <a:xfrm>
            <a:off x="684213" y="2276475"/>
            <a:ext cx="8134350" cy="368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</a:pPr>
            <a:r>
              <a:rPr lang="cs-CZ" altLang="cs-CZ" sz="2000">
                <a:latin typeface="Gill Sans MT" panose="020B0502020104020203" pitchFamily="34" charset="-18"/>
              </a:rPr>
              <a:t>Ve střídavém obvodu, který obsahuje kromě odporu  také </a:t>
            </a:r>
            <a:r>
              <a:rPr lang="cs-CZ" altLang="cs-CZ" sz="2000">
                <a:solidFill>
                  <a:srgbClr val="CC3300"/>
                </a:solidFill>
                <a:latin typeface="Gill Sans MT" panose="020B0502020104020203" pitchFamily="34" charset="-18"/>
              </a:rPr>
              <a:t>indukčnost a kapacitu</a:t>
            </a:r>
            <a:r>
              <a:rPr lang="cs-CZ" altLang="cs-CZ" sz="2000">
                <a:latin typeface="Gill Sans MT" panose="020B0502020104020203" pitchFamily="34" charset="-18"/>
              </a:rPr>
              <a:t>, je výkon střídavého proudu ovlivněn </a:t>
            </a:r>
            <a:r>
              <a:rPr lang="cs-CZ" altLang="cs-CZ" sz="2000">
                <a:solidFill>
                  <a:srgbClr val="CC3300"/>
                </a:solidFill>
                <a:latin typeface="Gill Sans MT" panose="020B0502020104020203" pitchFamily="34" charset="-18"/>
              </a:rPr>
              <a:t>fázovým rozdílem mezi napětím a proudem</a:t>
            </a:r>
            <a:r>
              <a:rPr lang="cs-CZ" altLang="cs-CZ" sz="2000">
                <a:latin typeface="Gill Sans MT" panose="020B0502020104020203" pitchFamily="34" charset="-18"/>
              </a:rPr>
              <a:t>. 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</a:pPr>
            <a:endParaRPr lang="cs-CZ" altLang="cs-CZ" sz="700">
              <a:latin typeface="Gill Sans MT" panose="020B0502020104020203" pitchFamily="34" charset="-18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</a:pPr>
            <a:r>
              <a:rPr lang="cs-CZ" altLang="cs-CZ" sz="2000">
                <a:solidFill>
                  <a:srgbClr val="CC3300"/>
                </a:solidFill>
                <a:latin typeface="Gill Sans MT" panose="020B0502020104020203" pitchFamily="34" charset="-18"/>
              </a:rPr>
              <a:t>Činný výkon</a:t>
            </a:r>
            <a:r>
              <a:rPr lang="cs-CZ" altLang="cs-CZ" sz="2000">
                <a:latin typeface="Gill Sans MT" panose="020B0502020104020203" pitchFamily="34" charset="-18"/>
              </a:rPr>
              <a:t> střídavého proudu odpovídá té části </a:t>
            </a:r>
            <a:r>
              <a:rPr lang="cs-CZ" altLang="cs-CZ" sz="2000">
                <a:solidFill>
                  <a:srgbClr val="CC3300"/>
                </a:solidFill>
                <a:latin typeface="Gill Sans MT" panose="020B0502020104020203" pitchFamily="34" charset="-18"/>
              </a:rPr>
              <a:t>elektrické energie dodané zdrojem</a:t>
            </a:r>
            <a:r>
              <a:rPr lang="cs-CZ" altLang="cs-CZ" sz="2000">
                <a:latin typeface="Gill Sans MT" panose="020B0502020104020203" pitchFamily="34" charset="-18"/>
              </a:rPr>
              <a:t>, která se v obvodu za jednotku času </a:t>
            </a:r>
            <a:r>
              <a:rPr lang="cs-CZ" altLang="cs-CZ" sz="2000">
                <a:solidFill>
                  <a:srgbClr val="CC3300"/>
                </a:solidFill>
                <a:latin typeface="Gill Sans MT" panose="020B0502020104020203" pitchFamily="34" charset="-18"/>
              </a:rPr>
              <a:t>mění v teplo nebo v užitečnou práci</a:t>
            </a:r>
            <a:r>
              <a:rPr lang="cs-CZ" altLang="cs-CZ" sz="2000">
                <a:latin typeface="Gill Sans MT" panose="020B0502020104020203" pitchFamily="34" charset="-18"/>
              </a:rPr>
              <a:t> (např. v elektromotoru).</a:t>
            </a: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</a:pPr>
            <a:endParaRPr lang="cs-CZ" altLang="cs-CZ" sz="2000">
              <a:latin typeface="Gill Sans MT" panose="020B0502020104020203" pitchFamily="34" charset="-18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</a:pPr>
            <a:endParaRPr lang="cs-CZ" altLang="cs-CZ" sz="2000">
              <a:latin typeface="Gill Sans MT" panose="020B0502020104020203" pitchFamily="34" charset="-18"/>
            </a:endParaRPr>
          </a:p>
          <a:p>
            <a:pPr eaLnBrk="1" hangingPunct="1">
              <a:lnSpc>
                <a:spcPct val="8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</a:pPr>
            <a:endParaRPr lang="cs-CZ" altLang="cs-CZ" sz="2000">
              <a:latin typeface="Gill Sans MT" panose="020B0502020104020203" pitchFamily="34" charset="-18"/>
            </a:endParaRPr>
          </a:p>
          <a:p>
            <a:pPr lvl="4" eaLnBrk="1" hangingPunct="1">
              <a:lnSpc>
                <a:spcPct val="80000"/>
              </a:lnSpc>
              <a:spcBef>
                <a:spcPct val="20000"/>
              </a:spcBef>
              <a:buClr>
                <a:srgbClr val="84AA33"/>
              </a:buClr>
            </a:pPr>
            <a:endParaRPr lang="cs-CZ" altLang="cs-CZ" sz="2000">
              <a:latin typeface="Gill Sans MT" panose="020B0502020104020203" pitchFamily="34" charset="-18"/>
            </a:endParaRPr>
          </a:p>
        </p:txBody>
      </p:sp>
      <p:pic>
        <p:nvPicPr>
          <p:cNvPr id="52228" name="Picture 20" descr="image040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1563" y="4214813"/>
            <a:ext cx="2401887" cy="2179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2229" name="Rectangle 22"/>
          <p:cNvSpPr>
            <a:spLocks noChangeArrowheads="1"/>
          </p:cNvSpPr>
          <p:nvPr/>
        </p:nvSpPr>
        <p:spPr bwMode="auto">
          <a:xfrm>
            <a:off x="3621088" y="5097463"/>
            <a:ext cx="5111750" cy="107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i="1"/>
              <a:t>kde: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cs-CZ" altLang="cs-CZ" sz="1600" i="1"/>
              <a:t>U  </a:t>
            </a:r>
            <a:r>
              <a:rPr lang="cs-CZ" altLang="cs-CZ" sz="1600"/>
              <a:t>je efektivní hodnota napětí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cs-CZ" altLang="cs-CZ" sz="1600" i="1"/>
              <a:t>I  </a:t>
            </a:r>
            <a:r>
              <a:rPr lang="cs-CZ" altLang="cs-CZ" sz="1600"/>
              <a:t>je efektivní hodnota proudu</a:t>
            </a:r>
          </a:p>
          <a:p>
            <a:pPr lvl="1" eaLnBrk="1" hangingPunct="1">
              <a:spcBef>
                <a:spcPct val="20000"/>
              </a:spcBef>
              <a:buFontTx/>
              <a:buChar char="–"/>
            </a:pPr>
            <a:r>
              <a:rPr lang="cs-CZ" altLang="cs-CZ" sz="1600" i="1"/>
              <a:t>cos</a:t>
            </a:r>
            <a:r>
              <a:rPr lang="cs-CZ" altLang="cs-CZ" sz="1600" i="1">
                <a:sym typeface="Symbol" panose="05050102010706020507" pitchFamily="18" charset="2"/>
              </a:rPr>
              <a:t>  </a:t>
            </a:r>
            <a:r>
              <a:rPr lang="cs-CZ" altLang="cs-CZ" sz="1600">
                <a:sym typeface="Symbol" panose="05050102010706020507" pitchFamily="18" charset="2"/>
              </a:rPr>
              <a:t>je účiník (nabývá hodnot od 0 do 1)</a:t>
            </a:r>
          </a:p>
        </p:txBody>
      </p:sp>
      <p:graphicFrame>
        <p:nvGraphicFramePr>
          <p:cNvPr id="52230" name="Object 23"/>
          <p:cNvGraphicFramePr>
            <a:graphicFrameLocks noChangeAspect="1"/>
          </p:cNvGraphicFramePr>
          <p:nvPr/>
        </p:nvGraphicFramePr>
        <p:xfrm>
          <a:off x="5219700" y="4471988"/>
          <a:ext cx="2143125" cy="457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2231" name="Rovnice" r:id="rId4" imgW="952200" imgH="203040" progId="Equation.3">
                  <p:embed/>
                </p:oleObj>
              </mc:Choice>
              <mc:Fallback>
                <p:oleObj name="Rovnice" r:id="rId4" imgW="952200" imgH="203040" progId="Equation.3">
                  <p:embed/>
                  <p:pic>
                    <p:nvPicPr>
                      <p:cNvPr id="0" name="Object 2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19700" y="4471988"/>
                        <a:ext cx="2143125" cy="457200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5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Výroba elektrické energie</a:t>
            </a:r>
          </a:p>
        </p:txBody>
      </p:sp>
      <p:sp>
        <p:nvSpPr>
          <p:cNvPr id="53251" name="Rectangle 6"/>
          <p:cNvSpPr>
            <a:spLocks noGrp="1"/>
          </p:cNvSpPr>
          <p:nvPr>
            <p:ph idx="1"/>
          </p:nvPr>
        </p:nvSpPr>
        <p:spPr>
          <a:xfrm>
            <a:off x="768350" y="1989138"/>
            <a:ext cx="7548563" cy="4319587"/>
          </a:xfrm>
        </p:spPr>
        <p:txBody>
          <a:bodyPr/>
          <a:lstStyle/>
          <a:p>
            <a:pPr eaLnBrk="1" hangingPunct="1"/>
            <a:r>
              <a:rPr lang="cs-CZ" altLang="cs-CZ" sz="2400" smtClean="0"/>
              <a:t>V elektrárnách se používá </a:t>
            </a:r>
            <a:r>
              <a:rPr lang="cs-CZ" altLang="cs-CZ" sz="2400" smtClean="0">
                <a:solidFill>
                  <a:srgbClr val="CC3300"/>
                </a:solidFill>
              </a:rPr>
              <a:t>trojfázový alternátor</a:t>
            </a:r>
            <a:r>
              <a:rPr lang="cs-CZ" altLang="cs-CZ" sz="2400" smtClean="0"/>
              <a:t>. </a:t>
            </a:r>
            <a:r>
              <a:rPr lang="cs-CZ" altLang="cs-CZ" sz="2400" smtClean="0">
                <a:solidFill>
                  <a:srgbClr val="CC3300"/>
                </a:solidFill>
              </a:rPr>
              <a:t>Stator je tvořen třemi cívkami</a:t>
            </a:r>
            <a:r>
              <a:rPr lang="cs-CZ" altLang="cs-CZ" sz="2400" smtClean="0"/>
              <a:t>, jejichž osy svírají vzájemně úhel </a:t>
            </a:r>
            <a:r>
              <a:rPr lang="cs-CZ" altLang="cs-CZ" sz="2400" smtClean="0">
                <a:solidFill>
                  <a:srgbClr val="CC3300"/>
                </a:solidFill>
              </a:rPr>
              <a:t>120 °.</a:t>
            </a:r>
            <a:r>
              <a:rPr lang="cs-CZ" altLang="cs-CZ" sz="2400" smtClean="0"/>
              <a:t> Mezi cívkami se otáčí magnet a v cívkách se indukují </a:t>
            </a:r>
            <a:r>
              <a:rPr lang="cs-CZ" altLang="cs-CZ" sz="2400" smtClean="0">
                <a:solidFill>
                  <a:srgbClr val="CC3300"/>
                </a:solidFill>
              </a:rPr>
              <a:t>střídavá napětí</a:t>
            </a:r>
            <a:r>
              <a:rPr lang="cs-CZ" altLang="cs-CZ" sz="2400" smtClean="0"/>
              <a:t>. </a:t>
            </a:r>
          </a:p>
          <a:p>
            <a:pPr eaLnBrk="1" hangingPunct="1"/>
            <a:r>
              <a:rPr lang="cs-CZ" altLang="cs-CZ" sz="2400" smtClean="0"/>
              <a:t>Tato napětí jsou vzájemně posunuta o </a:t>
            </a:r>
            <a:r>
              <a:rPr lang="cs-CZ" altLang="cs-CZ" sz="2400" smtClean="0">
                <a:solidFill>
                  <a:srgbClr val="CC3300"/>
                </a:solidFill>
              </a:rPr>
              <a:t>1/3  periody</a:t>
            </a:r>
            <a:r>
              <a:rPr lang="cs-CZ" altLang="cs-CZ" sz="2400" smtClean="0"/>
              <a:t> </a:t>
            </a:r>
          </a:p>
          <a:p>
            <a:pPr eaLnBrk="1" hangingPunct="1"/>
            <a:r>
              <a:rPr lang="cs-CZ" altLang="cs-CZ" sz="2400" smtClean="0"/>
              <a:t>Rotory jsou obvykle konstruovány na frekvenci otáčení </a:t>
            </a:r>
            <a:br>
              <a:rPr lang="cs-CZ" altLang="cs-CZ" sz="2400" smtClean="0"/>
            </a:br>
            <a:r>
              <a:rPr lang="cs-CZ" altLang="cs-CZ" sz="2400" smtClean="0">
                <a:solidFill>
                  <a:srgbClr val="CC3300"/>
                </a:solidFill>
              </a:rPr>
              <a:t>3000 otáček za minutu</a:t>
            </a:r>
            <a:r>
              <a:rPr lang="cs-CZ" altLang="cs-CZ" sz="2400" smtClean="0"/>
              <a:t>, čemuž </a:t>
            </a:r>
            <a:br>
              <a:rPr lang="cs-CZ" altLang="cs-CZ" sz="2400" smtClean="0"/>
            </a:br>
            <a:r>
              <a:rPr lang="cs-CZ" altLang="cs-CZ" sz="2400" smtClean="0"/>
              <a:t>odpovídá </a:t>
            </a:r>
            <a:r>
              <a:rPr lang="cs-CZ" altLang="cs-CZ" sz="2400" smtClean="0">
                <a:solidFill>
                  <a:srgbClr val="CC3300"/>
                </a:solidFill>
              </a:rPr>
              <a:t>frekvence</a:t>
            </a:r>
            <a:r>
              <a:rPr lang="cs-CZ" altLang="cs-CZ" smtClean="0">
                <a:solidFill>
                  <a:srgbClr val="CC3300"/>
                </a:solidFill>
              </a:rPr>
              <a:t> </a:t>
            </a:r>
            <a:r>
              <a:rPr lang="cs-CZ" altLang="cs-CZ" sz="2400" smtClean="0">
                <a:solidFill>
                  <a:srgbClr val="CC3300"/>
                </a:solidFill>
              </a:rPr>
              <a:t>50Hz</a:t>
            </a:r>
          </a:p>
        </p:txBody>
      </p:sp>
      <p:pic>
        <p:nvPicPr>
          <p:cNvPr id="53252" name="Picture 8" descr="image00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56325" y="4421188"/>
            <a:ext cx="2619375" cy="2333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3253" name="Picture 10" descr="image00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09750" y="5373688"/>
            <a:ext cx="3629025" cy="1371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Transformátor</a:t>
            </a:r>
          </a:p>
        </p:txBody>
      </p:sp>
      <p:sp>
        <p:nvSpPr>
          <p:cNvPr id="54275" name="Rectangle 3"/>
          <p:cNvSpPr>
            <a:spLocks noGrp="1"/>
          </p:cNvSpPr>
          <p:nvPr>
            <p:ph idx="1"/>
          </p:nvPr>
        </p:nvSpPr>
        <p:spPr>
          <a:xfrm>
            <a:off x="684213" y="2084388"/>
            <a:ext cx="8250237" cy="4164012"/>
          </a:xfrm>
        </p:spPr>
        <p:txBody>
          <a:bodyPr/>
          <a:lstStyle/>
          <a:p>
            <a:pPr eaLnBrk="1" hangingPunct="1"/>
            <a:r>
              <a:rPr lang="cs-CZ" altLang="cs-CZ" smtClean="0">
                <a:solidFill>
                  <a:srgbClr val="CC3300"/>
                </a:solidFill>
              </a:rPr>
              <a:t>Jednofázový transformátor</a:t>
            </a:r>
            <a:r>
              <a:rPr lang="cs-CZ" altLang="cs-CZ" smtClean="0"/>
              <a:t> je tvořen dvěma cívkami - </a:t>
            </a:r>
            <a:r>
              <a:rPr lang="cs-CZ" altLang="cs-CZ" smtClean="0">
                <a:solidFill>
                  <a:srgbClr val="CC3300"/>
                </a:solidFill>
              </a:rPr>
              <a:t>primární a sekundární</a:t>
            </a:r>
            <a:r>
              <a:rPr lang="cs-CZ" altLang="cs-CZ" smtClean="0"/>
              <a:t>, které jsou umístěny na společném </a:t>
            </a:r>
            <a:r>
              <a:rPr lang="cs-CZ" altLang="cs-CZ" smtClean="0">
                <a:solidFill>
                  <a:srgbClr val="CC3300"/>
                </a:solidFill>
              </a:rPr>
              <a:t>ocelovém jádře z měkké oceli</a:t>
            </a:r>
            <a:r>
              <a:rPr lang="cs-CZ" altLang="cs-CZ" smtClean="0"/>
              <a:t>. </a:t>
            </a:r>
          </a:p>
          <a:p>
            <a:pPr eaLnBrk="1" hangingPunct="1"/>
            <a:r>
              <a:rPr lang="cs-CZ" altLang="cs-CZ" smtClean="0"/>
              <a:t>Princip </a:t>
            </a:r>
            <a:r>
              <a:rPr lang="cs-CZ" altLang="cs-CZ" smtClean="0">
                <a:solidFill>
                  <a:srgbClr val="CC3300"/>
                </a:solidFill>
              </a:rPr>
              <a:t>elektomagnetické indukce</a:t>
            </a:r>
          </a:p>
          <a:p>
            <a:pPr eaLnBrk="1" hangingPunct="1">
              <a:buFont typeface="Wingdings 2" panose="05020102010507070707" pitchFamily="18" charset="2"/>
              <a:buNone/>
            </a:pPr>
            <a:r>
              <a:rPr lang="cs-CZ" altLang="cs-CZ" smtClean="0"/>
              <a:t>		(</a:t>
            </a:r>
            <a:r>
              <a:rPr lang="cs-CZ" altLang="cs-CZ" smtClean="0">
                <a:solidFill>
                  <a:srgbClr val="CC3300"/>
                </a:solidFill>
              </a:rPr>
              <a:t>Průchodem proudu </a:t>
            </a:r>
            <a:r>
              <a:rPr lang="cs-CZ" altLang="cs-CZ" i="1" smtClean="0">
                <a:solidFill>
                  <a:srgbClr val="CC3300"/>
                </a:solidFill>
              </a:rPr>
              <a:t>I</a:t>
            </a:r>
            <a:r>
              <a:rPr lang="cs-CZ" altLang="cs-CZ" i="1" baseline="-25000" smtClean="0">
                <a:solidFill>
                  <a:srgbClr val="CC3300"/>
                </a:solidFill>
              </a:rPr>
              <a:t>1</a:t>
            </a:r>
            <a:r>
              <a:rPr lang="cs-CZ" altLang="cs-CZ" smtClean="0"/>
              <a:t> se okolo primární cívky vytvoří </a:t>
            </a:r>
            <a:r>
              <a:rPr lang="cs-CZ" altLang="cs-CZ" smtClean="0">
                <a:solidFill>
                  <a:srgbClr val="CC3300"/>
                </a:solidFill>
              </a:rPr>
              <a:t>magnetické pole</a:t>
            </a:r>
            <a:r>
              <a:rPr lang="cs-CZ" altLang="cs-CZ" smtClean="0"/>
              <a:t>. Vlivem časové změny magnetického toku se v závitech primární a sekundární cívky indukuje </a:t>
            </a:r>
            <a:r>
              <a:rPr lang="cs-CZ" altLang="cs-CZ" smtClean="0">
                <a:solidFill>
                  <a:srgbClr val="CC3300"/>
                </a:solidFill>
              </a:rPr>
              <a:t>střídavé napětí</a:t>
            </a:r>
            <a:r>
              <a:rPr lang="cs-CZ" altLang="cs-CZ" smtClean="0"/>
              <a:t>.)</a:t>
            </a:r>
          </a:p>
          <a:p>
            <a:pPr eaLnBrk="1" hangingPunct="1"/>
            <a:endParaRPr lang="cs-CZ" altLang="cs-CZ" smtClean="0"/>
          </a:p>
        </p:txBody>
      </p:sp>
      <p:graphicFrame>
        <p:nvGraphicFramePr>
          <p:cNvPr id="54276" name="Object 5"/>
          <p:cNvGraphicFramePr>
            <a:graphicFrameLocks noChangeAspect="1"/>
          </p:cNvGraphicFramePr>
          <p:nvPr/>
        </p:nvGraphicFramePr>
        <p:xfrm>
          <a:off x="2124075" y="5373688"/>
          <a:ext cx="1944688" cy="7350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5" name="Rovnice" r:id="rId3" imgW="1143000" imgH="431800" progId="Equation.3">
                  <p:embed/>
                </p:oleObj>
              </mc:Choice>
              <mc:Fallback>
                <p:oleObj name="Rovnice" r:id="rId3" imgW="1143000" imgH="431800" progId="Equation.3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4075" y="5373688"/>
                        <a:ext cx="1944688" cy="735012"/>
                      </a:xfrm>
                      <a:prstGeom prst="rect">
                        <a:avLst/>
                      </a:prstGeom>
                      <a:noFill/>
                      <a:ln w="22225">
                        <a:solidFill>
                          <a:srgbClr val="FF0000"/>
                        </a:solidFill>
                        <a:miter lim="800000"/>
                        <a:headEnd/>
                        <a:tailEnd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7" name="Object 20"/>
          <p:cNvGraphicFramePr>
            <a:graphicFrameLocks noChangeAspect="1"/>
          </p:cNvGraphicFramePr>
          <p:nvPr/>
        </p:nvGraphicFramePr>
        <p:xfrm>
          <a:off x="1692275" y="4437063"/>
          <a:ext cx="1152525" cy="496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6" name="Rovnice" r:id="rId5" imgW="914400" imgH="393480" progId="Equation.3">
                  <p:embed/>
                </p:oleObj>
              </mc:Choice>
              <mc:Fallback>
                <p:oleObj name="Rovnice" r:id="rId5" imgW="914400" imgH="393480" progId="Equation.3">
                  <p:embed/>
                  <p:pic>
                    <p:nvPicPr>
                      <p:cNvPr id="0" name="Object 2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92275" y="4437063"/>
                        <a:ext cx="1152525" cy="496887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78" name="Object 21"/>
          <p:cNvGraphicFramePr>
            <a:graphicFrameLocks noChangeAspect="1"/>
          </p:cNvGraphicFramePr>
          <p:nvPr/>
        </p:nvGraphicFramePr>
        <p:xfrm>
          <a:off x="3348038" y="4437063"/>
          <a:ext cx="1152525" cy="476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7" name="Rovnice" r:id="rId7" imgW="952200" imgH="393480" progId="Equation.3">
                  <p:embed/>
                </p:oleObj>
              </mc:Choice>
              <mc:Fallback>
                <p:oleObj name="Rovnice" r:id="rId7" imgW="952200" imgH="393480" progId="Equation.3">
                  <p:embed/>
                  <p:pic>
                    <p:nvPicPr>
                      <p:cNvPr id="0" name="Object 2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8038" y="4437063"/>
                        <a:ext cx="1152525" cy="47625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4279" name="Line 23"/>
          <p:cNvSpPr>
            <a:spLocks noChangeShapeType="1"/>
          </p:cNvSpPr>
          <p:nvPr/>
        </p:nvSpPr>
        <p:spPr bwMode="auto">
          <a:xfrm>
            <a:off x="2124075" y="5013325"/>
            <a:ext cx="144463" cy="287338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4280" name="Line 24"/>
          <p:cNvSpPr>
            <a:spLocks noChangeShapeType="1"/>
          </p:cNvSpPr>
          <p:nvPr/>
        </p:nvSpPr>
        <p:spPr bwMode="auto">
          <a:xfrm flipH="1">
            <a:off x="2916238" y="5013325"/>
            <a:ext cx="360362" cy="287338"/>
          </a:xfrm>
          <a:prstGeom prst="line">
            <a:avLst/>
          </a:prstGeom>
          <a:noFill/>
          <a:ln w="57150">
            <a:solidFill>
              <a:srgbClr val="80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 wrap="none"/>
          <a:lstStyle/>
          <a:p>
            <a:endParaRPr lang="cs-CZ"/>
          </a:p>
        </p:txBody>
      </p:sp>
      <p:sp>
        <p:nvSpPr>
          <p:cNvPr id="54281" name="Rectangle 9"/>
          <p:cNvSpPr>
            <a:spLocks noChangeArrowheads="1"/>
          </p:cNvSpPr>
          <p:nvPr/>
        </p:nvSpPr>
        <p:spPr bwMode="auto">
          <a:xfrm>
            <a:off x="1116013" y="6165850"/>
            <a:ext cx="3671887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</a:pPr>
            <a:r>
              <a:rPr lang="cs-CZ" altLang="cs-CZ" sz="2400">
                <a:latin typeface="Gill Sans MT" panose="020B0502020104020203" pitchFamily="34" charset="-18"/>
              </a:rPr>
              <a:t>Při zanedbaných ztrátách</a:t>
            </a:r>
          </a:p>
        </p:txBody>
      </p:sp>
      <p:graphicFrame>
        <p:nvGraphicFramePr>
          <p:cNvPr id="54282" name="Object 15"/>
          <p:cNvGraphicFramePr>
            <a:graphicFrameLocks noChangeAspect="1"/>
          </p:cNvGraphicFramePr>
          <p:nvPr/>
        </p:nvGraphicFramePr>
        <p:xfrm>
          <a:off x="4716463" y="6126163"/>
          <a:ext cx="887412" cy="4302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8" name="Rovnice" r:id="rId9" imgW="444240" imgH="215640" progId="Equation.3">
                  <p:embed/>
                </p:oleObj>
              </mc:Choice>
              <mc:Fallback>
                <p:oleObj name="Rovnice" r:id="rId9" imgW="444240" imgH="215640" progId="Equation.3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16463" y="6126163"/>
                        <a:ext cx="887412" cy="430212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4283" name="Object 17"/>
          <p:cNvGraphicFramePr>
            <a:graphicFrameLocks noChangeAspect="1"/>
          </p:cNvGraphicFramePr>
          <p:nvPr/>
        </p:nvGraphicFramePr>
        <p:xfrm>
          <a:off x="6084888" y="6092825"/>
          <a:ext cx="1798637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4289" name="Rovnice" r:id="rId11" imgW="901440" imgH="215640" progId="Equation.3">
                  <p:embed/>
                </p:oleObj>
              </mc:Choice>
              <mc:Fallback>
                <p:oleObj name="Rovnice" r:id="rId11" imgW="901440" imgH="215640" progId="Equation.3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084888" y="6092825"/>
                        <a:ext cx="1798637" cy="431800"/>
                      </a:xfrm>
                      <a:prstGeom prst="rect">
                        <a:avLst/>
                      </a:prstGeom>
                      <a:noFill/>
                      <a:ln w="9525">
                        <a:solidFill>
                          <a:srgbClr val="800000"/>
                        </a:solidFill>
                        <a:miter lim="800000"/>
                        <a:headEnd/>
                        <a:tailEnd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54284" name="Picture 14" descr="ANd9GcTRIfWpgdhq9QUYK9kjaoH_xadHwc9Nw0JK4TsHnL0yRQ_ZB3Qy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263" y="4365625"/>
            <a:ext cx="2879725" cy="1584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4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Otázky</a:t>
            </a:r>
          </a:p>
        </p:txBody>
      </p:sp>
      <p:pic>
        <p:nvPicPr>
          <p:cNvPr id="55299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8350" y="1628775"/>
            <a:ext cx="7475538" cy="18716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0" name="TextovéPole 6"/>
          <p:cNvSpPr txBox="1">
            <a:spLocks noChangeArrowheads="1"/>
          </p:cNvSpPr>
          <p:nvPr/>
        </p:nvSpPr>
        <p:spPr bwMode="auto">
          <a:xfrm>
            <a:off x="828675" y="2381250"/>
            <a:ext cx="412750" cy="1076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d)</a:t>
            </a:r>
          </a:p>
        </p:txBody>
      </p:sp>
      <p:pic>
        <p:nvPicPr>
          <p:cNvPr id="55301" name="Picture 7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5013" y="3560763"/>
            <a:ext cx="7694612" cy="15795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2" name="TextovéPole 6"/>
          <p:cNvSpPr txBox="1">
            <a:spLocks noChangeArrowheads="1"/>
          </p:cNvSpPr>
          <p:nvPr/>
        </p:nvSpPr>
        <p:spPr bwMode="auto">
          <a:xfrm>
            <a:off x="828675" y="4005263"/>
            <a:ext cx="412750" cy="1076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d)</a:t>
            </a:r>
          </a:p>
        </p:txBody>
      </p:sp>
      <p:pic>
        <p:nvPicPr>
          <p:cNvPr id="55303" name="Picture 9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913" y="5151438"/>
            <a:ext cx="7731125" cy="17414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5304" name="TextovéPole 6"/>
          <p:cNvSpPr txBox="1">
            <a:spLocks noChangeArrowheads="1"/>
          </p:cNvSpPr>
          <p:nvPr/>
        </p:nvSpPr>
        <p:spPr bwMode="auto">
          <a:xfrm>
            <a:off x="792163" y="5776913"/>
            <a:ext cx="412750" cy="10763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4"/>
          <p:cNvSpPr>
            <a:spLocks noGrp="1" noChangeArrowheads="1"/>
          </p:cNvSpPr>
          <p:nvPr>
            <p:ph type="ctrTitle"/>
          </p:nvPr>
        </p:nvSpPr>
        <p:spPr bwMode="auto">
          <a:xfrm>
            <a:off x="1042988" y="5013325"/>
            <a:ext cx="7772400" cy="14700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algn="l" eaLnBrk="1" fontAlgn="auto" hangingPunct="1">
              <a:spcAft>
                <a:spcPts val="0"/>
              </a:spcAft>
              <a:defRPr/>
            </a:pPr>
            <a:r>
              <a:rPr lang="cs-CZ" altLang="cs-CZ" sz="43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Děkuji za pozornost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Faradayovy zákony elektrolýzy</a:t>
            </a:r>
          </a:p>
        </p:txBody>
      </p:sp>
      <p:sp>
        <p:nvSpPr>
          <p:cNvPr id="24579" name="Rectangle 3"/>
          <p:cNvSpPr>
            <a:spLocks noGrp="1"/>
          </p:cNvSpPr>
          <p:nvPr>
            <p:ph idx="1"/>
          </p:nvPr>
        </p:nvSpPr>
        <p:spPr>
          <a:xfrm>
            <a:off x="768350" y="2027238"/>
            <a:ext cx="7499350" cy="4754562"/>
          </a:xfrm>
        </p:spPr>
        <p:txBody>
          <a:bodyPr rtlCol="0">
            <a:normAutofit lnSpcReduction="10000"/>
          </a:bodyPr>
          <a:lstStyle/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r>
              <a:rPr lang="cs-CZ" altLang="cs-CZ" b="1" dirty="0" smtClean="0"/>
              <a:t>Druhý Faradayův zákon</a:t>
            </a:r>
            <a:r>
              <a:rPr lang="cs-CZ" altLang="cs-CZ" dirty="0" smtClean="0"/>
              <a:t> zpřesňuje výpočet </a:t>
            </a:r>
            <a:r>
              <a:rPr lang="cs-CZ" altLang="cs-CZ" dirty="0" smtClean="0">
                <a:solidFill>
                  <a:srgbClr val="FF0000"/>
                </a:solidFill>
              </a:rPr>
              <a:t>konstanty </a:t>
            </a:r>
            <a:r>
              <a:rPr lang="cs-CZ" altLang="cs-CZ" i="1" dirty="0" smtClean="0">
                <a:solidFill>
                  <a:srgbClr val="FF0000"/>
                </a:solidFill>
              </a:rPr>
              <a:t>A</a:t>
            </a:r>
            <a:r>
              <a:rPr lang="cs-CZ" altLang="cs-CZ" dirty="0" smtClean="0"/>
              <a:t> ,která vystupuje v prvním zákoně. </a:t>
            </a:r>
          </a:p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r>
              <a:rPr lang="cs-CZ" altLang="cs-CZ" dirty="0" smtClean="0">
                <a:solidFill>
                  <a:srgbClr val="FF0000"/>
                </a:solidFill>
              </a:rPr>
              <a:t>Elektrochemický ekvivalent látky </a:t>
            </a:r>
            <a:r>
              <a:rPr lang="cs-CZ" altLang="cs-CZ" i="1" dirty="0" smtClean="0">
                <a:solidFill>
                  <a:srgbClr val="FF0000"/>
                </a:solidFill>
              </a:rPr>
              <a:t>A</a:t>
            </a:r>
            <a:r>
              <a:rPr lang="cs-CZ" altLang="cs-CZ" dirty="0" smtClean="0"/>
              <a:t> vypočteme, jestliže její </a:t>
            </a:r>
            <a:r>
              <a:rPr lang="cs-CZ" altLang="cs-CZ" dirty="0" smtClean="0">
                <a:solidFill>
                  <a:srgbClr val="FF0000"/>
                </a:solidFill>
              </a:rPr>
              <a:t>molární hmotnost</a:t>
            </a:r>
            <a:r>
              <a:rPr lang="cs-CZ" altLang="cs-CZ" dirty="0" smtClean="0"/>
              <a:t> dělíme </a:t>
            </a:r>
            <a:r>
              <a:rPr lang="cs-CZ" altLang="cs-CZ" dirty="0" smtClean="0">
                <a:solidFill>
                  <a:srgbClr val="FF0000"/>
                </a:solidFill>
              </a:rPr>
              <a:t>Faradayovou konstantou</a:t>
            </a:r>
            <a:r>
              <a:rPr lang="cs-CZ" altLang="cs-CZ" dirty="0" smtClean="0"/>
              <a:t> a počtem </a:t>
            </a:r>
            <a:r>
              <a:rPr lang="cs-CZ" altLang="cs-CZ" dirty="0" smtClean="0">
                <a:solidFill>
                  <a:srgbClr val="FF0000"/>
                </a:solidFill>
              </a:rPr>
              <a:t>elektronů nutných k vyloučení</a:t>
            </a:r>
            <a:r>
              <a:rPr lang="cs-CZ" altLang="cs-CZ" dirty="0" smtClean="0"/>
              <a:t> jedné molekuly: </a:t>
            </a:r>
          </a:p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endParaRPr lang="cs-CZ" altLang="cs-CZ" dirty="0" smtClean="0"/>
          </a:p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endParaRPr lang="cs-CZ" altLang="cs-CZ" dirty="0" smtClean="0"/>
          </a:p>
          <a:p>
            <a:pPr marL="91440" indent="-91440" algn="just" eaLnBrk="1" fontAlgn="auto" hangingPunct="1">
              <a:buFont typeface="Tw Cen MT" panose="020B0602020104020603" pitchFamily="34" charset="0"/>
              <a:buChar char=" "/>
              <a:defRPr/>
            </a:pPr>
            <a:r>
              <a:rPr lang="cs-CZ" altLang="cs-CZ" sz="1200" dirty="0" smtClean="0"/>
              <a:t>kde </a:t>
            </a:r>
            <a:r>
              <a:rPr lang="cs-CZ" altLang="cs-CZ" sz="1200" i="1" dirty="0" smtClean="0"/>
              <a:t>M</a:t>
            </a:r>
            <a:r>
              <a:rPr lang="cs-CZ" altLang="cs-CZ" sz="1200" i="1" baseline="-25000" dirty="0" smtClean="0"/>
              <a:t>m</a:t>
            </a:r>
            <a:r>
              <a:rPr lang="cs-CZ" altLang="cs-CZ" sz="1200" dirty="0" smtClean="0"/>
              <a:t> (kg.mol</a:t>
            </a:r>
            <a:r>
              <a:rPr lang="cs-CZ" altLang="cs-CZ" sz="1200" baseline="30000" dirty="0" smtClean="0"/>
              <a:t>-1</a:t>
            </a:r>
            <a:r>
              <a:rPr lang="cs-CZ" altLang="cs-CZ" sz="1200" dirty="0" smtClean="0"/>
              <a:t>) je molární hmotnost látky,</a:t>
            </a:r>
          </a:p>
          <a:p>
            <a:pPr marL="91440" indent="-91440" algn="just" eaLnBrk="1" fontAlgn="auto" hangingPunct="1">
              <a:buFont typeface="Wingdings 2" panose="05020102010507070707" pitchFamily="18" charset="2"/>
              <a:buNone/>
              <a:defRPr/>
            </a:pPr>
            <a:r>
              <a:rPr lang="cs-CZ" altLang="cs-CZ" sz="1200" dirty="0" smtClean="0"/>
              <a:t>	</a:t>
            </a:r>
            <a:r>
              <a:rPr lang="cs-CZ" altLang="cs-CZ" sz="1200" dirty="0" smtClean="0">
                <a:latin typeface="Arial" panose="020B0604020202020204" pitchFamily="34" charset="0"/>
              </a:rPr>
              <a:t>z</a:t>
            </a:r>
            <a:r>
              <a:rPr lang="cs-CZ" altLang="cs-CZ" sz="1200" dirty="0" smtClean="0"/>
              <a:t> je počet elementárních nábojů potřebných k vyloučení jedné molekuly </a:t>
            </a:r>
          </a:p>
          <a:p>
            <a:pPr marL="91440" indent="-91440" algn="just" eaLnBrk="1" fontAlgn="auto" hangingPunct="1">
              <a:buFont typeface="Wingdings 2" panose="05020102010507070707" pitchFamily="18" charset="2"/>
              <a:buNone/>
              <a:defRPr/>
            </a:pPr>
            <a:r>
              <a:rPr lang="cs-CZ" altLang="cs-CZ" sz="1200" dirty="0" smtClean="0"/>
              <a:t>	</a:t>
            </a:r>
            <a:r>
              <a:rPr lang="cs-CZ" altLang="cs-CZ" sz="1200" i="1" dirty="0" smtClean="0"/>
              <a:t>F</a:t>
            </a:r>
            <a:r>
              <a:rPr lang="cs-CZ" altLang="cs-CZ" sz="1200" dirty="0" smtClean="0"/>
              <a:t> je Faradayova konstanta (9,64 </a:t>
            </a:r>
            <a:r>
              <a:rPr lang="cs-CZ" altLang="cs-CZ" sz="1200" dirty="0" smtClean="0">
                <a:sym typeface="Symbol" panose="05050102010706020507" pitchFamily="18" charset="2"/>
              </a:rPr>
              <a:t></a:t>
            </a:r>
            <a:r>
              <a:rPr lang="cs-CZ" altLang="cs-CZ" sz="1200" dirty="0" smtClean="0"/>
              <a:t> 10</a:t>
            </a:r>
            <a:r>
              <a:rPr lang="cs-CZ" altLang="cs-CZ" sz="1200" baseline="30000" dirty="0" smtClean="0"/>
              <a:t>4</a:t>
            </a:r>
            <a:r>
              <a:rPr lang="cs-CZ" altLang="cs-CZ" sz="1200" dirty="0" smtClean="0"/>
              <a:t> C.mol</a:t>
            </a:r>
            <a:r>
              <a:rPr lang="cs-CZ" altLang="cs-CZ" sz="1200" baseline="30000" dirty="0" smtClean="0"/>
              <a:t>-1</a:t>
            </a:r>
            <a:r>
              <a:rPr lang="cs-CZ" altLang="cs-CZ" sz="1200" dirty="0" smtClean="0"/>
              <a:t>) </a:t>
            </a:r>
          </a:p>
          <a:p>
            <a:pPr marL="91440" indent="-91440" algn="just" eaLnBrk="1" fontAlgn="auto" hangingPunct="1">
              <a:buFont typeface="Wingdings 2" panose="05020102010507070707" pitchFamily="18" charset="2"/>
              <a:buNone/>
              <a:defRPr/>
            </a:pPr>
            <a:r>
              <a:rPr lang="cs-CZ" altLang="cs-CZ" sz="1200" dirty="0" smtClean="0"/>
              <a:t>	N je počet molekul, </a:t>
            </a:r>
          </a:p>
          <a:p>
            <a:pPr marL="91440" indent="-91440" algn="just" eaLnBrk="1" fontAlgn="auto" hangingPunct="1">
              <a:buFont typeface="Wingdings 2" panose="05020102010507070707" pitchFamily="18" charset="2"/>
              <a:buNone/>
              <a:defRPr/>
            </a:pPr>
            <a:r>
              <a:rPr lang="cs-CZ" altLang="cs-CZ" sz="1200" dirty="0" smtClean="0"/>
              <a:t>	m</a:t>
            </a:r>
            <a:r>
              <a:rPr lang="cs-CZ" altLang="cs-CZ" sz="1200" baseline="-25000" dirty="0" smtClean="0"/>
              <a:t>0</a:t>
            </a:r>
            <a:r>
              <a:rPr lang="cs-CZ" altLang="cs-CZ" sz="1200" dirty="0" smtClean="0"/>
              <a:t> je hmotnost jedné molekuly</a:t>
            </a:r>
          </a:p>
          <a:p>
            <a:pPr marL="91440" indent="-91440" algn="just" eaLnBrk="1" fontAlgn="auto" hangingPunct="1">
              <a:buFont typeface="Wingdings 2" panose="05020102010507070707" pitchFamily="18" charset="2"/>
              <a:buNone/>
              <a:defRPr/>
            </a:pPr>
            <a:r>
              <a:rPr lang="cs-CZ" altLang="cs-CZ" sz="1200" i="1" dirty="0" smtClean="0"/>
              <a:t>	N</a:t>
            </a:r>
            <a:r>
              <a:rPr lang="cs-CZ" altLang="cs-CZ" sz="1200" baseline="-25000" dirty="0" smtClean="0"/>
              <a:t>A</a:t>
            </a:r>
            <a:r>
              <a:rPr lang="cs-CZ" altLang="cs-CZ" sz="1200" dirty="0" smtClean="0"/>
              <a:t> je </a:t>
            </a:r>
            <a:r>
              <a:rPr lang="cs-CZ" altLang="cs-CZ" sz="1200" dirty="0" err="1" smtClean="0"/>
              <a:t>Avogadrova</a:t>
            </a:r>
            <a:r>
              <a:rPr lang="cs-CZ" altLang="cs-CZ" sz="1200" dirty="0" smtClean="0"/>
              <a:t> konstanta  (6,022 </a:t>
            </a:r>
            <a:r>
              <a:rPr lang="cs-CZ" altLang="cs-CZ" sz="1200" dirty="0" smtClean="0">
                <a:sym typeface="Symbol" panose="05050102010706020507" pitchFamily="18" charset="2"/>
              </a:rPr>
              <a:t></a:t>
            </a:r>
            <a:r>
              <a:rPr lang="cs-CZ" altLang="cs-CZ" sz="1200" dirty="0" smtClean="0"/>
              <a:t> 10</a:t>
            </a:r>
            <a:r>
              <a:rPr lang="cs-CZ" altLang="cs-CZ" sz="1200" baseline="30000" dirty="0" smtClean="0"/>
              <a:t>23 </a:t>
            </a:r>
            <a:r>
              <a:rPr lang="cs-CZ" altLang="cs-CZ" sz="1200" dirty="0" smtClean="0"/>
              <a:t>mol</a:t>
            </a:r>
            <a:r>
              <a:rPr lang="cs-CZ" altLang="cs-CZ" sz="1200" baseline="30000" dirty="0" smtClean="0"/>
              <a:t>-1</a:t>
            </a:r>
            <a:r>
              <a:rPr lang="cs-CZ" altLang="cs-CZ" sz="1200" dirty="0" smtClean="0"/>
              <a:t>)</a:t>
            </a:r>
          </a:p>
          <a:p>
            <a:pPr marL="91440" indent="-91440" algn="just" eaLnBrk="1" fontAlgn="auto" hangingPunct="1">
              <a:buFont typeface="Wingdings 2" panose="05020102010507070707" pitchFamily="18" charset="2"/>
              <a:buNone/>
              <a:defRPr/>
            </a:pPr>
            <a:r>
              <a:rPr lang="cs-CZ" altLang="cs-CZ" sz="1200" i="1" dirty="0" smtClean="0"/>
              <a:t>	e</a:t>
            </a:r>
            <a:r>
              <a:rPr lang="cs-CZ" altLang="cs-CZ" sz="1200" dirty="0" smtClean="0"/>
              <a:t> je elementární náboj (1,602 </a:t>
            </a:r>
            <a:r>
              <a:rPr lang="cs-CZ" altLang="cs-CZ" sz="1200" dirty="0" smtClean="0">
                <a:sym typeface="Symbol" panose="05050102010706020507" pitchFamily="18" charset="2"/>
              </a:rPr>
              <a:t></a:t>
            </a:r>
            <a:r>
              <a:rPr lang="cs-CZ" altLang="cs-CZ" sz="1200" dirty="0" smtClean="0"/>
              <a:t> 10</a:t>
            </a:r>
            <a:r>
              <a:rPr lang="cs-CZ" altLang="cs-CZ" sz="1200" baseline="30000" dirty="0" smtClean="0"/>
              <a:t>-19</a:t>
            </a:r>
            <a:r>
              <a:rPr lang="cs-CZ" altLang="cs-CZ" sz="1200" dirty="0" smtClean="0"/>
              <a:t>C)</a:t>
            </a:r>
          </a:p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endParaRPr lang="cs-CZ" altLang="cs-CZ" sz="1200" dirty="0" smtClean="0"/>
          </a:p>
        </p:txBody>
      </p:sp>
      <p:grpSp>
        <p:nvGrpSpPr>
          <p:cNvPr id="13316" name="Group 11"/>
          <p:cNvGrpSpPr>
            <a:grpSpLocks/>
          </p:cNvGrpSpPr>
          <p:nvPr/>
        </p:nvGrpSpPr>
        <p:grpSpPr bwMode="auto">
          <a:xfrm>
            <a:off x="2916238" y="3598863"/>
            <a:ext cx="5665787" cy="2224087"/>
            <a:chOff x="1209" y="2568"/>
            <a:chExt cx="3569" cy="1401"/>
          </a:xfrm>
        </p:grpSpPr>
        <p:graphicFrame>
          <p:nvGraphicFramePr>
            <p:cNvPr id="13317" name="Object 5"/>
            <p:cNvGraphicFramePr>
              <a:graphicFrameLocks noChangeAspect="1"/>
            </p:cNvGraphicFramePr>
            <p:nvPr/>
          </p:nvGraphicFramePr>
          <p:xfrm>
            <a:off x="3978" y="3430"/>
            <a:ext cx="798" cy="539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4" name="Rovnice" r:id="rId3" imgW="583947" imgH="393529" progId="Equation.3">
                    <p:embed/>
                  </p:oleObj>
                </mc:Choice>
                <mc:Fallback>
                  <p:oleObj name="Rovnice" r:id="rId3" imgW="583947" imgH="393529" progId="Equation.3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978" y="3430"/>
                          <a:ext cx="798" cy="539"/>
                        </a:xfrm>
                        <a:prstGeom prst="rect">
                          <a:avLst/>
                        </a:prstGeom>
                        <a:noFill/>
                        <a:ln w="38100">
                          <a:solidFill>
                            <a:srgbClr val="8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8" name="Object 7"/>
            <p:cNvGraphicFramePr>
              <a:graphicFrameLocks noChangeAspect="1"/>
            </p:cNvGraphicFramePr>
            <p:nvPr/>
          </p:nvGraphicFramePr>
          <p:xfrm>
            <a:off x="3061" y="3476"/>
            <a:ext cx="816" cy="27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5" name="Rovnice" r:id="rId5" imgW="634449" imgH="215713" progId="Equation.3">
                    <p:embed/>
                  </p:oleObj>
                </mc:Choice>
                <mc:Fallback>
                  <p:oleObj name="Rovnice" r:id="rId5" imgW="634449" imgH="215713" progId="Equation.3">
                    <p:embed/>
                    <p:pic>
                      <p:nvPicPr>
                        <p:cNvPr id="0" name="Object 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6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3061" y="3476"/>
                          <a:ext cx="816" cy="277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8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graphicFrame>
          <p:nvGraphicFramePr>
            <p:cNvPr id="13319" name="Object 17"/>
            <p:cNvGraphicFramePr>
              <a:graphicFrameLocks noChangeAspect="1"/>
            </p:cNvGraphicFramePr>
            <p:nvPr/>
          </p:nvGraphicFramePr>
          <p:xfrm>
            <a:off x="1209" y="2568"/>
            <a:ext cx="3569" cy="507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13326" name="Rovnice" r:id="rId7" imgW="3035300" imgH="431800" progId="Equation.3">
                    <p:embed/>
                  </p:oleObj>
                </mc:Choice>
                <mc:Fallback>
                  <p:oleObj name="Rovnice" r:id="rId7" imgW="3035300" imgH="431800" progId="Equation.3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8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209" y="2568"/>
                          <a:ext cx="3569" cy="507"/>
                        </a:xfrm>
                        <a:prstGeom prst="rect">
                          <a:avLst/>
                        </a:prstGeom>
                        <a:noFill/>
                        <a:ln w="9525">
                          <a:solidFill>
                            <a:srgbClr val="800000"/>
                          </a:solidFill>
                          <a:miter lim="800000"/>
                          <a:headEnd/>
                          <a:tailEnd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tx1"/>
                              </a:solidFill>
                            </a14:hiddenFill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13320" name="Line 20"/>
            <p:cNvSpPr>
              <a:spLocks noChangeShapeType="1"/>
            </p:cNvSpPr>
            <p:nvPr/>
          </p:nvSpPr>
          <p:spPr bwMode="auto">
            <a:xfrm>
              <a:off x="3152" y="3113"/>
              <a:ext cx="1" cy="272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3321" name="Line 21"/>
            <p:cNvSpPr>
              <a:spLocks noChangeShapeType="1"/>
            </p:cNvSpPr>
            <p:nvPr/>
          </p:nvSpPr>
          <p:spPr bwMode="auto">
            <a:xfrm flipV="1">
              <a:off x="3787" y="3113"/>
              <a:ext cx="1" cy="272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3322" name="Line 22"/>
            <p:cNvSpPr>
              <a:spLocks noChangeShapeType="1"/>
            </p:cNvSpPr>
            <p:nvPr/>
          </p:nvSpPr>
          <p:spPr bwMode="auto">
            <a:xfrm>
              <a:off x="4105" y="3113"/>
              <a:ext cx="1" cy="272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  <p:sp>
          <p:nvSpPr>
            <p:cNvPr id="13323" name="Line 23"/>
            <p:cNvSpPr>
              <a:spLocks noChangeShapeType="1"/>
            </p:cNvSpPr>
            <p:nvPr/>
          </p:nvSpPr>
          <p:spPr bwMode="auto">
            <a:xfrm flipV="1">
              <a:off x="4558" y="3113"/>
              <a:ext cx="1" cy="272"/>
            </a:xfrm>
            <a:prstGeom prst="line">
              <a:avLst/>
            </a:prstGeom>
            <a:noFill/>
            <a:ln w="57150">
              <a:solidFill>
                <a:srgbClr val="800000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 wrap="none"/>
            <a:lstStyle/>
            <a:p>
              <a:endParaRPr lang="cs-CZ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Otázky</a:t>
            </a:r>
          </a:p>
        </p:txBody>
      </p:sp>
      <p:pic>
        <p:nvPicPr>
          <p:cNvPr id="14339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6013" y="3068638"/>
            <a:ext cx="7777162" cy="1892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4340" name="TextovéPole 6"/>
          <p:cNvSpPr txBox="1">
            <a:spLocks noChangeArrowheads="1"/>
          </p:cNvSpPr>
          <p:nvPr/>
        </p:nvSpPr>
        <p:spPr bwMode="auto">
          <a:xfrm>
            <a:off x="1258888" y="3860800"/>
            <a:ext cx="428625" cy="10699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a)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b)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c)</a:t>
            </a:r>
          </a:p>
          <a:p>
            <a:pPr eaLnBrk="1" hangingPunct="1"/>
            <a:r>
              <a:rPr lang="cs-CZ" altLang="cs-CZ" sz="1600">
                <a:latin typeface="Gill Sans MT" panose="020B0502020104020203" pitchFamily="34" charset="-18"/>
              </a:rPr>
              <a:t>d)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Elektrický proud v plynech</a:t>
            </a:r>
          </a:p>
        </p:txBody>
      </p:sp>
      <p:sp>
        <p:nvSpPr>
          <p:cNvPr id="26627" name="Rectangle 3"/>
          <p:cNvSpPr>
            <a:spLocks noGrp="1"/>
          </p:cNvSpPr>
          <p:nvPr>
            <p:ph idx="1"/>
          </p:nvPr>
        </p:nvSpPr>
        <p:spPr/>
        <p:txBody>
          <a:bodyPr rtlCol="0">
            <a:normAutofit fontScale="92500" lnSpcReduction="20000"/>
          </a:bodyPr>
          <a:lstStyle/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r>
              <a:rPr lang="cs-CZ" altLang="cs-CZ" sz="2200" dirty="0" smtClean="0">
                <a:solidFill>
                  <a:srgbClr val="FF0000"/>
                </a:solidFill>
              </a:rPr>
              <a:t>Plyny jsou složeny z elektricky neutrálních molekul</a:t>
            </a:r>
            <a:r>
              <a:rPr lang="cs-CZ" altLang="cs-CZ" sz="2200" dirty="0" smtClean="0"/>
              <a:t> - za normálních podmínek jsou </a:t>
            </a:r>
            <a:r>
              <a:rPr lang="cs-CZ" altLang="cs-CZ" sz="2200" dirty="0" smtClean="0">
                <a:solidFill>
                  <a:srgbClr val="FF0000"/>
                </a:solidFill>
              </a:rPr>
              <a:t>prakticky nevodivé</a:t>
            </a:r>
          </a:p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r>
              <a:rPr lang="cs-CZ" altLang="cs-CZ" sz="2200" dirty="0" smtClean="0"/>
              <a:t>Elektrické vodivosti se dosáhne pomocí </a:t>
            </a:r>
            <a:r>
              <a:rPr lang="cs-CZ" altLang="cs-CZ" sz="2200" b="1" dirty="0" smtClean="0"/>
              <a:t>ionizace</a:t>
            </a:r>
          </a:p>
          <a:p>
            <a:pPr marL="265176" lvl="1" indent="-137160" eaLnBrk="1" fontAlgn="auto" hangingPunct="1">
              <a:defRPr/>
            </a:pPr>
            <a:r>
              <a:rPr lang="cs-CZ" altLang="cs-CZ" sz="2200" dirty="0" smtClean="0"/>
              <a:t>děj, při kterém se vytvářejí ionty (molekuly plynu se rozštěpí na elektron + kation, nebo vznikne aniont – uvolněný elektron + neutrální molekula)</a:t>
            </a:r>
          </a:p>
          <a:p>
            <a:pPr marL="265176" lvl="1" indent="-137160" eaLnBrk="1" fontAlgn="auto" hangingPunct="1">
              <a:defRPr/>
            </a:pPr>
            <a:r>
              <a:rPr lang="cs-CZ" altLang="cs-CZ" sz="2200" dirty="0" smtClean="0"/>
              <a:t>ke vzniku ionizace je zapotřebí </a:t>
            </a:r>
            <a:r>
              <a:rPr lang="cs-CZ" altLang="cs-CZ" sz="2200" dirty="0" smtClean="0">
                <a:solidFill>
                  <a:srgbClr val="FF0000"/>
                </a:solidFill>
              </a:rPr>
              <a:t>zdroj energie</a:t>
            </a:r>
            <a:r>
              <a:rPr lang="cs-CZ" altLang="cs-CZ" sz="2200" dirty="0" smtClean="0"/>
              <a:t> – </a:t>
            </a:r>
            <a:r>
              <a:rPr lang="cs-CZ" altLang="cs-CZ" sz="2200" b="1" dirty="0" smtClean="0"/>
              <a:t>ionizátor</a:t>
            </a:r>
            <a:r>
              <a:rPr lang="cs-CZ" altLang="cs-CZ" sz="2200" dirty="0" smtClean="0"/>
              <a:t> </a:t>
            </a:r>
          </a:p>
          <a:p>
            <a:pPr marL="265176" lvl="1" indent="-137160" eaLnBrk="1" fontAlgn="auto" hangingPunct="1">
              <a:buFont typeface="Verdana" panose="020B0604030504040204" pitchFamily="34" charset="0"/>
              <a:buNone/>
              <a:defRPr/>
            </a:pPr>
            <a:r>
              <a:rPr lang="cs-CZ" altLang="cs-CZ" sz="2200" dirty="0" smtClean="0"/>
              <a:t>	(zahřátí, radioaktivní záření, působení silného elektrického pole)</a:t>
            </a:r>
          </a:p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endParaRPr lang="cs-CZ" altLang="cs-CZ" sz="2200" dirty="0" smtClean="0"/>
          </a:p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r>
              <a:rPr lang="cs-CZ" altLang="cs-CZ" sz="2200" dirty="0" smtClean="0"/>
              <a:t>Rekombinace – opačný děj než ionizace</a:t>
            </a:r>
          </a:p>
          <a:p>
            <a:pPr marL="265176" lvl="1" indent="-137160" eaLnBrk="1" fontAlgn="auto" hangingPunct="1">
              <a:defRPr/>
            </a:pPr>
            <a:r>
              <a:rPr lang="cs-CZ" altLang="cs-CZ" sz="2200" dirty="0" smtClean="0"/>
              <a:t>probíhá </a:t>
            </a:r>
            <a:r>
              <a:rPr lang="cs-CZ" altLang="cs-CZ" sz="2200" dirty="0" smtClean="0">
                <a:solidFill>
                  <a:srgbClr val="FF0000"/>
                </a:solidFill>
              </a:rPr>
              <a:t>současně</a:t>
            </a:r>
            <a:r>
              <a:rPr lang="cs-CZ" altLang="cs-CZ" sz="2200" dirty="0" smtClean="0"/>
              <a:t> s ionizací </a:t>
            </a:r>
          </a:p>
          <a:p>
            <a:pPr marL="265176" lvl="1" indent="-137160" eaLnBrk="1" fontAlgn="auto" hangingPunct="1">
              <a:defRPr/>
            </a:pPr>
            <a:r>
              <a:rPr lang="cs-CZ" altLang="cs-CZ" sz="2200" dirty="0" smtClean="0"/>
              <a:t>nesouhlasně nabité částice se přitahují a vytvářejí zpět neutrální molekuly </a:t>
            </a:r>
          </a:p>
          <a:p>
            <a:pPr marL="91440" indent="-91440" eaLnBrk="1" fontAlgn="auto" hangingPunct="1">
              <a:buFont typeface="Tw Cen MT" panose="020B0602020104020603" pitchFamily="34" charset="0"/>
              <a:buChar char=" "/>
              <a:defRPr/>
            </a:pPr>
            <a:endParaRPr lang="cs-CZ" altLang="cs-CZ" sz="2200" dirty="0" smtClean="0"/>
          </a:p>
        </p:txBody>
      </p:sp>
      <p:pic>
        <p:nvPicPr>
          <p:cNvPr id="15364" name="Picture 5" descr="SouvisejÃ­cÃ­ obrÃ¡ze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81725" y="117475"/>
            <a:ext cx="2962275" cy="2168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1116013" y="620713"/>
            <a:ext cx="7499350" cy="1143000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9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Elektrický proud v plynech - Výboj</a:t>
            </a:r>
          </a:p>
        </p:txBody>
      </p:sp>
      <p:graphicFrame>
        <p:nvGraphicFramePr>
          <p:cNvPr id="16387" name="Object 8"/>
          <p:cNvGraphicFramePr>
            <a:graphicFrameLocks noGrp="1" noChangeAspect="1"/>
          </p:cNvGraphicFramePr>
          <p:nvPr>
            <p:ph idx="1"/>
          </p:nvPr>
        </p:nvGraphicFramePr>
        <p:xfrm>
          <a:off x="5580063" y="1922463"/>
          <a:ext cx="3306762" cy="24003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0" name="VISIO" r:id="rId3" imgW="2882900" imgH="2092960" progId="Visio.Drawing.5">
                  <p:embed/>
                </p:oleObj>
              </mc:Choice>
              <mc:Fallback>
                <p:oleObj name="VISIO" r:id="rId3" imgW="2882900" imgH="2092960" progId="Visio.Drawing.5">
                  <p:embed/>
                  <p:pic>
                    <p:nvPicPr>
                      <p:cNvPr id="0" name="Object 8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580063" y="1922463"/>
                        <a:ext cx="3306762" cy="24003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tx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88" name="Rectangle 3"/>
          <p:cNvSpPr>
            <a:spLocks noChangeArrowheads="1"/>
          </p:cNvSpPr>
          <p:nvPr/>
        </p:nvSpPr>
        <p:spPr bwMode="auto">
          <a:xfrm>
            <a:off x="755650" y="2352675"/>
            <a:ext cx="4824413" cy="1539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65125" indent="-282575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639763" indent="-2365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885825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096963" indent="-173038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1296988" indent="-182563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175418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21138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266858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125788" indent="-182563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lnSpc>
                <a:spcPct val="90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 panose="05020102010507070707" pitchFamily="18" charset="2"/>
              <a:buChar char=""/>
            </a:pPr>
            <a:r>
              <a:rPr lang="cs-CZ" altLang="cs-CZ" sz="2000">
                <a:solidFill>
                  <a:srgbClr val="FF0000"/>
                </a:solidFill>
                <a:latin typeface="Gill Sans MT" panose="020B0502020104020203" pitchFamily="34" charset="-18"/>
              </a:rPr>
              <a:t>VÝBOJ V PLYNU</a:t>
            </a:r>
            <a:r>
              <a:rPr lang="cs-CZ" altLang="cs-CZ" sz="2000">
                <a:latin typeface="Gill Sans MT" panose="020B0502020104020203" pitchFamily="34" charset="-18"/>
              </a:rPr>
              <a:t> - Elektrický proud v plynech způsobený usměrněným pohybem kladných a záporných iontů v elektrickém poli mezi katodou a anodou.</a:t>
            </a:r>
            <a:br>
              <a:rPr lang="cs-CZ" altLang="cs-CZ" sz="2000">
                <a:latin typeface="Gill Sans MT" panose="020B0502020104020203" pitchFamily="34" charset="-18"/>
              </a:rPr>
            </a:br>
            <a:endParaRPr lang="cs-CZ" altLang="cs-CZ" sz="2000">
              <a:latin typeface="Gill Sans MT" panose="020B0502020104020203" pitchFamily="34" charset="-18"/>
            </a:endParaRPr>
          </a:p>
        </p:txBody>
      </p:sp>
      <p:sp>
        <p:nvSpPr>
          <p:cNvPr id="16389" name="Rectangle 11"/>
          <p:cNvSpPr>
            <a:spLocks noChangeArrowheads="1"/>
          </p:cNvSpPr>
          <p:nvPr/>
        </p:nvSpPr>
        <p:spPr bwMode="auto">
          <a:xfrm>
            <a:off x="755650" y="4294188"/>
            <a:ext cx="7777163" cy="2349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533400" indent="-5334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20000"/>
              </a:spcBef>
              <a:buFontTx/>
              <a:buAutoNum type="arabicParenR"/>
            </a:pPr>
            <a:r>
              <a:rPr lang="cs-CZ" altLang="cs-CZ" sz="2000">
                <a:solidFill>
                  <a:srgbClr val="FF0000"/>
                </a:solidFill>
                <a:latin typeface="Times New Roman" panose="02020603050405020304" pitchFamily="18" charset="0"/>
              </a:rPr>
              <a:t>pro napětí </a:t>
            </a:r>
            <a:r>
              <a:rPr lang="en-US" altLang="cs-CZ" sz="2000">
                <a:solidFill>
                  <a:srgbClr val="FF0000"/>
                </a:solidFill>
                <a:latin typeface="Times New Roman" panose="02020603050405020304" pitchFamily="18" charset="0"/>
              </a:rPr>
              <a:t>&lt; </a:t>
            </a:r>
            <a:r>
              <a:rPr lang="cs-CZ" altLang="cs-CZ" sz="2000">
                <a:solidFill>
                  <a:srgbClr val="FF0000"/>
                </a:solidFill>
                <a:latin typeface="Times New Roman" panose="02020603050405020304" pitchFamily="18" charset="0"/>
              </a:rPr>
              <a:t>napětí nasycení</a:t>
            </a:r>
            <a:r>
              <a:rPr lang="cs-CZ" altLang="cs-CZ" sz="2000">
                <a:latin typeface="Times New Roman" panose="02020603050405020304" pitchFamily="18" charset="0"/>
              </a:rPr>
              <a:t> - zaniká většina iontů rekombinací dříve než dopadnou na elektrody – platí Ohmův zákon</a:t>
            </a:r>
          </a:p>
          <a:p>
            <a:pPr eaLnBrk="1" hangingPunct="1">
              <a:spcBef>
                <a:spcPct val="20000"/>
              </a:spcBef>
              <a:buFontTx/>
              <a:buAutoNum type="arabicParenR"/>
            </a:pPr>
            <a:r>
              <a:rPr lang="cs-CZ" altLang="cs-CZ" sz="2000">
                <a:latin typeface="Times New Roman" panose="02020603050405020304" pitchFamily="18" charset="0"/>
              </a:rPr>
              <a:t>Při dosažení </a:t>
            </a:r>
            <a:r>
              <a:rPr lang="cs-CZ" altLang="cs-CZ" sz="2000">
                <a:solidFill>
                  <a:srgbClr val="FF0000"/>
                </a:solidFill>
                <a:latin typeface="Times New Roman" panose="02020603050405020304" pitchFamily="18" charset="0"/>
              </a:rPr>
              <a:t>napětí nasycení</a:t>
            </a:r>
            <a:r>
              <a:rPr lang="cs-CZ" altLang="cs-CZ" sz="2000">
                <a:latin typeface="Times New Roman" panose="02020603050405020304" pitchFamily="18" charset="0"/>
              </a:rPr>
              <a:t> nestačí většina elektronů rekombinovat  (</a:t>
            </a:r>
            <a:r>
              <a:rPr lang="en-US" altLang="cs-CZ" sz="2000">
                <a:latin typeface="Times New Roman" panose="02020603050405020304" pitchFamily="18" charset="0"/>
              </a:rPr>
              <a:t>elektrony ”</a:t>
            </a:r>
            <a:r>
              <a:rPr lang="cs-CZ" altLang="cs-CZ" sz="2000">
                <a:latin typeface="Times New Roman" panose="02020603050405020304" pitchFamily="18" charset="0"/>
              </a:rPr>
              <a:t>doletí</a:t>
            </a:r>
            <a:r>
              <a:rPr lang="en-US" altLang="cs-CZ" sz="2000">
                <a:latin typeface="Times New Roman" panose="02020603050405020304" pitchFamily="18" charset="0"/>
              </a:rPr>
              <a:t>”</a:t>
            </a:r>
            <a:r>
              <a:rPr lang="cs-CZ" altLang="cs-CZ" sz="2000">
                <a:latin typeface="Times New Roman" panose="02020603050405020304" pitchFamily="18" charset="0"/>
              </a:rPr>
              <a:t> k elektrodám)</a:t>
            </a:r>
            <a:endParaRPr lang="en-US" altLang="cs-CZ" sz="2000">
              <a:latin typeface="Times New Roman" panose="02020603050405020304" pitchFamily="18" charset="0"/>
            </a:endParaRPr>
          </a:p>
          <a:p>
            <a:pPr eaLnBrk="1" hangingPunct="1">
              <a:spcBef>
                <a:spcPct val="20000"/>
              </a:spcBef>
              <a:buFontTx/>
              <a:buAutoNum type="arabicParenR"/>
            </a:pPr>
            <a:r>
              <a:rPr lang="en-US" altLang="cs-CZ" sz="2000">
                <a:latin typeface="Times New Roman" panose="02020603050405020304" pitchFamily="18" charset="0"/>
              </a:rPr>
              <a:t>P</a:t>
            </a:r>
            <a:r>
              <a:rPr lang="cs-CZ" altLang="cs-CZ" sz="2000">
                <a:latin typeface="Times New Roman" panose="02020603050405020304" pitchFamily="18" charset="0"/>
              </a:rPr>
              <a:t>ři </a:t>
            </a:r>
            <a:r>
              <a:rPr lang="cs-CZ" altLang="cs-CZ" sz="2000">
                <a:solidFill>
                  <a:srgbClr val="FF0000"/>
                </a:solidFill>
                <a:latin typeface="Times New Roman" panose="02020603050405020304" pitchFamily="18" charset="0"/>
              </a:rPr>
              <a:t>napětí zápalném</a:t>
            </a:r>
            <a:r>
              <a:rPr lang="cs-CZ" altLang="cs-CZ" sz="2000">
                <a:latin typeface="Times New Roman" panose="02020603050405020304" pitchFamily="18" charset="0"/>
              </a:rPr>
              <a:t> nastane </a:t>
            </a:r>
            <a:r>
              <a:rPr lang="cs-CZ" altLang="cs-CZ" sz="2000">
                <a:solidFill>
                  <a:srgbClr val="FF0000"/>
                </a:solidFill>
                <a:latin typeface="Times New Roman" panose="02020603050405020304" pitchFamily="18" charset="0"/>
              </a:rPr>
              <a:t>samostatný výboj</a:t>
            </a:r>
            <a:r>
              <a:rPr lang="cs-CZ" altLang="cs-CZ" sz="2000">
                <a:latin typeface="Times New Roman" panose="02020603050405020304" pitchFamily="18" charset="0"/>
              </a:rPr>
              <a:t> – ionty a elektrony jsou urychleny el. polem natolik, že při nárazu na neutrální molekulu ji </a:t>
            </a:r>
            <a:r>
              <a:rPr lang="cs-CZ" altLang="cs-CZ" sz="2000">
                <a:solidFill>
                  <a:srgbClr val="FF0000"/>
                </a:solidFill>
                <a:latin typeface="Times New Roman" panose="02020603050405020304" pitchFamily="18" charset="0"/>
              </a:rPr>
              <a:t>ionizují </a:t>
            </a:r>
            <a:r>
              <a:rPr lang="cs-CZ" altLang="cs-CZ" sz="2000">
                <a:latin typeface="Times New Roman" panose="02020603050405020304" pitchFamily="18" charset="0"/>
              </a:rPr>
              <a:t> - plyn vede </a:t>
            </a:r>
            <a:r>
              <a:rPr lang="cs-CZ" altLang="cs-CZ" sz="2000">
                <a:solidFill>
                  <a:srgbClr val="FF0000"/>
                </a:solidFill>
                <a:latin typeface="Times New Roman" panose="02020603050405020304" pitchFamily="18" charset="0"/>
              </a:rPr>
              <a:t>bez přítomnosti ionizátoru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 bwMode="auto"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cs-CZ" altLang="cs-CZ" sz="390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Elektrický proud v plynech - Výboj</a:t>
            </a:r>
          </a:p>
        </p:txBody>
      </p:sp>
      <p:sp>
        <p:nvSpPr>
          <p:cNvPr id="17411" name="Rectangle 3"/>
          <p:cNvSpPr>
            <a:spLocks noGrp="1"/>
          </p:cNvSpPr>
          <p:nvPr>
            <p:ph idx="1"/>
          </p:nvPr>
        </p:nvSpPr>
        <p:spPr>
          <a:xfrm>
            <a:off x="768350" y="1989138"/>
            <a:ext cx="6035675" cy="4752975"/>
          </a:xfrm>
        </p:spPr>
        <p:txBody>
          <a:bodyPr/>
          <a:lstStyle/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cs-CZ" altLang="cs-CZ" smtClean="0"/>
              <a:t>Výboj může být: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cs-CZ" altLang="cs-CZ" smtClean="0"/>
              <a:t>	– </a:t>
            </a:r>
            <a:r>
              <a:rPr lang="cs-CZ" altLang="cs-CZ" smtClean="0">
                <a:solidFill>
                  <a:srgbClr val="FF0000"/>
                </a:solidFill>
              </a:rPr>
              <a:t>nesamostatný</a:t>
            </a:r>
            <a:r>
              <a:rPr lang="cs-CZ" altLang="cs-CZ" smtClean="0"/>
              <a:t> – el. proud prochází pouze za přítomnosti ionizátoru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cs-CZ" altLang="cs-CZ" smtClean="0"/>
              <a:t>	– </a:t>
            </a:r>
            <a:r>
              <a:rPr lang="cs-CZ" altLang="cs-CZ" smtClean="0">
                <a:solidFill>
                  <a:srgbClr val="FF0000"/>
                </a:solidFill>
              </a:rPr>
              <a:t>samostatný výboj</a:t>
            </a:r>
            <a:r>
              <a:rPr lang="cs-CZ" altLang="cs-CZ" smtClean="0"/>
              <a:t> – nezávislý na vnějším ionizátoru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</a:pPr>
            <a:r>
              <a:rPr lang="cs-CZ" altLang="cs-CZ" smtClean="0"/>
              <a:t>Samostatný výboj v plynu za atmosférického tlaku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cs-CZ" altLang="cs-CZ" smtClean="0"/>
              <a:t>	1) </a:t>
            </a:r>
            <a:r>
              <a:rPr lang="cs-CZ" altLang="cs-CZ" smtClean="0">
                <a:solidFill>
                  <a:srgbClr val="FF0000"/>
                </a:solidFill>
              </a:rPr>
              <a:t>obloukový výboj</a:t>
            </a:r>
            <a:r>
              <a:rPr lang="cs-CZ" altLang="cs-CZ" smtClean="0"/>
              <a:t> – (vysokotlaké výbojky,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cs-CZ" altLang="cs-CZ" smtClean="0"/>
              <a:t>	obloukové sváření)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cs-CZ" altLang="cs-CZ" smtClean="0"/>
              <a:t>	2) </a:t>
            </a:r>
            <a:r>
              <a:rPr lang="cs-CZ" altLang="cs-CZ" smtClean="0">
                <a:solidFill>
                  <a:srgbClr val="FF0000"/>
                </a:solidFill>
              </a:rPr>
              <a:t>jiskrový výboj</a:t>
            </a:r>
            <a:r>
              <a:rPr lang="cs-CZ" altLang="cs-CZ" smtClean="0"/>
              <a:t> – blesk – jiskrový výboj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cs-CZ" altLang="cs-CZ" smtClean="0"/>
              <a:t>	atmosférické elektřiny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cs-CZ" altLang="cs-CZ" smtClean="0"/>
              <a:t>	3)  </a:t>
            </a:r>
            <a:r>
              <a:rPr lang="cs-CZ" altLang="cs-CZ" smtClean="0">
                <a:solidFill>
                  <a:srgbClr val="FF0000"/>
                </a:solidFill>
              </a:rPr>
              <a:t>koróna</a:t>
            </a:r>
            <a:r>
              <a:rPr lang="cs-CZ" altLang="cs-CZ" smtClean="0"/>
              <a:t> - trsovitý výboj v okolí drátů, hran, hrotů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cs-CZ" altLang="cs-CZ" smtClean="0"/>
              <a:t>	s vysokým potenciálem (při bouřkách na stožárech)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cs-CZ" altLang="cs-CZ" smtClean="0"/>
              <a:t>	4) </a:t>
            </a:r>
            <a:r>
              <a:rPr lang="cs-CZ" altLang="cs-CZ" smtClean="0">
                <a:solidFill>
                  <a:srgbClr val="FF0000"/>
                </a:solidFill>
              </a:rPr>
              <a:t>doutnavý výboj</a:t>
            </a:r>
            <a:r>
              <a:rPr lang="cs-CZ" altLang="cs-CZ" smtClean="0"/>
              <a:t> – doutnavky – probíhá v uzavřené 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r>
              <a:rPr lang="cs-CZ" altLang="cs-CZ" smtClean="0"/>
              <a:t>	trubici při nízkém tlaku, liší se od obloukového malým proudem</a:t>
            </a:r>
          </a:p>
          <a:p>
            <a:pPr eaLnBrk="1" hangingPunct="1">
              <a:lnSpc>
                <a:spcPct val="100000"/>
              </a:lnSpc>
              <a:spcBef>
                <a:spcPct val="0"/>
              </a:spcBef>
              <a:buFont typeface="Wingdings 2" panose="05020102010507070707" pitchFamily="18" charset="2"/>
              <a:buNone/>
            </a:pPr>
            <a:endParaRPr lang="cs-CZ" altLang="cs-CZ" smtClean="0"/>
          </a:p>
        </p:txBody>
      </p:sp>
      <p:pic>
        <p:nvPicPr>
          <p:cNvPr id="17412" name="Picture 7" descr="Blesk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08850" y="3716338"/>
            <a:ext cx="1230313" cy="8842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3" name="Picture 9" descr="Svařování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7050" y="2565400"/>
            <a:ext cx="1944688" cy="922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4" name="Picture 11" descr="Kompaktní zářivka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51725" y="4941888"/>
            <a:ext cx="1116013" cy="971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Integrál">
  <a:themeElements>
    <a:clrScheme name="Integrál">
      <a:dk1>
        <a:sysClr val="windowText" lastClr="000000"/>
      </a:dk1>
      <a:lt1>
        <a:sysClr val="window" lastClr="FFFFFF"/>
      </a:lt1>
      <a:dk2>
        <a:srgbClr val="335B74"/>
      </a:dk2>
      <a:lt2>
        <a:srgbClr val="DFE3E5"/>
      </a:lt2>
      <a:accent1>
        <a:srgbClr val="1CADE4"/>
      </a:accent1>
      <a:accent2>
        <a:srgbClr val="2683C6"/>
      </a:accent2>
      <a:accent3>
        <a:srgbClr val="27CED7"/>
      </a:accent3>
      <a:accent4>
        <a:srgbClr val="42BA97"/>
      </a:accent4>
      <a:accent5>
        <a:srgbClr val="3E8853"/>
      </a:accent5>
      <a:accent6>
        <a:srgbClr val="62A39F"/>
      </a:accent6>
      <a:hlink>
        <a:srgbClr val="6B9F25"/>
      </a:hlink>
      <a:folHlink>
        <a:srgbClr val="B26B02"/>
      </a:folHlink>
    </a:clrScheme>
    <a:fontScheme name="Integrál">
      <a:majorFont>
        <a:latin typeface="Tw Cen MT Condensed" panose="020B06060201040202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w Cen MT" panose="020B0602020104020603"/>
        <a:ea typeface=""/>
        <a:cs typeface=""/>
        <a:font script="Grek" typeface="Calibri"/>
        <a:font script="Cyrl" typeface="Calibri"/>
        <a:font script="Jpan" typeface="メイリオ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Integrál">
      <a:fillStyleLst>
        <a:solidFill>
          <a:schemeClr val="phClr"/>
        </a:solidFill>
        <a:gradFill rotWithShape="1">
          <a:gsLst>
            <a:gs pos="0">
              <a:schemeClr val="phClr">
                <a:tint val="83000"/>
                <a:satMod val="100000"/>
                <a:lumMod val="100000"/>
              </a:schemeClr>
            </a:gs>
            <a:gs pos="100000">
              <a:schemeClr val="phClr">
                <a:tint val="61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  <a:gradFill rotWithShape="1">
          <a:gsLst>
            <a:gs pos="0">
              <a:schemeClr val="phClr">
                <a:tint val="100000"/>
                <a:shade val="85000"/>
                <a:satMod val="100000"/>
                <a:lumMod val="100000"/>
              </a:schemeClr>
            </a:gs>
            <a:gs pos="100000">
              <a:schemeClr val="phClr">
                <a:tint val="90000"/>
                <a:shade val="100000"/>
                <a:satMod val="150000"/>
                <a:lumMod val="100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12700" dir="5400000" algn="ctr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76200" dist="25400" dir="5400000" algn="ctr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flat" dir="t">
              <a:rot lat="0" lon="0" rev="3600000"/>
            </a:lightRig>
          </a:scene3d>
          <a:sp3d contourW="12700" prstMaterial="flat">
            <a:bevelT w="38100" h="44450" prst="angle"/>
            <a:contourClr>
              <a:schemeClr val="phClr">
                <a:shade val="35000"/>
                <a:satMod val="16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hade val="85000"/>
            <a:satMod val="125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  <a:shade val="74000"/>
                <a:satMod val="230000"/>
              </a:schemeClr>
              <a:schemeClr val="phClr">
                <a:tint val="92000"/>
                <a:shade val="69000"/>
                <a:satMod val="250000"/>
              </a:schemeClr>
            </a:duotone>
          </a:blip>
          <a:tile tx="0" ty="0" sx="40000" sy="40000" flip="none" algn="tl"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Integral" id="{3577F8C9-A904-41D8-97D2-FD898F53F20E}" vid="{682D6EBE-8D36-4FF2-9DB3-F3D8D7B6715D}"/>
    </a:ext>
  </a:extLst>
</a:theme>
</file>

<file path=ppt/theme/theme2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Motiv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Kancelář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Integral</Template>
  <TotalTime>2685</TotalTime>
  <Words>1300</Words>
  <Application>Microsoft Office PowerPoint</Application>
  <PresentationFormat>Předvádění na obrazovce (4:3)</PresentationFormat>
  <Paragraphs>262</Paragraphs>
  <Slides>46</Slides>
  <Notes>1</Notes>
  <HiddenSlides>0</HiddenSlides>
  <MMClips>0</MMClips>
  <ScaleCrop>false</ScaleCrop>
  <HeadingPairs>
    <vt:vector size="8" baseType="variant">
      <vt:variant>
        <vt:lpstr>Použitá písma</vt:lpstr>
      </vt:variant>
      <vt:variant>
        <vt:i4>10</vt:i4>
      </vt:variant>
      <vt:variant>
        <vt:lpstr>Motiv</vt:lpstr>
      </vt:variant>
      <vt:variant>
        <vt:i4>1</vt:i4>
      </vt:variant>
      <vt:variant>
        <vt:lpstr>Vložené servery OLE</vt:lpstr>
      </vt:variant>
      <vt:variant>
        <vt:i4>3</vt:i4>
      </vt:variant>
      <vt:variant>
        <vt:lpstr>Nadpisy snímků</vt:lpstr>
      </vt:variant>
      <vt:variant>
        <vt:i4>46</vt:i4>
      </vt:variant>
    </vt:vector>
  </HeadingPairs>
  <TitlesOfParts>
    <vt:vector size="60" baseType="lpstr">
      <vt:lpstr>Arial</vt:lpstr>
      <vt:lpstr>Tw Cen MT Condensed</vt:lpstr>
      <vt:lpstr>Tw Cen MT</vt:lpstr>
      <vt:lpstr>Wingdings 3</vt:lpstr>
      <vt:lpstr>Calibri</vt:lpstr>
      <vt:lpstr>Wingdings 2</vt:lpstr>
      <vt:lpstr>Symbol</vt:lpstr>
      <vt:lpstr>Gill Sans MT</vt:lpstr>
      <vt:lpstr>Verdana</vt:lpstr>
      <vt:lpstr>Times New Roman</vt:lpstr>
      <vt:lpstr>Integrál</vt:lpstr>
      <vt:lpstr>Editor rovnic 3.0</vt:lpstr>
      <vt:lpstr>VISIO 5 Drawing</vt:lpstr>
      <vt:lpstr>Výkres aplikace Microsoft Visio</vt:lpstr>
      <vt:lpstr>Fyzika</vt:lpstr>
      <vt:lpstr>Co nás dnes čeká</vt:lpstr>
      <vt:lpstr>Elektrický proud v kapalinách</vt:lpstr>
      <vt:lpstr>Faradayovy zákony elektrolýzy</vt:lpstr>
      <vt:lpstr>Faradayovy zákony elektrolýzy</vt:lpstr>
      <vt:lpstr>Otázky</vt:lpstr>
      <vt:lpstr>Elektrický proud v plynech</vt:lpstr>
      <vt:lpstr>Elektrický proud v plynech - Výboj</vt:lpstr>
      <vt:lpstr>Elektrický proud v plynech - Výboj</vt:lpstr>
      <vt:lpstr>Polovodiče</vt:lpstr>
      <vt:lpstr>Dělení polovodičů</vt:lpstr>
      <vt:lpstr>Polovodiče typu P</vt:lpstr>
      <vt:lpstr>Polovodiče typu N</vt:lpstr>
      <vt:lpstr>PN přechod</vt:lpstr>
      <vt:lpstr>PN přechod v propustném směru</vt:lpstr>
      <vt:lpstr>PN přechod v závěrném směru</vt:lpstr>
      <vt:lpstr>Využití polovodičů</vt:lpstr>
      <vt:lpstr>Využití polovodičů</vt:lpstr>
      <vt:lpstr>Otázky</vt:lpstr>
      <vt:lpstr>Střídavý proud</vt:lpstr>
      <vt:lpstr>Střídavý proud</vt:lpstr>
      <vt:lpstr>Střídavý proud</vt:lpstr>
      <vt:lpstr>Obvod s rezistorem</vt:lpstr>
      <vt:lpstr>Obvod s rezistorem</vt:lpstr>
      <vt:lpstr>Otázky</vt:lpstr>
      <vt:lpstr>Obvod s cívkou</vt:lpstr>
      <vt:lpstr>Obvod s cívkou</vt:lpstr>
      <vt:lpstr>Otázky</vt:lpstr>
      <vt:lpstr>Obvod s kondenzátorem</vt:lpstr>
      <vt:lpstr>Obvod s kondenzátorem</vt:lpstr>
      <vt:lpstr>Otázky</vt:lpstr>
      <vt:lpstr>Složený obvod</vt:lpstr>
      <vt:lpstr>Složený obvod</vt:lpstr>
      <vt:lpstr>Složený obvod</vt:lpstr>
      <vt:lpstr>Otázky</vt:lpstr>
      <vt:lpstr>Elektromagnetický oscilátor</vt:lpstr>
      <vt:lpstr>Elektromagnetický oscilátor</vt:lpstr>
      <vt:lpstr>Elektromagnetický oscilátor</vt:lpstr>
      <vt:lpstr>Nucené kmitání</vt:lpstr>
      <vt:lpstr>Otázky</vt:lpstr>
      <vt:lpstr>Výkon střídavého proudu v obvodu s odporem</vt:lpstr>
      <vt:lpstr>Výkon střídavého proudu v  obvodu s impedancí - činný výkon</vt:lpstr>
      <vt:lpstr>Výroba elektrické energie</vt:lpstr>
      <vt:lpstr>Transformátor</vt:lpstr>
      <vt:lpstr>Otázky</vt:lpstr>
      <vt:lpstr>Děkuji za pozornost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Fyzika X1.</dc:title>
  <dc:creator>biof</dc:creator>
  <cp:lastModifiedBy>Antonín Procházka</cp:lastModifiedBy>
  <cp:revision>94</cp:revision>
  <cp:lastPrinted>2017-02-07T13:53:20Z</cp:lastPrinted>
  <dcterms:created xsi:type="dcterms:W3CDTF">2013-03-10T20:48:33Z</dcterms:created>
  <dcterms:modified xsi:type="dcterms:W3CDTF">2020-03-02T09:50:38Z</dcterms:modified>
</cp:coreProperties>
</file>