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handoutMasterIdLst>
    <p:handoutMasterId r:id="rId54"/>
  </p:handoutMasterIdLst>
  <p:sldIdLst>
    <p:sldId id="257" r:id="rId2"/>
    <p:sldId id="258" r:id="rId3"/>
    <p:sldId id="260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308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B68D2-AEBC-4CF0-89DB-EBA5C78A0118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023BF-4779-469E-B988-B61EDB78D0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302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A4B81-BB6E-4062-B7D6-CB1F674C6B5B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3E344-F0FA-439B-8A20-863390F699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78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fld id="{239D2EF8-51D4-4E82-9B69-7864777F97D1}" type="slidenum">
              <a:rPr lang="cs-CZ" altLang="cs-CZ">
                <a:latin typeface="Calibri" panose="020F0502020204030204" pitchFamily="34" charset="0"/>
              </a:rPr>
              <a:pPr/>
              <a:t>40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1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Elipsa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9F23EE-A18A-425A-A136-84D534E1AD0F}" type="datetimeFigureOut">
              <a:rPr lang="cs-CZ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12.03.2019</a:t>
            </a:fld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87BBD-2730-48C1-9126-131BA484B6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58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79B6E-3D51-4F7D-86A9-3C8B636C4D70}" type="datetimeFigureOut">
              <a:rPr lang="cs-CZ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12.03.2019</a:t>
            </a:fld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DE9D4-7794-4AB0-BA62-C19CCA62C0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76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773D-DC87-4AA0-B499-4CE2397F20AA}" type="datetimeFigureOut">
              <a:rPr lang="cs-CZ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12.03.2019</a:t>
            </a:fld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670ED-F2F4-47DA-9C97-7BB189B891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498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6E9DD-86BF-4720-8EF2-D4C5F4569A3F}" type="datetimeFigureOut">
              <a:rPr lang="cs-CZ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12.03.2019</a:t>
            </a:fld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705C8-EAED-45EB-AF85-92F1ED8796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713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260975" y="1447800"/>
            <a:ext cx="3673475" cy="23241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260975" y="3924300"/>
            <a:ext cx="3673475" cy="23241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F0D09-E41E-43E1-AE67-456DAB6F19E5}" type="datetimeFigureOut">
              <a:rPr lang="cs-CZ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12.03.2019</a:t>
            </a:fld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BF493-8DF8-4CA7-8B67-ED22A7FF58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914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3DC55-B2CE-48B8-A0B5-6991CC0FDE3A}" type="datetimeFigureOut">
              <a:rPr lang="cs-CZ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12.03.2019</a:t>
            </a:fld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FFAE2-B278-4284-BD78-73BBCF577A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32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ED6E9-8A96-43EA-B0F2-414204A57D9D}" type="datetimeFigureOut">
              <a:rPr lang="cs-CZ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12.03.2019</a:t>
            </a:fld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78C0A-59D6-4FFA-B40D-A1F2D219D8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74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bdélník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lipsa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Elipsa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F48673-560B-4F9A-BCA8-039BAB0BAB03}" type="datetimeFigureOut">
              <a:rPr lang="cs-CZ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12.03.2019</a:t>
            </a:fld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A2D7F-5248-4073-8E7E-C380703970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11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94020-263F-4866-A127-A226304EA739}" type="datetimeFigureOut">
              <a:rPr lang="cs-CZ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12.03.2019</a:t>
            </a:fld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AC1AC-FEE0-4B02-ACF3-614D265353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6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2AC040-4CAF-403D-A117-7F8652EA7B74}" type="datetimeFigureOut">
              <a:rPr lang="cs-CZ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12.03.2019</a:t>
            </a:fld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0AC5A-8179-4C28-8D62-147E617B6A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18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887A-7CDA-4577-8484-E6D2290E3A08}" type="datetimeFigureOut">
              <a:rPr lang="cs-CZ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12.03.2019</a:t>
            </a:fld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B20B-9A86-4AF1-8161-5FCF02A8FA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1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136355-061E-4F0B-9FEE-CC2C6A312BB6}" type="datetimeFigureOut">
              <a:rPr lang="cs-CZ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12.03.2019</a:t>
            </a:fld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4987E-4644-4418-97E2-7EE9CC152D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84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1E277C-00A3-4D12-90EC-E0DAB517EE6F}" type="datetimeFigureOut">
              <a:rPr lang="cs-CZ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12.03.2019</a:t>
            </a:fld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FFB62-A62C-473D-92DB-9E96053449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59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Vývojový diagram: postup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Vývojový diagram: postup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87A514-CBE6-4109-A1D1-C7F3298649D9}" type="datetimeFigureOut">
              <a:rPr lang="cs-CZ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12.03.2019</a:t>
            </a:fld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57E3B-75FA-4F33-94FA-6C23445D37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07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3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EF8BFFB-58A9-449C-BC5C-1DC693E926B3}" type="datetimeFigureOut">
              <a:rPr lang="cs-CZ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12.03.2019</a:t>
            </a:fld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cs-CZ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latin typeface="Gill Sans MT" panose="020B0502020104020203" pitchFamily="34" charset="-1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145976-5C50-4F74-A1B4-80A372A5E3E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5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hframe.html" TargetMode="External"/><Relationship Id="rId2" Type="http://schemas.openxmlformats.org/officeDocument/2006/relationships/hyperlink" Target="http://www.realisticky.cz/ucebnice.php?id=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ctrTitle"/>
          </p:nvPr>
        </p:nvSpPr>
        <p:spPr bwMode="auto">
          <a:xfrm>
            <a:off x="1428750" y="1214438"/>
            <a:ext cx="7407275" cy="14716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altLang="cs-CZ" dirty="0" smtClean="0">
                <a:effectLst/>
              </a:rPr>
              <a:t>Fyzika XII.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313" y="4000500"/>
            <a:ext cx="7407275" cy="1752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Přípravný kurz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Jan Zeman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err="1" smtClean="0"/>
              <a:t>jan.zeman</a:t>
            </a:r>
            <a:r>
              <a:rPr lang="cs-CZ" dirty="0" smtClean="0"/>
              <a:t>@lf</a:t>
            </a:r>
            <a:r>
              <a:rPr lang="cs-CZ" sz="2800" dirty="0" smtClean="0"/>
              <a:t>1</a:t>
            </a:r>
            <a:r>
              <a:rPr lang="cs-CZ" dirty="0" smtClean="0"/>
              <a:t>.cuni.cz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90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Zákon odrazu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1417638"/>
            <a:ext cx="7251700" cy="4738687"/>
          </a:xfrm>
        </p:spPr>
        <p:txBody>
          <a:bodyPr/>
          <a:lstStyle/>
          <a:p>
            <a:r>
              <a:rPr lang="cs-CZ" altLang="cs-CZ" dirty="0" smtClean="0"/>
              <a:t>Zákon odrazu:</a:t>
            </a:r>
          </a:p>
          <a:p>
            <a:pPr lvl="1"/>
            <a:r>
              <a:rPr lang="cs-CZ" altLang="cs-CZ" dirty="0" smtClean="0"/>
              <a:t>Úhel odrazu se rovná úhlu dopadu</a:t>
            </a:r>
          </a:p>
          <a:p>
            <a:pPr lvl="1"/>
            <a:endParaRPr lang="cs-CZ" altLang="cs-CZ" dirty="0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173973"/>
            <a:ext cx="61341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Zákon lomu- </a:t>
            </a:r>
            <a:r>
              <a:rPr lang="cs-CZ" b="1" dirty="0" err="1">
                <a:effectLst/>
              </a:rPr>
              <a:t>Snellův</a:t>
            </a:r>
            <a:r>
              <a:rPr lang="cs-CZ" b="1" dirty="0">
                <a:effectLst/>
              </a:rPr>
              <a:t> zákon</a:t>
            </a:r>
            <a:endParaRPr lang="cs-CZ" altLang="cs-CZ" dirty="0" smtClean="0"/>
          </a:p>
        </p:txBody>
      </p:sp>
      <p:sp>
        <p:nvSpPr>
          <p:cNvPr id="2253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84543" y="3789362"/>
            <a:ext cx="3168650" cy="2519362"/>
          </a:xfrm>
        </p:spPr>
        <p:txBody>
          <a:bodyPr/>
          <a:lstStyle/>
          <a:p>
            <a:r>
              <a:rPr lang="cs-CZ" altLang="cs-CZ" sz="2800" dirty="0" smtClean="0"/>
              <a:t>n…index lomu</a:t>
            </a:r>
          </a:p>
          <a:p>
            <a:r>
              <a:rPr lang="cs-CZ" altLang="cs-CZ" sz="2800" dirty="0" smtClean="0"/>
              <a:t>c… Rychlost světla ve vakuu</a:t>
            </a:r>
          </a:p>
          <a:p>
            <a:r>
              <a:rPr lang="cs-CZ" altLang="cs-CZ" sz="2800" dirty="0"/>
              <a:t>v</a:t>
            </a:r>
            <a:r>
              <a:rPr lang="cs-CZ" altLang="cs-CZ" sz="2800" dirty="0" smtClean="0"/>
              <a:t>... Rychlost světla v prostředí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186" y="1900518"/>
            <a:ext cx="4690814" cy="463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1478758" y="1441411"/>
                <a:ext cx="2475404" cy="74930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cs-CZ" sz="2400" dirty="0"/>
                                <m:t> 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cs-CZ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cs-CZ" sz="2400" dirty="0"/>
                                <m:t> </m:t>
                              </m:r>
                            </m:e>
                          </m:func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758" y="1441411"/>
                <a:ext cx="2475404" cy="7493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295222" y="2578443"/>
                <a:ext cx="842475" cy="63254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222" y="2578443"/>
                <a:ext cx="842475" cy="6325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5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Lom světla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281952" y="1219200"/>
            <a:ext cx="7106397" cy="4751294"/>
          </a:xfrm>
        </p:spPr>
        <p:txBody>
          <a:bodyPr>
            <a:no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solidFill>
                  <a:srgbClr val="FF0000"/>
                </a:solidFill>
              </a:rPr>
              <a:t>Opticky hustší prostředí</a:t>
            </a:r>
          </a:p>
          <a:p>
            <a:pPr marL="73152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Prostředí, kde se světlo šíří pomaleji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solidFill>
                  <a:srgbClr val="FF0000"/>
                </a:solidFill>
              </a:rPr>
              <a:t>Opticky řidší prostředí</a:t>
            </a:r>
          </a:p>
          <a:p>
            <a:pPr marL="73152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Prostředí, kde se světlo šíří rychleji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 err="1" smtClean="0">
                <a:solidFill>
                  <a:srgbClr val="FF0000"/>
                </a:solidFill>
              </a:rPr>
              <a:t>Fermatův</a:t>
            </a:r>
            <a:r>
              <a:rPr lang="cs-CZ" sz="2000" b="1" dirty="0" smtClean="0">
                <a:solidFill>
                  <a:srgbClr val="FF0000"/>
                </a:solidFill>
              </a:rPr>
              <a:t> princip</a:t>
            </a:r>
          </a:p>
          <a:p>
            <a:pPr marL="73152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Světlo se šíří tak, aby vzdálenost urazilo za co nejkratší čas</a:t>
            </a:r>
          </a:p>
          <a:p>
            <a:pPr marL="73152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V homogenním prostředí se šíří přímočaře</a:t>
            </a:r>
          </a:p>
          <a:p>
            <a:pPr marL="73152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 smtClean="0"/>
              <a:t>Kdy světlo prochází z opticky řidšího do opticky hustšího, zkracuje si cestu a láme se ke kolmici  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 smtClean="0"/>
              <a:t>V různých prostředích se mění rychlost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 smtClean="0">
                <a:solidFill>
                  <a:srgbClr val="FF0000"/>
                </a:solidFill>
              </a:rPr>
              <a:t>Poměr rychlosti a vlnové délky světla je stálý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 smtClean="0">
                <a:solidFill>
                  <a:srgbClr val="FF0000"/>
                </a:solidFill>
              </a:rPr>
              <a:t>Frekvence zůstává stejná</a:t>
            </a: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35352"/>
              </p:ext>
            </p:extLst>
          </p:nvPr>
        </p:nvGraphicFramePr>
        <p:xfrm>
          <a:off x="7523163" y="5384706"/>
          <a:ext cx="141128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Rovnice" r:id="rId3" imgW="520560" imgH="431640" progId="Equation.3">
                  <p:embed/>
                </p:oleObj>
              </mc:Choice>
              <mc:Fallback>
                <p:oleObj name="Rovnice" r:id="rId3" imgW="520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163" y="5384706"/>
                        <a:ext cx="1411287" cy="11715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4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307" y="1726932"/>
            <a:ext cx="4920509" cy="111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355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Lom světla III</a:t>
            </a:r>
          </a:p>
        </p:txBody>
      </p:sp>
      <p:sp>
        <p:nvSpPr>
          <p:cNvPr id="2355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290918" y="1131887"/>
            <a:ext cx="7333970" cy="4937125"/>
          </a:xfrm>
        </p:spPr>
        <p:txBody>
          <a:bodyPr/>
          <a:lstStyle/>
          <a:p>
            <a:r>
              <a:rPr lang="cs-CZ" altLang="cs-CZ" dirty="0" smtClean="0"/>
              <a:t>Pokus s neprůhlednou miskou:</a:t>
            </a:r>
          </a:p>
          <a:p>
            <a:pPr>
              <a:buFont typeface="Wingdings 3" panose="05040102010807070707" pitchFamily="18" charset="2"/>
              <a:buNone/>
            </a:pPr>
            <a:endParaRPr lang="cs-CZ" altLang="cs-CZ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989668"/>
            <a:ext cx="6408712" cy="286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1307" y="2844583"/>
            <a:ext cx="4920509" cy="114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9" name="Přímá spojovací šipka 8"/>
          <p:cNvCxnSpPr/>
          <p:nvPr/>
        </p:nvCxnSpPr>
        <p:spPr>
          <a:xfrm flipV="1">
            <a:off x="4067175" y="4365625"/>
            <a:ext cx="3673475" cy="1727200"/>
          </a:xfrm>
          <a:prstGeom prst="straightConnector1">
            <a:avLst/>
          </a:prstGeom>
          <a:ln w="1270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4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Lom světla závisí na frekvenci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317812" y="1685365"/>
            <a:ext cx="7368988" cy="4470960"/>
          </a:xfrm>
        </p:spPr>
        <p:txBody>
          <a:bodyPr/>
          <a:lstStyle/>
          <a:p>
            <a:r>
              <a:rPr lang="cs-CZ" altLang="cs-CZ" dirty="0" smtClean="0"/>
              <a:t>Pokud pošleme na nějaké rozhraní bílé světlo, budou se jednotlivé barvy lámat pod různým úhlem (disperze světla)</a:t>
            </a:r>
          </a:p>
        </p:txBody>
      </p:sp>
      <p:sp>
        <p:nvSpPr>
          <p:cNvPr id="24580" name="AutoShape 2" descr="data:image/jpeg;base64,/9j/4AAQSkZJRgABAQAAAQABAAD/2wCEAAkGBw8NDQ4QDw8OEA8WDxcPDxAQDhQPDw8NFhQWFxQSExUYHCogGholGxQUJDIhJSktLi4uFx8zODMsOCgtLisBCgoKDg0OGxAQGywmICYsLCwsLC03MTIsLCwsNiwsNCwsLDIvNC8sLCwsLCwsLCwsNzUsLCwsLCwsLCwsLCwsLP/AABEIALAAsAMBEQACEQEDEQH/xAAbAAEAAgMBAQAAAAAAAAAAAAAABQYBAwQHAv/EAEMQAAICAQEEBQUMBwkAAAAAAAABAgMEEQUGEiExUWFxkRMiMkGhBxQVM0NygZKTscHRIzRCUlRicyREU1WCg6Ky8P/EABsBAQADAQEBAQAAAAAAAAAAAAABAgMEBQcG/8QALxEBAAEDAgQEBQQDAQAAAAAAAAECAxEEIQUSMVFBcZHRMkJhgcEGIlKxoeHwFf/aAAwDAQACEQMRAD8A8NAAAAAAAAAAAAAAAAAAAAAAAAAAAAAAAAAAAAAAAAAAAAAAAAAAAAAAAAAAAAAAAAAAAAAAAAAAAAAAAAAAAAAAAAAAAAAAAAAAAAAAAAAAAAAAAAAAANk6JxjCTjJRlrwScWoz0ej4X69GBrAAAAAAAAAAAAAAAAAAAAAAAdWzcKWTdCqHTJ836ox9cn2JCETOIyu2ZbRtLGeDSvPx4t4j05y09OK+dpz7dC/WMMomYnM+Lz8o2AAAAAAAAAAAAAAAAAAAAAALDTH3hheUfK/IjpX1wxl0v/U/Yl1k9Gc/unCI2dmzxroWwekoy16tewiF6ozGE3vjgwbqzaV+hyNXJJcq8hc5x7NddV9PUWqjxUoqztKtFWgAAAAAAAAAAAAAAAAAAAEvuxsaWbkKPDN1QXlLnGLb8mv2Vp630LvJiMq1VYh27fw8vKvlbOryUfRhCTUeCtclFLpXISrTMRCAtp4W02n3ELxOVm3Qyq7YW4ORzqs0cHr6Fi6JL6fvZaN4wrtRXFcxmPGExl+5pbFKS41FrVPpi11ptL7zx/8A1rVNc0V7TG0w/RRoNFdjNuuY9J9kNkbj5UNdPO7oN/8AVs6aOIWKvmhSrgv8bkfeJhFX7v5EOmK7tdH4PQ6abtNXSWNXBdVHSInylyWbOvj01T+iOq9hbmhyXNDqbfxUT6OaUWunkyzlmJjaWAgAAAAAAAAAbcbHsumoVwnZN9EIRc5PuS5gTcd0MqK1yXRhx5P+1XRqn9nzmn3pAYlh7Mo+MysjKlo/MxaVTDi7brdX4VsD6W8NFP6rs7Frf797ll2d+stIp90QJvbm8udh49NHvmxZEl5W7g0rhWmvNqVcUorRdPLp1LZwyxzz9FYt3gybF581PrbitfYVW5IR07eJ6sLlVjhJSi9Gnqn1MExl7HuvvkvecbHOyPC1Czgs0UX6tU+XSc9/hel1c81zae+zlii5FWKKsLHTvPTb6cqZf1quF/WX5nm3P0vMb2rn9x7w3p1WstfXy3dqljWrWVD0/ept44+D1R51zguvs707/wDfTd0W+O10ziuHLbsLAt6JcD6rKfxi0ck6jWWZxVE+v4l6dnj8d3HfuJVb8XKufzbU/wDjNGlPGL1Hxx6x7PQo4xbuRvifOIlB53ua6fJ+NOvtg/wOy3x2mesf591+fRXPiop+2yByvc8014Utf5bHF+EkdtHF7c9cs6uH6KvpzR5InJ3Euj0eVS7a1P2xZ1UcRs1fNDGrgtqr4LvrH+0Tfu1dB6cUNep6wfg0dNN6mejGrgV/5ZiUIbPEZS16AJ7G3Oz5xU50PHrfymVJY0NOteU0bXcmBslsfZ9H6xtFWS5a14NDvb7PKTcYLv59wGI7ZwaP1fZsZy9Vmbe8mT6m4RjCC7tH3gasve7Psi4RvdFT+SxksatrTTRqvRyXe2BBAALBupiQTsy7l+ioSkk1ysvevBHt001fcusmO6lc+EIfPy55Fs7JvWUnqyFojEYc4SyBgCa3X2lGi112rWi1eTtjr+y+WpamWdyPGPBp2jTfs/InUrJLR6xlFtRsg/Rlp2oRM0ztK9NWYzDow96Mmp66xl284S8YmsaiuOq0zmMTusmz/dGsWis4185K6P4M0m/TXGK4/LGrTWavDHkseBvxRbpxRqb/AJbPJy+rJfic1eg0V35Yjy2ZTo/41+qx4m89fLhvtq7Jp8PjzR5t79NWK96KsecZ/rCOXVW+m/lKao21OxdNF67lL7jybv6YvU70Tnyn3Wp4hdtz+7Zl5GNL4zG4e2uWns5HmXuG6uz1z94/O7ut8Yq7vmzDwrVytnDssipr2/mc0VX6OkZ8ndb4vHj7PBI7Q2Vj/FYWRly/xMy9VQ4uyin1d82fQnmMWb6ZiTjjeRwo6aaYdMaJaf1F5/tAgcjInbNzsnKc36UpycpN9rfMDUAAAANlFUrJxhBOUpNRil0uT6EBObx3xprqwqmnCta2NfKXv0n/AO6kTLOneeZXyGgAAAALJY/hDAT/ALxjLn12Y76fDTXxLdYZR+2rHdWyrUAyBvxs62n4uycexS5eHQWiqY6JzKWxt6r4acShPt04JeKNY1FUdU8yx7O90Fx0UpXQ+c1dH28zWnUx4sarFqrrSsuDvtXZp8RZ82fk5+DKV2dNe+OmJYzoo+SqYeMnM6gAAAAAAFl3O96wdtuRkQqsUeChOMpPiafFPkuWi5fSTCleZ2hrnsjEk23tOnVvXnTZqMR3Mz2ap7HxV0bQpf8AtWIYjuc1XZr+Ccf+Po+zn+Qwc09mXsnH/j6PqT/IYOarsz8EY3+YUfZz/IYjuc1XZj4Ix/4+j6kxiDmnskdg14+JerHm1NaaSioS0kupkxhWrmmOiG2/RRXkzWNYrKX50GtfNT/YevURLSnON0cQkAAAAAAAAAAAAAAAAAAAABkAAAwAAAAAAAAAAAAAAAAAAAADIGAAAAAAAAAAAAAAAAAAAAAAAAAAAAAAAAAAAAAAAAAAAAAAAAAAAAAAAAAAAAAAAAAAAAAAAAAAAAAAAAAAAAAAAAAAAAAAAAAAAAAAAAAAAAAAAAAAAAAAAAAAAAAAAAAAAAAAAAAAAAAAAAAAAAAAAAAAAAAAAA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endParaRPr lang="cs-CZ" altLang="cs-CZ"/>
          </a:p>
        </p:txBody>
      </p:sp>
      <p:sp>
        <p:nvSpPr>
          <p:cNvPr id="24581" name="AutoShape 4" descr="data:image/jpeg;base64,/9j/4AAQSkZJRgABAQAAAQABAAD/2wCEAAkGBw8NDQ4QDw8OEA8WDxcPDxAQDhQPDw8NFhQWFxQSExUYHCogGholGxQUJDIhJSktLi4uFx8zODMsOCgtLisBCgoKDg0OGxAQGywmICYsLCwsLC03MTIsLCwsNiwsNCwsLDIvNC8sLCwsLCwsLCwsNzUsLCwsLCwsLCwsLCwsLP/AABEIALAAsAMBEQACEQEDEQH/xAAbAAEAAgMBAQAAAAAAAAAAAAAABQYBAwQHAv/EAEMQAAICAQEEBQUMBwkAAAAAAAABAgMEEQUGEiExUWFxkRMiMkGhBxQVM0NygZKTscHRIzRCUlRicyREU1WCg6Ky8P/EABsBAQADAQEBAQAAAAAAAAAAAAABAgMEBQcG/8QALxEBAAEDAgQEBQQDAQAAAAAAAAECAxEEIQUSMVFBcZHRMkJhgcEGIlKxoeHwFf/aAAwDAQACEQMRAD8A8NAAAAAAAAAAAAAAAAAAAAAAAAAAAAAAAAAAAAAAAAAAAAAAAAAAAAAAAAAAAAAAAAAAAAAAAAAAAAAAAAAAAAAAAAAAAAAAAAAAAAAAAAAAAAAAAAAAANk6JxjCTjJRlrwScWoz0ej4X69GBrAAAAAAAAAAAAAAAAAAAAAAAdWzcKWTdCqHTJ836ox9cn2JCETOIyu2ZbRtLGeDSvPx4t4j05y09OK+dpz7dC/WMMomYnM+Lz8o2AAAAAAAAAAAAAAAAAAAAAALDTH3hheUfK/IjpX1wxl0v/U/Yl1k9Gc/unCI2dmzxroWwekoy16tewiF6ozGE3vjgwbqzaV+hyNXJJcq8hc5x7NddV9PUWqjxUoqztKtFWgAAAAAAAAAAAAAAAAAAAEvuxsaWbkKPDN1QXlLnGLb8mv2Vp630LvJiMq1VYh27fw8vKvlbOryUfRhCTUeCtclFLpXISrTMRCAtp4W02n3ELxOVm3Qyq7YW4ORzqs0cHr6Fi6JL6fvZaN4wrtRXFcxmPGExl+5pbFKS41FrVPpi11ptL7zx/8A1rVNc0V7TG0w/RRoNFdjNuuY9J9kNkbj5UNdPO7oN/8AVs6aOIWKvmhSrgv8bkfeJhFX7v5EOmK7tdH4PQ6abtNXSWNXBdVHSInylyWbOvj01T+iOq9hbmhyXNDqbfxUT6OaUWunkyzlmJjaWAgAAAAAAAAAbcbHsumoVwnZN9EIRc5PuS5gTcd0MqK1yXRhx5P+1XRqn9nzmn3pAYlh7Mo+MysjKlo/MxaVTDi7brdX4VsD6W8NFP6rs7Frf797ll2d+stIp90QJvbm8udh49NHvmxZEl5W7g0rhWmvNqVcUorRdPLp1LZwyxzz9FYt3gybF581PrbitfYVW5IR07eJ6sLlVjhJSi9Gnqn1MExl7HuvvkvecbHOyPC1Czgs0UX6tU+XSc9/hel1c81zae+zlii5FWKKsLHTvPTb6cqZf1quF/WX5nm3P0vMb2rn9x7w3p1WstfXy3dqljWrWVD0/ept44+D1R51zguvs707/wDfTd0W+O10ziuHLbsLAt6JcD6rKfxi0ck6jWWZxVE+v4l6dnj8d3HfuJVb8XKufzbU/wDjNGlPGL1Hxx6x7PQo4xbuRvifOIlB53ua6fJ+NOvtg/wOy3x2mesf591+fRXPiop+2yByvc8014Utf5bHF+EkdtHF7c9cs6uH6KvpzR5InJ3Euj0eVS7a1P2xZ1UcRs1fNDGrgtqr4LvrH+0Tfu1dB6cUNep6wfg0dNN6mejGrgV/5ZiUIbPEZS16AJ7G3Oz5xU50PHrfymVJY0NOteU0bXcmBslsfZ9H6xtFWS5a14NDvb7PKTcYLv59wGI7ZwaP1fZsZy9Vmbe8mT6m4RjCC7tH3gasve7Psi4RvdFT+SxksatrTTRqvRyXe2BBAALBupiQTsy7l+ioSkk1ysvevBHt001fcusmO6lc+EIfPy55Fs7JvWUnqyFojEYc4SyBgCa3X2lGi112rWi1eTtjr+y+WpamWdyPGPBp2jTfs/InUrJLR6xlFtRsg/Rlp2oRM0ztK9NWYzDow96Mmp66xl284S8YmsaiuOq0zmMTusmz/dGsWis4185K6P4M0m/TXGK4/LGrTWavDHkseBvxRbpxRqb/AJbPJy+rJfic1eg0V35Yjy2ZTo/41+qx4m89fLhvtq7Jp8PjzR5t79NWK96KsecZ/rCOXVW+m/lKao21OxdNF67lL7jybv6YvU70Tnyn3Wp4hdtz+7Zl5GNL4zG4e2uWns5HmXuG6uz1z94/O7ut8Yq7vmzDwrVytnDssipr2/mc0VX6OkZ8ndb4vHj7PBI7Q2Vj/FYWRly/xMy9VQ4uyin1d82fQnmMWb6ZiTjjeRwo6aaYdMaJaf1F5/tAgcjInbNzsnKc36UpycpN9rfMDUAAAANlFUrJxhBOUpNRil0uT6EBObx3xprqwqmnCta2NfKXv0n/AO6kTLOneeZXyGgAAAALJY/hDAT/ALxjLn12Y76fDTXxLdYZR+2rHdWyrUAyBvxs62n4uycexS5eHQWiqY6JzKWxt6r4acShPt04JeKNY1FUdU8yx7O90Fx0UpXQ+c1dH28zWnUx4sarFqrrSsuDvtXZp8RZ82fk5+DKV2dNe+OmJYzoo+SqYeMnM6gAAAAAAFl3O96wdtuRkQqsUeChOMpPiafFPkuWi5fSTCleZ2hrnsjEk23tOnVvXnTZqMR3Mz2ap7HxV0bQpf8AtWIYjuc1XZr+Ccf+Po+zn+Qwc09mXsnH/j6PqT/IYOarsz8EY3+YUfZz/IYjuc1XZj4Ix/4+j6kxiDmnskdg14+JerHm1NaaSioS0kupkxhWrmmOiG2/RRXkzWNYrKX50GtfNT/YevURLSnON0cQkAAAAAAAAAAAAAAAAAAAABkAAAwAAAAAAAAAAAAAAAAAAAADIGAAAAAAAAAAAAAAAAAAAAAAAAAAAAAAAAAAAAAAAAAAAAAAAAAAAAAAAAAAAAAAAAAAAAAAAAAAAAAAAAAAAAAAAAAAAAAAAAAAAAAAAAAAAAAAAAAAAAAAAAAAAAAAAAAAAAAAAAAAAAAAAAAAAAAAAAAAAAAAAA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endParaRPr lang="cs-CZ" altLang="cs-CZ"/>
          </a:p>
        </p:txBody>
      </p:sp>
      <p:pic>
        <p:nvPicPr>
          <p:cNvPr id="24583" name="Picture 8" descr="Soubor:Prism rainbow sch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23" y="3296209"/>
            <a:ext cx="2106570" cy="132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 descr="du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72" y="4369642"/>
            <a:ext cx="19621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www.treking.cz/astronomie/duh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01" y="3182363"/>
            <a:ext cx="1776284" cy="23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://upload.wikimedia.org/wikipedia/commons/8/8b/Light_dispersion_conceptual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796443"/>
            <a:ext cx="2904763" cy="180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3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Disperze </a:t>
            </a:r>
            <a:r>
              <a:rPr lang="cs-CZ" altLang="cs-CZ" dirty="0"/>
              <a:t>světla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</a:t>
            </a:r>
            <a:r>
              <a:rPr lang="cs-CZ" sz="2000" dirty="0" smtClean="0"/>
              <a:t>zniká </a:t>
            </a:r>
            <a:r>
              <a:rPr lang="cs-CZ" sz="2000" dirty="0"/>
              <a:t>důsledkem </a:t>
            </a:r>
            <a:r>
              <a:rPr lang="cs-CZ" sz="2000" b="1" dirty="0"/>
              <a:t>závislosti rychlosti světla </a:t>
            </a:r>
            <a:r>
              <a:rPr lang="cs-CZ" sz="2000" dirty="0"/>
              <a:t>v látkách na </a:t>
            </a:r>
            <a:r>
              <a:rPr lang="cs-CZ" sz="2000" b="1" dirty="0"/>
              <a:t>frekvenci světla </a:t>
            </a:r>
            <a:r>
              <a:rPr lang="cs-CZ" sz="2000" dirty="0"/>
              <a:t>(rychlost světla se zpravidla s </a:t>
            </a:r>
            <a:r>
              <a:rPr lang="cs-CZ" sz="2000" b="1" dirty="0"/>
              <a:t>rostoucí frekvencí zmenšuje </a:t>
            </a:r>
            <a:r>
              <a:rPr lang="cs-CZ" sz="2000" dirty="0"/>
              <a:t>→ ve vakuu k disperzi světla nedochází</a:t>
            </a:r>
            <a:r>
              <a:rPr lang="cs-CZ" sz="2000" dirty="0" smtClean="0"/>
              <a:t>)</a:t>
            </a:r>
          </a:p>
          <a:p>
            <a:endParaRPr lang="cs-CZ" sz="2000" dirty="0"/>
          </a:p>
          <a:p>
            <a:r>
              <a:rPr lang="cs-CZ" sz="2000" b="1" dirty="0"/>
              <a:t>Index lomu </a:t>
            </a:r>
            <a:r>
              <a:rPr lang="cs-CZ" sz="2000" dirty="0"/>
              <a:t>optického prostředí závisí na frekvenci světla a při normální disperzi se s </a:t>
            </a:r>
            <a:r>
              <a:rPr lang="cs-CZ" sz="2000" b="1" dirty="0"/>
              <a:t>rostoucí frekvencí </a:t>
            </a:r>
            <a:r>
              <a:rPr lang="cs-CZ" sz="2000" b="1" dirty="0" smtClean="0"/>
              <a:t>zvětšuje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233" y="4016435"/>
            <a:ext cx="5407908" cy="1497460"/>
          </a:xfrm>
          <a:prstGeom prst="rect">
            <a:avLst/>
          </a:prstGeom>
        </p:spPr>
      </p:pic>
      <p:pic>
        <p:nvPicPr>
          <p:cNvPr id="29698" name="Picture 2" descr="http://upload.wikimedia.org/wikipedia/commons/8/8b/Light_dispersion_conceptual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342" y="48917"/>
            <a:ext cx="2251075" cy="13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VÃ½sledek obrÃ¡zku pro spektrum svÄt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174" y="4667626"/>
            <a:ext cx="2354345" cy="212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407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 smtClean="0"/>
              <a:t>Kdy dochází k totálnímu odrazu?</a:t>
            </a:r>
          </a:p>
        </p:txBody>
      </p:sp>
      <p:sp>
        <p:nvSpPr>
          <p:cNvPr id="205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1417638"/>
            <a:ext cx="7251700" cy="5035550"/>
          </a:xfrm>
        </p:spPr>
        <p:txBody>
          <a:bodyPr/>
          <a:lstStyle/>
          <a:p>
            <a:r>
              <a:rPr lang="cs-CZ" altLang="cs-CZ" sz="2400" dirty="0"/>
              <a:t>Dochází k němu pokud zvolíme správný úhel na rozhraní </a:t>
            </a:r>
            <a:r>
              <a:rPr lang="cs-CZ" altLang="cs-CZ" sz="2400" b="1" dirty="0"/>
              <a:t>z </a:t>
            </a:r>
            <a:r>
              <a:rPr lang="cs-CZ" altLang="cs-CZ" sz="2400" b="1" dirty="0">
                <a:solidFill>
                  <a:srgbClr val="FF0000"/>
                </a:solidFill>
              </a:rPr>
              <a:t>opticky hustšího do opticky řidšího </a:t>
            </a:r>
            <a:r>
              <a:rPr lang="cs-CZ" altLang="cs-CZ" sz="2400" b="1" dirty="0"/>
              <a:t>prostředí</a:t>
            </a:r>
          </a:p>
          <a:p>
            <a:pPr lvl="1"/>
            <a:r>
              <a:rPr lang="cs-CZ" altLang="cs-CZ" sz="2000" dirty="0"/>
              <a:t>Světlo se musí lámat od kolmice</a:t>
            </a:r>
            <a:endParaRPr lang="cs-CZ" altLang="cs-CZ" sz="2000" b="1" dirty="0"/>
          </a:p>
          <a:p>
            <a:r>
              <a:rPr lang="cs-CZ" altLang="cs-CZ" sz="2400" dirty="0" smtClean="0">
                <a:solidFill>
                  <a:srgbClr val="FF0000"/>
                </a:solidFill>
              </a:rPr>
              <a:t>Mezní úhel </a:t>
            </a:r>
          </a:p>
          <a:p>
            <a:pPr marL="273050" lvl="1">
              <a:spcBef>
                <a:spcPts val="600"/>
              </a:spcBef>
              <a:buClr>
                <a:schemeClr val="accent1"/>
              </a:buClr>
            </a:pPr>
            <a:r>
              <a:rPr lang="cs-CZ" altLang="cs-CZ" sz="2000" dirty="0" smtClean="0"/>
              <a:t>Úhel lomu je 90°</a:t>
            </a:r>
          </a:p>
          <a:p>
            <a:pPr>
              <a:buFont typeface="Wingdings 3" panose="05040102010807070707" pitchFamily="18" charset="2"/>
              <a:buNone/>
            </a:pP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>
              <a:buFont typeface="Wingdings 3" panose="05040102010807070707" pitchFamily="18" charset="2"/>
              <a:buNone/>
            </a:pP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buFont typeface="Wingdings 3" panose="05040102010807070707" pitchFamily="18" charset="2"/>
              <a:buNone/>
            </a:pP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3" panose="05040102010807070707" pitchFamily="18" charset="2"/>
              <a:buNone/>
            </a:pP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  <a:p>
            <a:pPr>
              <a:buFont typeface="Wingdings 3" panose="05040102010807070707" pitchFamily="18" charset="2"/>
              <a:buNone/>
            </a:pP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el-GR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altLang="cs-CZ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l-GR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altLang="cs-CZ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l-GR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</a:t>
            </a:r>
            <a:r>
              <a:rPr lang="cs-CZ" altLang="cs-CZ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42" y="4293372"/>
            <a:ext cx="536930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http://www.gymhol.cz/projekt/fyzika/02_odraz_a_lom/02_odraz_soubory/image0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43" y="3744160"/>
            <a:ext cx="2488771" cy="232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799404"/>
              </p:ext>
            </p:extLst>
          </p:nvPr>
        </p:nvGraphicFramePr>
        <p:xfrm>
          <a:off x="4942927" y="3467906"/>
          <a:ext cx="180816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Rovnice" r:id="rId5" imgW="736560" imgH="431640" progId="Equation.3">
                  <p:embed/>
                </p:oleObj>
              </mc:Choice>
              <mc:Fallback>
                <p:oleObj name="Rovnice" r:id="rId5" imgW="736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927" y="3467906"/>
                        <a:ext cx="1808162" cy="1060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95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9" descr="Soubor:Honeywell-Pentax-Spotmat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44" y="3181854"/>
            <a:ext cx="1919416" cy="153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Úplný (totální) odraz světla</a:t>
            </a:r>
          </a:p>
        </p:txBody>
      </p:sp>
      <p:sp>
        <p:nvSpPr>
          <p:cNvPr id="2560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29552" y="1219200"/>
            <a:ext cx="7557247" cy="4937125"/>
          </a:xfrm>
        </p:spPr>
        <p:txBody>
          <a:bodyPr/>
          <a:lstStyle/>
          <a:p>
            <a:r>
              <a:rPr lang="cs-CZ" altLang="cs-CZ" sz="2400" dirty="0"/>
              <a:t>Když je úhel větší než mezní úhel, paprsek se nedostane z prostředí </a:t>
            </a:r>
            <a:r>
              <a:rPr lang="cs-CZ" altLang="cs-CZ" sz="2400" dirty="0" smtClean="0"/>
              <a:t>ven</a:t>
            </a:r>
          </a:p>
          <a:p>
            <a:r>
              <a:rPr lang="cs-CZ" altLang="cs-CZ" sz="2400" dirty="0" smtClean="0"/>
              <a:t>Využití:</a:t>
            </a:r>
          </a:p>
          <a:p>
            <a:pPr lvl="1"/>
            <a:r>
              <a:rPr lang="cs-CZ" altLang="cs-CZ" sz="2000" dirty="0" smtClean="0"/>
              <a:t>Odrazné hranoly - fotoaparáty</a:t>
            </a:r>
          </a:p>
          <a:p>
            <a:pPr lvl="1"/>
            <a:r>
              <a:rPr lang="cs-CZ" altLang="cs-CZ" sz="2000" dirty="0" smtClean="0"/>
              <a:t>Refraktometrie – závislost odrazu na koncentraci</a:t>
            </a:r>
          </a:p>
          <a:p>
            <a:pPr lvl="1"/>
            <a:r>
              <a:rPr lang="cs-CZ" altLang="cs-CZ" sz="2000" dirty="0" smtClean="0"/>
              <a:t>Optická vlákna</a:t>
            </a:r>
          </a:p>
          <a:p>
            <a:pPr lvl="1"/>
            <a:r>
              <a:rPr lang="cs-CZ" altLang="cs-CZ" sz="2000" dirty="0" smtClean="0"/>
              <a:t>Endoskopie</a:t>
            </a:r>
          </a:p>
          <a:p>
            <a:endParaRPr lang="cs-CZ" altLang="cs-CZ" sz="2400" dirty="0" smtClean="0"/>
          </a:p>
        </p:txBody>
      </p:sp>
      <p:pic>
        <p:nvPicPr>
          <p:cNvPr id="256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5189838"/>
            <a:ext cx="3358533" cy="166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 descr="http://www.endoskopie-stuttgart.de/files/kol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020" y="5189838"/>
            <a:ext cx="1724740" cy="137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oreprodukci.cz/domains/oreprodukci.cz/upload/img/endosk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06" y="4762065"/>
            <a:ext cx="2410087" cy="180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://fyzika.jreichl.com/data_multimedia/%5b+%5dOPTIKA/uplny_odraz_svetla/vodni_opticke_vlakno/vlakno_princip_01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16" y="4354722"/>
            <a:ext cx="3085726" cy="247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9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9" y="3013575"/>
            <a:ext cx="8059271" cy="204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Příklady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9" y="1417638"/>
            <a:ext cx="8059271" cy="142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9" y="5053578"/>
            <a:ext cx="6219351" cy="156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5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Optické zobrazení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1219200"/>
            <a:ext cx="7251700" cy="4937125"/>
          </a:xfrm>
        </p:spPr>
        <p:txBody>
          <a:bodyPr/>
          <a:lstStyle/>
          <a:p>
            <a:r>
              <a:rPr lang="cs-CZ" altLang="cs-CZ" dirty="0" smtClean="0"/>
              <a:t>Optické zobrazení</a:t>
            </a:r>
          </a:p>
          <a:p>
            <a:pPr lvl="1"/>
            <a:r>
              <a:rPr lang="cs-CZ" altLang="cs-CZ" dirty="0" smtClean="0"/>
              <a:t>Postup, kterým získáváme obrazy bodů</a:t>
            </a:r>
          </a:p>
          <a:p>
            <a:r>
              <a:rPr lang="cs-CZ" altLang="cs-CZ" dirty="0" smtClean="0"/>
              <a:t>Optická soustava</a:t>
            </a:r>
          </a:p>
          <a:p>
            <a:pPr lvl="1"/>
            <a:r>
              <a:rPr lang="cs-CZ" altLang="cs-CZ" dirty="0" smtClean="0"/>
              <a:t>Soustava optických prostředí a jejich rozhraní, která mění směr paprsku</a:t>
            </a:r>
          </a:p>
          <a:p>
            <a:r>
              <a:rPr lang="cs-CZ" altLang="cs-CZ" dirty="0" smtClean="0"/>
              <a:t>Lidské oko – optická soustava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46" y="4948518"/>
            <a:ext cx="7676403" cy="160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0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Co nás dneska čeká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Optické zobrazení, optické přístroje, vlnové vlastnosti světla. </a:t>
            </a:r>
          </a:p>
          <a:p>
            <a:r>
              <a:rPr lang="cs-CZ" altLang="cs-CZ" i="1" dirty="0" smtClean="0"/>
              <a:t>Základní vlastnosti světla, zobrazení optickými soustavami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40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41" y="1341439"/>
            <a:ext cx="7786034" cy="302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Obraz v zrcadle</a:t>
            </a:r>
          </a:p>
        </p:txBody>
      </p:sp>
      <p:sp>
        <p:nvSpPr>
          <p:cNvPr id="2867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1783976"/>
            <a:ext cx="7251700" cy="4813674"/>
          </a:xfrm>
        </p:spPr>
        <p:txBody>
          <a:bodyPr/>
          <a:lstStyle/>
          <a:p>
            <a:endParaRPr lang="cs-CZ" altLang="cs-CZ" sz="2800" dirty="0" smtClean="0"/>
          </a:p>
          <a:p>
            <a:endParaRPr lang="cs-CZ" altLang="cs-CZ" sz="2800" dirty="0" smtClean="0"/>
          </a:p>
          <a:p>
            <a:endParaRPr lang="cs-CZ" altLang="cs-CZ" sz="2800" dirty="0" smtClean="0"/>
          </a:p>
          <a:p>
            <a:endParaRPr lang="cs-CZ" altLang="cs-CZ" sz="2800" dirty="0" smtClean="0"/>
          </a:p>
          <a:p>
            <a:endParaRPr lang="cs-CZ" altLang="cs-CZ" sz="2800" dirty="0" smtClean="0"/>
          </a:p>
          <a:p>
            <a:r>
              <a:rPr lang="cs-CZ" altLang="cs-CZ" sz="2800" dirty="0" smtClean="0"/>
              <a:t>Mozek předpokládá, že paprsky se šíří přímočaře</a:t>
            </a:r>
          </a:p>
          <a:p>
            <a:r>
              <a:rPr lang="cs-CZ" altLang="cs-CZ" sz="2800" dirty="0" smtClean="0"/>
              <a:t>Proto se nám zdá, že paprsky vychází z bodu P za zrcadlem</a:t>
            </a:r>
          </a:p>
          <a:p>
            <a:r>
              <a:rPr lang="cs-CZ" altLang="cs-CZ" sz="2800" b="1" dirty="0" smtClean="0"/>
              <a:t>Neskutečný/zdánlivý obraz</a:t>
            </a:r>
          </a:p>
        </p:txBody>
      </p:sp>
    </p:spTree>
    <p:extLst>
      <p:ext uri="{BB962C8B-B14F-4D97-AF65-F5344CB8AC3E}">
        <p14:creationId xmlns:p14="http://schemas.microsoft.com/office/powerpoint/2010/main" val="36224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Zrcadlo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1219200"/>
            <a:ext cx="7251700" cy="4937125"/>
          </a:xfrm>
        </p:spPr>
        <p:txBody>
          <a:bodyPr/>
          <a:lstStyle/>
          <a:p>
            <a:r>
              <a:rPr lang="cs-CZ" altLang="cs-CZ" sz="2800" dirty="0" smtClean="0"/>
              <a:t>Co dělá zrcadlo zrcadlem? </a:t>
            </a:r>
            <a:r>
              <a:rPr lang="cs-CZ" altLang="cs-CZ" sz="2800" dirty="0" smtClean="0">
                <a:solidFill>
                  <a:srgbClr val="FF0000"/>
                </a:solidFill>
              </a:rPr>
              <a:t>Rovný povrch</a:t>
            </a:r>
          </a:p>
          <a:p>
            <a:endParaRPr lang="cs-CZ" altLang="cs-CZ" sz="2800" dirty="0" smtClean="0"/>
          </a:p>
          <a:p>
            <a:endParaRPr lang="cs-CZ" altLang="cs-CZ" sz="2800" dirty="0" smtClean="0"/>
          </a:p>
          <a:p>
            <a:endParaRPr lang="cs-CZ" altLang="cs-CZ" sz="2800" dirty="0" smtClean="0"/>
          </a:p>
          <a:p>
            <a:endParaRPr lang="cs-CZ" altLang="cs-CZ" sz="2800" dirty="0" smtClean="0"/>
          </a:p>
          <a:p>
            <a:endParaRPr lang="cs-CZ" altLang="cs-CZ" sz="2800" dirty="0" smtClean="0"/>
          </a:p>
          <a:p>
            <a:endParaRPr lang="cs-CZ" altLang="cs-CZ" sz="2800" dirty="0" smtClean="0"/>
          </a:p>
          <a:p>
            <a:r>
              <a:rPr lang="cs-CZ" altLang="cs-CZ" sz="2800" dirty="0" smtClean="0"/>
              <a:t>Leštění povrchů = &gt; vytváření zrcadel</a:t>
            </a:r>
          </a:p>
          <a:p>
            <a:r>
              <a:rPr lang="cs-CZ" altLang="cs-CZ" sz="2800" dirty="0" smtClean="0"/>
              <a:t>Klidná vodní hladina x rozvířená hladina 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17" y="2149138"/>
            <a:ext cx="7108545" cy="20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7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8" y="3811522"/>
            <a:ext cx="7708902" cy="304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401761" y="3382682"/>
            <a:ext cx="3887788" cy="719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072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Duté zrcadlo</a:t>
            </a:r>
          </a:p>
        </p:txBody>
      </p:sp>
      <p:sp>
        <p:nvSpPr>
          <p:cNvPr id="3072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099" y="1196975"/>
            <a:ext cx="7262813" cy="4937125"/>
          </a:xfrm>
        </p:spPr>
        <p:txBody>
          <a:bodyPr/>
          <a:lstStyle/>
          <a:p>
            <a:r>
              <a:rPr lang="cs-CZ" altLang="cs-CZ" sz="2800" dirty="0" smtClean="0"/>
              <a:t>Kulové či parabolické</a:t>
            </a:r>
          </a:p>
          <a:p>
            <a:pPr lvl="1"/>
            <a:r>
              <a:rPr lang="cs-CZ" altLang="cs-CZ" sz="2400" dirty="0" smtClean="0"/>
              <a:t>S … střed kulové plochy </a:t>
            </a:r>
          </a:p>
          <a:p>
            <a:pPr lvl="1"/>
            <a:r>
              <a:rPr lang="cs-CZ" altLang="cs-CZ" sz="2400" dirty="0" smtClean="0"/>
              <a:t>V … vrchol dutého zrcadla</a:t>
            </a:r>
          </a:p>
          <a:p>
            <a:pPr lvl="1"/>
            <a:r>
              <a:rPr lang="cs-CZ" altLang="cs-CZ" sz="2400" dirty="0" smtClean="0"/>
              <a:t>F … Ohnisko – u kulového zrcadla uprostřed vzdálenosti SV</a:t>
            </a:r>
          </a:p>
        </p:txBody>
      </p:sp>
      <p:pic>
        <p:nvPicPr>
          <p:cNvPr id="39938" name="Picture 2" descr="http://fyzikar.wz.cz/Fyzpro/reflek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91" y="252411"/>
            <a:ext cx="2973059" cy="222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Duté zrcadlo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1219200"/>
            <a:ext cx="7251700" cy="4937125"/>
          </a:xfrm>
        </p:spPr>
        <p:txBody>
          <a:bodyPr/>
          <a:lstStyle/>
          <a:p>
            <a:r>
              <a:rPr lang="cs-CZ" altLang="cs-CZ" dirty="0" smtClean="0"/>
              <a:t>Zobrazení dutým zrcadlem </a:t>
            </a:r>
          </a:p>
          <a:p>
            <a:r>
              <a:rPr lang="cs-CZ" altLang="cs-CZ" dirty="0" smtClean="0"/>
              <a:t>Platí, že úhel odrazu se rovná úhlu dopadu, jen musíme vždy brát úhel k </a:t>
            </a:r>
            <a:r>
              <a:rPr lang="cs-CZ" altLang="cs-CZ" dirty="0" smtClean="0">
                <a:solidFill>
                  <a:srgbClr val="FF0000"/>
                </a:solidFill>
              </a:rPr>
              <a:t>tečně</a:t>
            </a:r>
            <a:r>
              <a:rPr lang="cs-CZ" altLang="cs-CZ" dirty="0" smtClean="0"/>
              <a:t> povrchu zrcadla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3586034"/>
            <a:ext cx="7708900" cy="306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Duté zrcadlo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1219200"/>
            <a:ext cx="7251700" cy="4937125"/>
          </a:xfrm>
        </p:spPr>
        <p:txBody>
          <a:bodyPr/>
          <a:lstStyle/>
          <a:p>
            <a:r>
              <a:rPr lang="cs-CZ" altLang="cs-CZ" sz="2800" dirty="0" smtClean="0"/>
              <a:t>Významné paprsky </a:t>
            </a:r>
          </a:p>
          <a:p>
            <a:pPr lvl="1"/>
            <a:r>
              <a:rPr lang="cs-CZ" altLang="cs-CZ" sz="2400" dirty="0" smtClean="0"/>
              <a:t>Některé paprsky snadno zobrazitelné – platí pro ně zákonitosti </a:t>
            </a:r>
          </a:p>
          <a:p>
            <a:r>
              <a:rPr lang="cs-CZ" altLang="cs-CZ" sz="2800" dirty="0" smtClean="0"/>
              <a:t>1) </a:t>
            </a:r>
            <a:r>
              <a:rPr lang="cs-CZ" altLang="cs-CZ" sz="2800" dirty="0" smtClean="0">
                <a:solidFill>
                  <a:srgbClr val="92D050"/>
                </a:solidFill>
              </a:rPr>
              <a:t>Vrcholový paprsek</a:t>
            </a:r>
          </a:p>
          <a:p>
            <a:r>
              <a:rPr lang="cs-CZ" altLang="cs-CZ" sz="2800" dirty="0" smtClean="0"/>
              <a:t>2) </a:t>
            </a:r>
            <a:r>
              <a:rPr lang="cs-CZ" altLang="cs-CZ" sz="2800" dirty="0" smtClean="0">
                <a:solidFill>
                  <a:srgbClr val="FF0000"/>
                </a:solidFill>
              </a:rPr>
              <a:t>Rovnoběžný paprsek</a:t>
            </a:r>
          </a:p>
          <a:p>
            <a:r>
              <a:rPr lang="cs-CZ" altLang="cs-CZ" sz="2800" dirty="0" smtClean="0"/>
              <a:t>3) </a:t>
            </a:r>
            <a:r>
              <a:rPr lang="cs-CZ" altLang="cs-CZ" sz="2800" dirty="0" smtClean="0">
                <a:solidFill>
                  <a:srgbClr val="0070C0"/>
                </a:solidFill>
              </a:rPr>
              <a:t>Ohniskový paprsek</a:t>
            </a:r>
          </a:p>
          <a:p>
            <a:endParaRPr lang="cs-CZ" altLang="cs-CZ" sz="2800" dirty="0" smtClean="0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132172"/>
            <a:ext cx="7488238" cy="247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6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206745"/>
            <a:ext cx="7708900" cy="327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Zobrazovací rovnice</a:t>
            </a:r>
          </a:p>
        </p:txBody>
      </p:sp>
      <p:sp>
        <p:nvSpPr>
          <p:cNvPr id="3379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1219200"/>
            <a:ext cx="7251700" cy="5449888"/>
          </a:xfrm>
        </p:spPr>
        <p:txBody>
          <a:bodyPr/>
          <a:lstStyle/>
          <a:p>
            <a:endParaRPr lang="cs-CZ" altLang="cs-CZ" sz="2800" dirty="0" smtClean="0"/>
          </a:p>
          <a:p>
            <a:endParaRPr lang="cs-CZ" altLang="cs-CZ" sz="2800" dirty="0" smtClean="0"/>
          </a:p>
          <a:p>
            <a:endParaRPr lang="cs-CZ" altLang="cs-CZ" sz="2800" dirty="0" smtClean="0"/>
          </a:p>
          <a:p>
            <a:endParaRPr lang="cs-CZ" altLang="cs-CZ" sz="2800" dirty="0" smtClean="0"/>
          </a:p>
          <a:p>
            <a:endParaRPr lang="cs-CZ" altLang="cs-CZ" sz="2800" dirty="0" smtClean="0"/>
          </a:p>
          <a:p>
            <a:endParaRPr lang="cs-CZ" altLang="cs-CZ" sz="2800" dirty="0" smtClean="0"/>
          </a:p>
          <a:p>
            <a:endParaRPr lang="cs-CZ" altLang="cs-CZ" sz="2800" dirty="0" smtClean="0"/>
          </a:p>
          <a:p>
            <a:pPr>
              <a:buFont typeface="Wingdings 3" panose="05040102010807070707" pitchFamily="18" charset="2"/>
              <a:buNone/>
            </a:pPr>
            <a:r>
              <a:rPr lang="cs-CZ" altLang="cs-CZ" sz="2800" dirty="0" smtClean="0"/>
              <a:t>a, a´…vzdálenost předmětu a obrazu od    	vrcholu</a:t>
            </a:r>
          </a:p>
          <a:p>
            <a:pPr>
              <a:buFont typeface="Wingdings 3" panose="05040102010807070707" pitchFamily="18" charset="2"/>
              <a:buNone/>
            </a:pPr>
            <a:r>
              <a:rPr lang="cs-CZ" altLang="cs-CZ" sz="2800" dirty="0" smtClean="0"/>
              <a:t>y, y´… velikost předmětu a obrazu</a:t>
            </a:r>
          </a:p>
          <a:p>
            <a:pPr>
              <a:buFont typeface="Wingdings 3" panose="05040102010807070707" pitchFamily="18" charset="2"/>
              <a:buNone/>
            </a:pPr>
            <a:r>
              <a:rPr lang="cs-CZ" altLang="cs-CZ" sz="2800" dirty="0" smtClean="0"/>
              <a:t>f… ohnisková vzdálenost</a:t>
            </a:r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41" y="3690471"/>
            <a:ext cx="23050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0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925356"/>
            <a:ext cx="6980238" cy="231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Duté zrcadlo – různé typy zobrazení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1219200"/>
            <a:ext cx="7251700" cy="5307106"/>
          </a:xfrm>
        </p:spPr>
        <p:txBody>
          <a:bodyPr>
            <a:normAutofit fontScale="92500" lnSpcReduction="20000"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Převrácený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Zmenšený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Skutečný 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6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Duté zrcadlo – různé typy zobrazení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2348753"/>
            <a:ext cx="7215841" cy="4363383"/>
          </a:xfrm>
        </p:spPr>
        <p:txBody>
          <a:bodyPr>
            <a:no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800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800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800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800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800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Převrácený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Zvětšený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Skutečný 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800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800" dirty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412516"/>
            <a:ext cx="7499350" cy="334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8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Duté zrcadlo – různé typy zobrazení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17960" y="1219200"/>
            <a:ext cx="7268839" cy="5199529"/>
          </a:xfrm>
        </p:spPr>
        <p:txBody>
          <a:bodyPr/>
          <a:lstStyle/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r>
              <a:rPr lang="cs-CZ" altLang="cs-CZ" dirty="0" smtClean="0"/>
              <a:t>Zvětšený </a:t>
            </a:r>
          </a:p>
          <a:p>
            <a:r>
              <a:rPr lang="cs-CZ" altLang="cs-CZ" dirty="0" smtClean="0"/>
              <a:t>Vzpřímený</a:t>
            </a:r>
          </a:p>
          <a:p>
            <a:r>
              <a:rPr lang="cs-CZ" altLang="cs-CZ" dirty="0" smtClean="0"/>
              <a:t>Neskutečný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60" y="1417638"/>
            <a:ext cx="6538589" cy="324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0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Vypuklé zrcadlo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24" y="1417638"/>
            <a:ext cx="4824360" cy="302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 descr="http://www.sbirkaprikladu.cz/userfiles/8/image/vypukle_zrcad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99" y="3912971"/>
            <a:ext cx="2665899" cy="274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0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EM spectru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63" y="2841812"/>
            <a:ext cx="7507254" cy="40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Elektromagnetické záření</a:t>
            </a:r>
          </a:p>
        </p:txBody>
      </p:sp>
      <p:sp>
        <p:nvSpPr>
          <p:cNvPr id="1434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299883" y="1192306"/>
            <a:ext cx="7430901" cy="5387415"/>
          </a:xfrm>
        </p:spPr>
        <p:txBody>
          <a:bodyPr/>
          <a:lstStyle/>
          <a:p>
            <a:r>
              <a:rPr lang="cs-CZ" altLang="cs-CZ" sz="2400" dirty="0" smtClean="0"/>
              <a:t>Záření, které přenáší jak </a:t>
            </a:r>
            <a:r>
              <a:rPr lang="cs-CZ" altLang="cs-CZ" sz="2400" dirty="0" smtClean="0">
                <a:solidFill>
                  <a:srgbClr val="FF0000"/>
                </a:solidFill>
              </a:rPr>
              <a:t>energii, tak hmotu</a:t>
            </a:r>
          </a:p>
          <a:p>
            <a:pPr lvl="1"/>
            <a:r>
              <a:rPr lang="cs-CZ" altLang="cs-CZ" sz="2000" dirty="0" smtClean="0"/>
              <a:t>Platí pro něj všechny vlastnosti a zákonitosti jako pro vlnění </a:t>
            </a:r>
          </a:p>
          <a:p>
            <a:pPr lvl="1"/>
            <a:r>
              <a:rPr lang="cs-CZ" altLang="cs-CZ" sz="2000" dirty="0" smtClean="0"/>
              <a:t>Proud fotonů – přenos hmoty</a:t>
            </a:r>
          </a:p>
        </p:txBody>
      </p:sp>
      <p:pic>
        <p:nvPicPr>
          <p:cNvPr id="28674" name="Picture 2" descr="http://www.lf.upol.cz/typo3temp/pics/90f1cbacd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51" y="367284"/>
            <a:ext cx="4286250" cy="27813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 dolů 1"/>
          <p:cNvSpPr/>
          <p:nvPr/>
        </p:nvSpPr>
        <p:spPr>
          <a:xfrm rot="11953295">
            <a:off x="2241293" y="3062670"/>
            <a:ext cx="347472" cy="696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8676" name="Picture 4" descr="Ten ani nemůže myslet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029" y="241704"/>
            <a:ext cx="2474389" cy="29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ipka dolů 7"/>
          <p:cNvSpPr/>
          <p:nvPr/>
        </p:nvSpPr>
        <p:spPr>
          <a:xfrm rot="10800000">
            <a:off x="3290483" y="3062669"/>
            <a:ext cx="347472" cy="696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8678" name="Picture 6" descr="http://www.wikiskripta.eu/images/thumb/8/8e/Evos_fl_microscope.jpg/180px-Evos_fl_microscop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860" y="580012"/>
            <a:ext cx="1714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 dolů 9"/>
          <p:cNvSpPr/>
          <p:nvPr/>
        </p:nvSpPr>
        <p:spPr>
          <a:xfrm rot="10800000">
            <a:off x="3846141" y="3024874"/>
            <a:ext cx="347472" cy="696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8680" name="Picture 8" descr="mikrosk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44" y="27463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Šipka dolů 11"/>
          <p:cNvSpPr/>
          <p:nvPr/>
        </p:nvSpPr>
        <p:spPr>
          <a:xfrm rot="10800000">
            <a:off x="4054326" y="2800541"/>
            <a:ext cx="347472" cy="696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8682" name="Picture 10" descr="http://files.ultraczech.webnode.cz/200000043-ec4d0ed5bb/Medicina_1_520x39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00" y="241703"/>
            <a:ext cx="4012358" cy="300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Šipka dolů 14"/>
          <p:cNvSpPr/>
          <p:nvPr/>
        </p:nvSpPr>
        <p:spPr>
          <a:xfrm rot="10800000">
            <a:off x="4520083" y="3085990"/>
            <a:ext cx="347472" cy="696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8686" name="Picture 14" descr="http://www.emikrovlnnatrouba.cz/wp-content/uploads/2012/06/mikrovlnka1-336x22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343" y="998537"/>
            <a:ext cx="32004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Šipka dolů 16"/>
          <p:cNvSpPr/>
          <p:nvPr/>
        </p:nvSpPr>
        <p:spPr>
          <a:xfrm rot="10800000">
            <a:off x="5320609" y="3054206"/>
            <a:ext cx="347472" cy="696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 rot="10800000">
            <a:off x="6930270" y="2755237"/>
            <a:ext cx="347472" cy="3777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Levá složená závorka 2"/>
          <p:cNvSpPr/>
          <p:nvPr/>
        </p:nvSpPr>
        <p:spPr>
          <a:xfrm rot="5400000">
            <a:off x="6714196" y="2346628"/>
            <a:ext cx="775630" cy="2389539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8692" name="Picture 20" descr="Inženýři poslali fotografii skrze radiové vln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011" y="466842"/>
            <a:ext cx="22860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0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p"/>
      <p:bldP spid="2" grpId="0" animBg="1"/>
      <p:bldP spid="8" grpId="0" animBg="1"/>
      <p:bldP spid="10" grpId="0" animBg="1"/>
      <p:bldP spid="12" grpId="0" animBg="1"/>
      <p:bldP spid="15" grpId="0" animBg="1"/>
      <p:bldP spid="17" grpId="0" animBg="1"/>
      <p:bldP spid="19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3712710"/>
            <a:ext cx="7708900" cy="296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Vypuklé zrcadlo</a:t>
            </a:r>
          </a:p>
        </p:txBody>
      </p:sp>
      <p:sp>
        <p:nvSpPr>
          <p:cNvPr id="3891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1488141"/>
            <a:ext cx="7251700" cy="4668184"/>
          </a:xfrm>
        </p:spPr>
        <p:txBody>
          <a:bodyPr/>
          <a:lstStyle/>
          <a:p>
            <a:r>
              <a:rPr lang="cs-CZ" altLang="cs-CZ" dirty="0" smtClean="0"/>
              <a:t>Významné paprsky </a:t>
            </a:r>
          </a:p>
          <a:p>
            <a:r>
              <a:rPr lang="cs-CZ" altLang="cs-CZ" dirty="0" smtClean="0"/>
              <a:t>1) </a:t>
            </a:r>
            <a:r>
              <a:rPr lang="cs-CZ" altLang="cs-CZ" dirty="0" smtClean="0">
                <a:solidFill>
                  <a:srgbClr val="92D050"/>
                </a:solidFill>
              </a:rPr>
              <a:t>Vrcholový paprsek</a:t>
            </a:r>
          </a:p>
          <a:p>
            <a:r>
              <a:rPr lang="cs-CZ" altLang="cs-CZ" dirty="0" smtClean="0"/>
              <a:t>2) </a:t>
            </a:r>
            <a:r>
              <a:rPr lang="cs-CZ" altLang="cs-CZ" dirty="0" smtClean="0">
                <a:solidFill>
                  <a:srgbClr val="FF0000"/>
                </a:solidFill>
              </a:rPr>
              <a:t>Rovnoběžný paprsek</a:t>
            </a:r>
          </a:p>
          <a:p>
            <a:r>
              <a:rPr lang="cs-CZ" altLang="cs-CZ" dirty="0" smtClean="0"/>
              <a:t>3) </a:t>
            </a:r>
            <a:r>
              <a:rPr lang="cs-CZ" altLang="cs-CZ" dirty="0" smtClean="0">
                <a:solidFill>
                  <a:srgbClr val="0070C0"/>
                </a:solidFill>
              </a:rPr>
              <a:t>Ohniskový paprsek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5812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1" y="2616433"/>
            <a:ext cx="4576109" cy="146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Vypuklé zrcadlo – různé typy zobrazení</a:t>
            </a:r>
          </a:p>
        </p:txBody>
      </p:sp>
      <p:sp>
        <p:nvSpPr>
          <p:cNvPr id="3994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1593196"/>
            <a:ext cx="7262813" cy="4527550"/>
          </a:xfrm>
        </p:spPr>
        <p:txBody>
          <a:bodyPr/>
          <a:lstStyle/>
          <a:p>
            <a:r>
              <a:rPr lang="cs-CZ" altLang="cs-CZ" dirty="0" smtClean="0"/>
              <a:t>Typ obrazu je vždy stejný:  Vzpřímený, zmenšený, zdánlivý</a:t>
            </a: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466" y="5213774"/>
            <a:ext cx="4711984" cy="152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5"/>
          <a:stretch>
            <a:fillRect/>
          </a:stretch>
        </p:blipFill>
        <p:spPr bwMode="auto">
          <a:xfrm>
            <a:off x="1198563" y="4086123"/>
            <a:ext cx="4117376" cy="162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3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Čočky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4005" y="1417638"/>
            <a:ext cx="7377953" cy="4210984"/>
          </a:xfrm>
        </p:spPr>
        <p:txBody>
          <a:bodyPr/>
          <a:lstStyle/>
          <a:p>
            <a:r>
              <a:rPr lang="cs-CZ" altLang="cs-CZ" dirty="0" smtClean="0"/>
              <a:t>Kus skla, či podobného materiálu, jehož okraje tvoří </a:t>
            </a:r>
            <a:r>
              <a:rPr lang="cs-CZ" altLang="cs-CZ" dirty="0" smtClean="0">
                <a:solidFill>
                  <a:srgbClr val="FF0000"/>
                </a:solidFill>
              </a:rPr>
              <a:t>části kulových ploch</a:t>
            </a:r>
          </a:p>
          <a:p>
            <a:r>
              <a:rPr lang="cs-CZ" altLang="cs-CZ" dirty="0" smtClean="0"/>
              <a:t>Index lomu materiálu čočky </a:t>
            </a:r>
            <a:r>
              <a:rPr lang="cs-CZ" altLang="cs-CZ" dirty="0" smtClean="0">
                <a:solidFill>
                  <a:srgbClr val="FF0000"/>
                </a:solidFill>
              </a:rPr>
              <a:t>n</a:t>
            </a:r>
            <a:r>
              <a:rPr lang="cs-CZ" altLang="cs-CZ" baseline="-25000" dirty="0" smtClean="0">
                <a:solidFill>
                  <a:srgbClr val="FF0000"/>
                </a:solidFill>
              </a:rPr>
              <a:t>2</a:t>
            </a:r>
            <a:r>
              <a:rPr lang="cs-CZ" altLang="cs-CZ" dirty="0" smtClean="0">
                <a:solidFill>
                  <a:srgbClr val="FF0000"/>
                </a:solidFill>
              </a:rPr>
              <a:t> je větší než index lomu okolí</a:t>
            </a:r>
          </a:p>
          <a:p>
            <a:r>
              <a:rPr lang="cs-CZ" altLang="cs-CZ" dirty="0" smtClean="0"/>
              <a:t>Dva druhy čoček </a:t>
            </a:r>
          </a:p>
          <a:p>
            <a:pPr lvl="1"/>
            <a:r>
              <a:rPr lang="cs-CZ" altLang="cs-CZ" dirty="0" smtClean="0"/>
              <a:t>Rozptylky </a:t>
            </a:r>
          </a:p>
          <a:p>
            <a:pPr lvl="1"/>
            <a:r>
              <a:rPr lang="cs-CZ" altLang="cs-CZ" dirty="0" smtClean="0"/>
              <a:t>Spojky</a:t>
            </a:r>
          </a:p>
          <a:p>
            <a:pPr lvl="1"/>
            <a:endParaRPr lang="cs-CZ" altLang="cs-CZ" dirty="0" smtClean="0"/>
          </a:p>
        </p:txBody>
      </p:sp>
      <p:pic>
        <p:nvPicPr>
          <p:cNvPr id="43012" name="Picture 4" descr="http://blog.xparfemy.cz/wp-content/uploads/2014/04/Br%C3%B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98" y="5220159"/>
            <a:ext cx="3172168" cy="148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http://www.oehlingradce.cz/fotoradce/user/objektivy/3_dobry_sklo/1_opticke_prvky_nikon6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14" y="3165456"/>
            <a:ext cx="2710334" cy="181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Z internetových stránek Sbírky odkazů Járy Cimrmana - brýle pro fakí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22" y="5055530"/>
            <a:ext cx="2436426" cy="171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0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Typy čoček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32" y="1837765"/>
            <a:ext cx="6421606" cy="432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7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1435100" y="1541928"/>
            <a:ext cx="7251700" cy="483982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+mn-lt"/>
                <a:cs typeface="+mn-cs"/>
              </a:rPr>
              <a:t>Zvětšení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cs-CZ" sz="26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cs-CZ" sz="2600" dirty="0" smtClean="0">
              <a:latin typeface="+mn-lt"/>
              <a:cs typeface="+mn-cs"/>
            </a:endParaRP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cs-CZ" sz="26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+mn-lt"/>
                <a:cs typeface="+mn-cs"/>
              </a:rPr>
              <a:t>Zobrazovací rovnice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cs-CZ" sz="26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cs-CZ" sz="26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cs-CZ" sz="26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+mn-lt"/>
                <a:cs typeface="+mn-cs"/>
              </a:rPr>
              <a:t>Optická mohutnost </a:t>
            </a:r>
            <a:r>
              <a:rPr lang="el-GR" sz="2600" dirty="0">
                <a:latin typeface="Times New Roman"/>
                <a:cs typeface="Times New Roman"/>
              </a:rPr>
              <a:t>φ</a:t>
            </a:r>
            <a:r>
              <a:rPr lang="cs-CZ" sz="2600" dirty="0">
                <a:latin typeface="Times New Roman"/>
                <a:cs typeface="Times New Roman"/>
              </a:rPr>
              <a:t>, jednotkou je D (m</a:t>
            </a:r>
            <a:r>
              <a:rPr lang="cs-CZ" sz="2600" baseline="30000" dirty="0">
                <a:latin typeface="Times New Roman"/>
                <a:cs typeface="Times New Roman"/>
              </a:rPr>
              <a:t>-1</a:t>
            </a:r>
            <a:r>
              <a:rPr lang="cs-CZ" sz="2600" dirty="0">
                <a:latin typeface="Times New Roman"/>
                <a:cs typeface="Times New Roman"/>
              </a:rPr>
              <a:t>)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endParaRPr lang="cs-CZ" sz="2600" dirty="0">
              <a:latin typeface="Times New Roman"/>
              <a:cs typeface="Times New Roman"/>
            </a:endParaRP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+mn-lt"/>
                <a:cs typeface="+mn-cs"/>
              </a:rPr>
              <a:t> </a:t>
            </a:r>
          </a:p>
        </p:txBody>
      </p:sp>
      <p:sp>
        <p:nvSpPr>
          <p:cNvPr id="30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Rovnice pro čočky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18597"/>
              </p:ext>
            </p:extLst>
          </p:nvPr>
        </p:nvGraphicFramePr>
        <p:xfrm>
          <a:off x="1944687" y="3823447"/>
          <a:ext cx="1709737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8" name="Rovnice" r:id="rId3" imgW="711000" imgH="419040" progId="Equation.3">
                  <p:embed/>
                </p:oleObj>
              </mc:Choice>
              <mc:Fallback>
                <p:oleObj name="Rovnice" r:id="rId3" imgW="711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87" y="3823447"/>
                        <a:ext cx="1709737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96417"/>
              </p:ext>
            </p:extLst>
          </p:nvPr>
        </p:nvGraphicFramePr>
        <p:xfrm>
          <a:off x="2223292" y="5428081"/>
          <a:ext cx="11525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9" name="Rovnice" r:id="rId5" imgW="419040" imgH="419040" progId="Equation.3">
                  <p:embed/>
                </p:oleObj>
              </mc:Choice>
              <mc:Fallback>
                <p:oleObj name="Rovnice" r:id="rId5" imgW="419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292" y="5428081"/>
                        <a:ext cx="11525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ovéPole 7"/>
          <p:cNvSpPr txBox="1">
            <a:spLocks noChangeArrowheads="1"/>
          </p:cNvSpPr>
          <p:nvPr/>
        </p:nvSpPr>
        <p:spPr bwMode="auto">
          <a:xfrm>
            <a:off x="5040313" y="1541928"/>
            <a:ext cx="41036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r>
              <a:rPr lang="cs-CZ" altLang="cs-CZ" sz="2400" dirty="0"/>
              <a:t>A … velikost předmětu </a:t>
            </a:r>
          </a:p>
          <a:p>
            <a:r>
              <a:rPr lang="cs-CZ" altLang="cs-CZ" sz="2400" dirty="0"/>
              <a:t>A´ … velikost obrazu</a:t>
            </a:r>
          </a:p>
          <a:p>
            <a:r>
              <a:rPr lang="cs-CZ" altLang="cs-CZ" sz="2400" dirty="0"/>
              <a:t>a … vzdálenost předmětu</a:t>
            </a:r>
          </a:p>
          <a:p>
            <a:r>
              <a:rPr lang="cs-CZ" altLang="cs-CZ" sz="2400" dirty="0"/>
              <a:t>a´…vzdálenost obrazu</a:t>
            </a:r>
          </a:p>
          <a:p>
            <a:r>
              <a:rPr lang="cs-CZ" altLang="cs-CZ" sz="2400" dirty="0"/>
              <a:t>f… ohnisko čočky</a:t>
            </a:r>
          </a:p>
          <a:p>
            <a:endParaRPr lang="cs-CZ" altLang="cs-CZ" sz="2400" dirty="0"/>
          </a:p>
        </p:txBody>
      </p:sp>
      <p:pic>
        <p:nvPicPr>
          <p:cNvPr id="9" name="Picture 69" descr="http://fyzika.jreichl.com/data/optika/31_zrcadla_cocky_soubory/image05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56" y="2168432"/>
            <a:ext cx="3615882" cy="76526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2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Spojka - významné paprsky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3411621"/>
            <a:ext cx="7553325" cy="294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ovací čára 5"/>
          <p:cNvCxnSpPr/>
          <p:nvPr/>
        </p:nvCxnSpPr>
        <p:spPr>
          <a:xfrm flipV="1">
            <a:off x="6156325" y="4581525"/>
            <a:ext cx="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7885113" y="4652963"/>
            <a:ext cx="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4" name="Obdélník 8"/>
          <p:cNvSpPr>
            <a:spLocks noChangeArrowheads="1"/>
          </p:cNvSpPr>
          <p:nvPr/>
        </p:nvSpPr>
        <p:spPr bwMode="auto">
          <a:xfrm>
            <a:off x="1435100" y="1484313"/>
            <a:ext cx="70246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r>
              <a:rPr lang="cs-CZ" altLang="cs-CZ" sz="2400" dirty="0"/>
              <a:t>1) </a:t>
            </a:r>
            <a:r>
              <a:rPr lang="cs-CZ" altLang="cs-CZ" sz="2400" dirty="0">
                <a:solidFill>
                  <a:srgbClr val="92D050"/>
                </a:solidFill>
              </a:rPr>
              <a:t>Středový paprsek – prochází beze změny směru</a:t>
            </a:r>
          </a:p>
          <a:p>
            <a:r>
              <a:rPr lang="cs-CZ" altLang="cs-CZ" sz="2400" dirty="0"/>
              <a:t>2) </a:t>
            </a:r>
            <a:r>
              <a:rPr lang="cs-CZ" altLang="cs-CZ" sz="2400" dirty="0">
                <a:solidFill>
                  <a:srgbClr val="FF0000"/>
                </a:solidFill>
              </a:rPr>
              <a:t>Rovnoběžný paprsek – láme se do ohniska za čočkou</a:t>
            </a:r>
          </a:p>
          <a:p>
            <a:r>
              <a:rPr lang="cs-CZ" altLang="cs-CZ" sz="2400" dirty="0"/>
              <a:t>3) </a:t>
            </a:r>
            <a:r>
              <a:rPr lang="cs-CZ" altLang="cs-CZ" sz="2400" dirty="0">
                <a:solidFill>
                  <a:srgbClr val="0070C0"/>
                </a:solidFill>
              </a:rPr>
              <a:t>Ohniskový paprsek – láme se rovnoběžně s </a:t>
            </a:r>
            <a:r>
              <a:rPr lang="cs-CZ" altLang="cs-CZ" sz="2400" dirty="0" err="1">
                <a:solidFill>
                  <a:srgbClr val="0070C0"/>
                </a:solidFill>
              </a:rPr>
              <a:t>opt</a:t>
            </a:r>
            <a:r>
              <a:rPr lang="cs-CZ" altLang="cs-CZ" sz="2400" dirty="0">
                <a:solidFill>
                  <a:srgbClr val="0070C0"/>
                </a:solidFill>
              </a:rPr>
              <a:t>. osou 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7003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Spojka - typy zobrazení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919" y="1417638"/>
            <a:ext cx="7708081" cy="30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ovací čára 6"/>
          <p:cNvCxnSpPr/>
          <p:nvPr/>
        </p:nvCxnSpPr>
        <p:spPr>
          <a:xfrm>
            <a:off x="6443663" y="3141663"/>
            <a:ext cx="0" cy="71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8101013" y="3141663"/>
            <a:ext cx="0" cy="71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1219201"/>
            <a:ext cx="7251700" cy="4044778"/>
          </a:xfrm>
        </p:spPr>
        <p:txBody>
          <a:bodyPr/>
          <a:lstStyle/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r>
              <a:rPr lang="cs-CZ" altLang="cs-CZ" dirty="0" smtClean="0"/>
              <a:t>Zmenšený, převrácený, skutečný</a:t>
            </a:r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6829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Spojka - typy zobrazení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1219200"/>
            <a:ext cx="7251700" cy="4937125"/>
          </a:xfrm>
        </p:spPr>
        <p:txBody>
          <a:bodyPr/>
          <a:lstStyle/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r>
              <a:rPr lang="cs-CZ" altLang="cs-CZ" dirty="0" smtClean="0"/>
              <a:t>Zvětšený, převrácený, skutečný</a:t>
            </a:r>
          </a:p>
          <a:p>
            <a:endParaRPr lang="cs-CZ" altLang="cs-CZ" dirty="0" smtClean="0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62" y="1631092"/>
            <a:ext cx="7290913" cy="331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ovací čára 5"/>
          <p:cNvCxnSpPr/>
          <p:nvPr/>
        </p:nvCxnSpPr>
        <p:spPr>
          <a:xfrm>
            <a:off x="5867400" y="3068638"/>
            <a:ext cx="0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7667625" y="3068638"/>
            <a:ext cx="0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2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Spojka – typy zobrazení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1219200"/>
            <a:ext cx="7251700" cy="4937125"/>
          </a:xfrm>
        </p:spPr>
        <p:txBody>
          <a:bodyPr/>
          <a:lstStyle/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r>
              <a:rPr lang="cs-CZ" altLang="cs-CZ" dirty="0" smtClean="0"/>
              <a:t>Zvětšený, vzpřímený, neskutečný</a:t>
            </a:r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433488"/>
            <a:ext cx="6737350" cy="351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631461" y="3443417"/>
            <a:ext cx="1425146" cy="1433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49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mtClean="0"/>
              <a:t>Rozptylka - významné paprsky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9" y="3324346"/>
            <a:ext cx="7097713" cy="309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Obdélník 4"/>
          <p:cNvSpPr>
            <a:spLocks noChangeArrowheads="1"/>
          </p:cNvSpPr>
          <p:nvPr/>
        </p:nvSpPr>
        <p:spPr bwMode="auto">
          <a:xfrm>
            <a:off x="1435100" y="1484313"/>
            <a:ext cx="70246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r>
              <a:rPr lang="cs-CZ" altLang="cs-CZ" sz="2400" dirty="0"/>
              <a:t>1) </a:t>
            </a:r>
            <a:r>
              <a:rPr lang="cs-CZ" altLang="cs-CZ" sz="2400" dirty="0">
                <a:solidFill>
                  <a:srgbClr val="92D050"/>
                </a:solidFill>
              </a:rPr>
              <a:t>Středový paprsek – prochází beze změny směru</a:t>
            </a:r>
          </a:p>
          <a:p>
            <a:r>
              <a:rPr lang="cs-CZ" altLang="cs-CZ" sz="2400" dirty="0"/>
              <a:t>2) </a:t>
            </a:r>
            <a:r>
              <a:rPr lang="cs-CZ" altLang="cs-CZ" sz="2400" dirty="0">
                <a:solidFill>
                  <a:srgbClr val="FF0000"/>
                </a:solidFill>
              </a:rPr>
              <a:t>Rovnoběžný paprsek – láme se do ohniska před čočkou</a:t>
            </a:r>
          </a:p>
          <a:p>
            <a:r>
              <a:rPr lang="cs-CZ" altLang="cs-CZ" sz="2400" dirty="0"/>
              <a:t>3) </a:t>
            </a:r>
            <a:r>
              <a:rPr lang="cs-CZ" altLang="cs-CZ" sz="2400" dirty="0">
                <a:solidFill>
                  <a:srgbClr val="0070C0"/>
                </a:solidFill>
              </a:rPr>
              <a:t>Ohniskový paprsek – je do ohniska za čočkou, láme se rovnoběžně s </a:t>
            </a:r>
            <a:r>
              <a:rPr lang="cs-CZ" altLang="cs-CZ" sz="2400" dirty="0" err="1">
                <a:solidFill>
                  <a:srgbClr val="0070C0"/>
                </a:solidFill>
              </a:rPr>
              <a:t>opt</a:t>
            </a:r>
            <a:r>
              <a:rPr lang="cs-CZ" altLang="cs-CZ" sz="2400" dirty="0">
                <a:solidFill>
                  <a:srgbClr val="0070C0"/>
                </a:solidFill>
              </a:rPr>
              <a:t>. osou 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0786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/>
              <a:t>Vznik elektromagnetického záření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1703294"/>
            <a:ext cx="7251700" cy="4453031"/>
          </a:xfrm>
        </p:spPr>
        <p:txBody>
          <a:bodyPr/>
          <a:lstStyle/>
          <a:p>
            <a:r>
              <a:rPr lang="cs-CZ" altLang="cs-CZ" sz="2400" dirty="0" smtClean="0"/>
              <a:t>Vzniká všude tam, kde se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pohybuje náboj s nenulovým zrychlením</a:t>
            </a:r>
            <a:r>
              <a:rPr lang="cs-CZ" altLang="cs-CZ" sz="2400" dirty="0" smtClean="0"/>
              <a:t>,  tzn. kde teče nekonstantní proud</a:t>
            </a:r>
          </a:p>
          <a:p>
            <a:pPr lvl="1"/>
            <a:r>
              <a:rPr lang="cs-CZ" altLang="cs-CZ" sz="2000" dirty="0" smtClean="0"/>
              <a:t>Střídavý proud </a:t>
            </a:r>
          </a:p>
          <a:p>
            <a:pPr lvl="1"/>
            <a:r>
              <a:rPr lang="cs-CZ" altLang="cs-CZ" sz="2000" dirty="0" smtClean="0"/>
              <a:t>Zpomalování nabité částice</a:t>
            </a:r>
          </a:p>
          <a:p>
            <a:r>
              <a:rPr lang="cs-CZ" altLang="cs-CZ" sz="2400" dirty="0" smtClean="0"/>
              <a:t>Příklad vzniku </a:t>
            </a:r>
            <a:r>
              <a:rPr lang="cs-CZ" altLang="cs-CZ" sz="2400" dirty="0" err="1" smtClean="0"/>
              <a:t>elmag</a:t>
            </a:r>
            <a:r>
              <a:rPr lang="cs-CZ" altLang="cs-CZ" sz="2400" dirty="0" smtClean="0"/>
              <a:t>. vlnění:</a:t>
            </a:r>
          </a:p>
          <a:p>
            <a:pPr lvl="1"/>
            <a:r>
              <a:rPr lang="cs-CZ" altLang="cs-CZ" sz="2000" dirty="0" smtClean="0">
                <a:solidFill>
                  <a:srgbClr val="FF0000"/>
                </a:solidFill>
              </a:rPr>
              <a:t>Anténa</a:t>
            </a:r>
            <a:r>
              <a:rPr lang="cs-CZ" altLang="cs-CZ" sz="2000" dirty="0" smtClean="0"/>
              <a:t> </a:t>
            </a:r>
          </a:p>
          <a:p>
            <a:pPr lvl="2"/>
            <a:r>
              <a:rPr lang="cs-CZ" altLang="cs-CZ" sz="1800" dirty="0" err="1" smtClean="0"/>
              <a:t>stř</a:t>
            </a:r>
            <a:r>
              <a:rPr lang="cs-CZ" altLang="cs-CZ" sz="1800" dirty="0" smtClean="0"/>
              <a:t>. proud </a:t>
            </a:r>
          </a:p>
          <a:p>
            <a:pPr lvl="1"/>
            <a:r>
              <a:rPr lang="cs-CZ" altLang="cs-CZ" sz="2000" dirty="0" smtClean="0">
                <a:solidFill>
                  <a:srgbClr val="FF0000"/>
                </a:solidFill>
              </a:rPr>
              <a:t>Žárovka</a:t>
            </a:r>
            <a:r>
              <a:rPr lang="cs-CZ" altLang="cs-CZ" sz="2000" dirty="0" smtClean="0"/>
              <a:t> – zahřátí vysokého odporu (wolfram) </a:t>
            </a:r>
          </a:p>
          <a:p>
            <a:pPr lvl="2"/>
            <a:r>
              <a:rPr lang="cs-CZ" altLang="cs-CZ" sz="1800" dirty="0" smtClean="0"/>
              <a:t>emitace záření podle </a:t>
            </a:r>
            <a:r>
              <a:rPr lang="cs-CZ" altLang="cs-CZ" sz="1800" dirty="0" err="1" smtClean="0"/>
              <a:t>Plankova</a:t>
            </a:r>
            <a:r>
              <a:rPr lang="cs-CZ" altLang="cs-CZ" sz="1800" dirty="0" smtClean="0"/>
              <a:t> vyzařovacího zákona</a:t>
            </a:r>
          </a:p>
          <a:p>
            <a:pPr lvl="1"/>
            <a:r>
              <a:rPr lang="cs-CZ" altLang="cs-CZ" sz="2000" dirty="0" smtClean="0">
                <a:solidFill>
                  <a:srgbClr val="FF0000"/>
                </a:solidFill>
              </a:rPr>
              <a:t>Rentgenka</a:t>
            </a:r>
            <a:r>
              <a:rPr lang="cs-CZ" altLang="cs-CZ" sz="2000" dirty="0" smtClean="0"/>
              <a:t> </a:t>
            </a:r>
          </a:p>
          <a:p>
            <a:pPr lvl="2"/>
            <a:r>
              <a:rPr lang="cs-CZ" altLang="cs-CZ" sz="1800" dirty="0" smtClean="0"/>
              <a:t>Zpomalování nabité částice (elektronu) </a:t>
            </a:r>
            <a:br>
              <a:rPr lang="cs-CZ" altLang="cs-CZ" sz="1800" dirty="0" smtClean="0"/>
            </a:br>
            <a:r>
              <a:rPr lang="cs-CZ" altLang="cs-CZ" sz="1800" dirty="0" smtClean="0"/>
              <a:t>– odstřelování těžkého kovu</a:t>
            </a:r>
          </a:p>
        </p:txBody>
      </p:sp>
      <p:pic>
        <p:nvPicPr>
          <p:cNvPr id="23554" name="Picture 2" descr="http://www.digitalnitelevize.cz/obrazek/2010_7_plostiny_3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445" y="3492843"/>
            <a:ext cx="1019951" cy="124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zarovky24.cz/wp-content/uploads/2012/02/zarov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38" y="4429526"/>
            <a:ext cx="909336" cy="121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upload.wikimedia.org/wikipedia/commons/thumb/5/51/Rontgenbuis-draaianode.jpg/220px-Rontgenbuis-draaiano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874" y="5641974"/>
            <a:ext cx="20955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1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Rozptylka – typy zobrazení</a:t>
            </a:r>
            <a:br>
              <a:rPr lang="cs-CZ" dirty="0" smtClean="0"/>
            </a:br>
            <a:r>
              <a:rPr lang="cs-CZ" dirty="0" smtClean="0"/>
              <a:t>Obraz vždy stejný</a:t>
            </a:r>
            <a:endParaRPr lang="cs-CZ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3"/>
          <a:stretch>
            <a:fillRect/>
          </a:stretch>
        </p:blipFill>
        <p:spPr bwMode="auto">
          <a:xfrm>
            <a:off x="4497859" y="1548850"/>
            <a:ext cx="4466754" cy="20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0369" y="3013692"/>
            <a:ext cx="4644006" cy="2144095"/>
          </a:xfrm>
        </p:spPr>
      </p:pic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08" y="4593077"/>
            <a:ext cx="4019029" cy="212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ovéPole 7"/>
          <p:cNvSpPr txBox="1">
            <a:spLocks noChangeArrowheads="1"/>
          </p:cNvSpPr>
          <p:nvPr/>
        </p:nvSpPr>
        <p:spPr bwMode="auto">
          <a:xfrm>
            <a:off x="1371772" y="1682330"/>
            <a:ext cx="2592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  Vzpřímený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 Zmenšený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 Neskutečný</a:t>
            </a:r>
          </a:p>
        </p:txBody>
      </p:sp>
    </p:spTree>
    <p:extLst>
      <p:ext uri="{BB962C8B-B14F-4D97-AF65-F5344CB8AC3E}">
        <p14:creationId xmlns:p14="http://schemas.microsoft.com/office/powerpoint/2010/main" val="30889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Anatomie lidského oka</a:t>
            </a:r>
          </a:p>
        </p:txBody>
      </p:sp>
      <p:pic>
        <p:nvPicPr>
          <p:cNvPr id="49156" name="Picture 2" descr="http://www.kubena.cz/photos/oko_sch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92" y="1853515"/>
            <a:ext cx="7627095" cy="472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43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Lidské oko z hlediska fyziky vidění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1491049"/>
            <a:ext cx="7251700" cy="4665276"/>
          </a:xfrm>
        </p:spPr>
        <p:txBody>
          <a:bodyPr/>
          <a:lstStyle/>
          <a:p>
            <a:r>
              <a:rPr lang="cs-CZ" altLang="cs-CZ" sz="2400" b="1" dirty="0" smtClean="0"/>
              <a:t>Čočka </a:t>
            </a:r>
          </a:p>
          <a:p>
            <a:pPr lvl="1"/>
            <a:r>
              <a:rPr lang="cs-CZ" altLang="cs-CZ" sz="2000" dirty="0" smtClean="0"/>
              <a:t>Zaostřování = akomodace</a:t>
            </a:r>
          </a:p>
          <a:p>
            <a:r>
              <a:rPr lang="cs-CZ" altLang="cs-CZ" sz="2400" dirty="0" smtClean="0"/>
              <a:t>Vzdálený bod – čočka není zaostřena</a:t>
            </a:r>
          </a:p>
          <a:p>
            <a:pPr lvl="1"/>
            <a:r>
              <a:rPr lang="cs-CZ" altLang="cs-CZ" sz="2000" dirty="0" smtClean="0"/>
              <a:t>U zdravého oka v nekonečnu</a:t>
            </a:r>
          </a:p>
          <a:p>
            <a:r>
              <a:rPr lang="cs-CZ" altLang="cs-CZ" sz="2400" dirty="0" smtClean="0"/>
              <a:t>Blízký bod – čočka při maximální akomodaci</a:t>
            </a:r>
          </a:p>
          <a:p>
            <a:pPr lvl="1"/>
            <a:r>
              <a:rPr lang="cs-CZ" altLang="cs-CZ" sz="2000" dirty="0" smtClean="0"/>
              <a:t>U zdravého člověka je ve 20 letech okolo 10 cm </a:t>
            </a:r>
          </a:p>
          <a:p>
            <a:pPr lvl="1"/>
            <a:r>
              <a:rPr lang="cs-CZ" altLang="cs-CZ" sz="2000" dirty="0" smtClean="0"/>
              <a:t>S věkem se vzdálenost zvyšuje </a:t>
            </a:r>
          </a:p>
          <a:p>
            <a:pPr lvl="2"/>
            <a:r>
              <a:rPr lang="cs-CZ" altLang="cs-CZ" sz="1800" dirty="0" smtClean="0"/>
              <a:t>presbyopie (stařecká dalekozrakost) – ztráta elastičnosti čočky</a:t>
            </a:r>
          </a:p>
          <a:p>
            <a:r>
              <a:rPr lang="cs-CZ" altLang="cs-CZ" sz="2400" dirty="0" smtClean="0"/>
              <a:t>Konvenční zraková vzdálenost </a:t>
            </a:r>
          </a:p>
          <a:p>
            <a:pPr lvl="1"/>
            <a:r>
              <a:rPr lang="cs-CZ" altLang="cs-CZ" sz="2000" dirty="0" smtClean="0"/>
              <a:t>Vzdálenost od oka, při které se oko nemusí namáhat</a:t>
            </a:r>
          </a:p>
          <a:p>
            <a:pPr lvl="1"/>
            <a:r>
              <a:rPr lang="cs-CZ" altLang="cs-CZ" sz="2000" dirty="0" smtClean="0"/>
              <a:t>Pro zdravé oko 25 cm </a:t>
            </a:r>
          </a:p>
        </p:txBody>
      </p:sp>
    </p:spTree>
    <p:extLst>
      <p:ext uri="{BB962C8B-B14F-4D97-AF65-F5344CB8AC3E}">
        <p14:creationId xmlns:p14="http://schemas.microsoft.com/office/powerpoint/2010/main" val="21653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Akomodace zdravého oka</a:t>
            </a:r>
          </a:p>
        </p:txBody>
      </p:sp>
      <p:pic>
        <p:nvPicPr>
          <p:cNvPr id="32770" name="Picture 2" descr="Akomod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45" y="2501513"/>
            <a:ext cx="47625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5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Vady oka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1417638"/>
            <a:ext cx="5770563" cy="1057275"/>
          </a:xfrm>
        </p:spPr>
        <p:txBody>
          <a:bodyPr/>
          <a:lstStyle/>
          <a:p>
            <a:r>
              <a:rPr lang="cs-CZ" altLang="cs-CZ" dirty="0" smtClean="0"/>
              <a:t>Dalekozrakost (hypermetropie)</a:t>
            </a:r>
          </a:p>
          <a:p>
            <a:r>
              <a:rPr lang="cs-CZ" altLang="cs-CZ" dirty="0" smtClean="0"/>
              <a:t>Krátkozrakost (myopie)</a:t>
            </a:r>
          </a:p>
        </p:txBody>
      </p:sp>
      <p:pic>
        <p:nvPicPr>
          <p:cNvPr id="31748" name="Picture 4" descr="http://www.bryle-optika-praha.cz/web/_images/myopi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64" y="3253946"/>
            <a:ext cx="3170417" cy="287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://www.bryle-optika-praha.cz/web/_images/hypermetropi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851" y="3253946"/>
            <a:ext cx="3191507" cy="287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5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Oční vady a jejich korekce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1540476"/>
            <a:ext cx="7251700" cy="4615849"/>
          </a:xfrm>
        </p:spPr>
        <p:txBody>
          <a:bodyPr/>
          <a:lstStyle/>
          <a:p>
            <a:r>
              <a:rPr lang="cs-CZ" altLang="cs-CZ" dirty="0" smtClean="0"/>
              <a:t>Dalekozrakost (hypermetropie)</a:t>
            </a:r>
          </a:p>
          <a:p>
            <a:r>
              <a:rPr lang="cs-CZ" altLang="cs-CZ" dirty="0" smtClean="0"/>
              <a:t>Krátkozrakost (myopie)</a:t>
            </a:r>
          </a:p>
          <a:p>
            <a:r>
              <a:rPr lang="cs-CZ" altLang="cs-CZ" dirty="0" smtClean="0"/>
              <a:t>Astigmatismus</a:t>
            </a:r>
          </a:p>
        </p:txBody>
      </p:sp>
      <p:pic>
        <p:nvPicPr>
          <p:cNvPr id="30722" name="Picture 2" descr="http://www.symptomy.cz/nemoc/kratkozrakost/dalekozrakost-a-kratkozrako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86" y="2686620"/>
            <a:ext cx="3958281" cy="40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Astigmatismus - nepravidelné zakřivení rohov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3220995"/>
            <a:ext cx="3156838" cy="339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4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Lupa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1417638"/>
            <a:ext cx="7251700" cy="496411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Zvětšení lupy: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pPr lvl="1"/>
            <a:endParaRPr lang="cs-CZ" alt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… </a:t>
            </a:r>
            <a:r>
              <a:rPr lang="cs-CZ" alt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</a:t>
            </a:r>
            <a:r>
              <a:rPr lang="cs-CZ" alt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zraková vzdálenost</a:t>
            </a:r>
          </a:p>
          <a:p>
            <a:pPr lvl="1"/>
            <a:r>
              <a:rPr lang="el-GR" alt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alt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pozorovací úhel bez lupy</a:t>
            </a:r>
          </a:p>
          <a:p>
            <a:pPr lvl="1"/>
            <a:r>
              <a:rPr lang="el-GR" alt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alt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´… pozorovací úhel s lupou</a:t>
            </a:r>
            <a:endParaRPr lang="cs-CZ" altLang="cs-CZ" sz="2000" dirty="0" smtClean="0"/>
          </a:p>
          <a:p>
            <a:endParaRPr lang="cs-CZ" altLang="cs-CZ" sz="2400" dirty="0" smtClean="0"/>
          </a:p>
        </p:txBody>
      </p:sp>
      <p:pic>
        <p:nvPicPr>
          <p:cNvPr id="54276" name="Picture 2" descr="http://upload.wikimedia.org/wikipedia/commons/thumb/d/db/Opticke_zobrazeni_lupa.svg/700px-Opticke_zobrazeni_lup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40" y="1259617"/>
            <a:ext cx="5928669" cy="25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4" descr="Soubor:Mag glass requ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2" y="3956072"/>
            <a:ext cx="3192463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\gamma = \frac{\alpha^\prime}{\alpha} = \frac{d}{f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82" y="3800475"/>
            <a:ext cx="18732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1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Optický mikroskop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1417638"/>
            <a:ext cx="7251700" cy="4738687"/>
          </a:xfrm>
        </p:spPr>
        <p:txBody>
          <a:bodyPr/>
          <a:lstStyle/>
          <a:p>
            <a:r>
              <a:rPr lang="cs-CZ" altLang="cs-CZ" sz="2800" dirty="0" smtClean="0"/>
              <a:t>Skládá se ze dvou spojných soustav </a:t>
            </a:r>
            <a:br>
              <a:rPr lang="cs-CZ" altLang="cs-CZ" sz="2800" dirty="0" smtClean="0"/>
            </a:br>
            <a:r>
              <a:rPr lang="cs-CZ" altLang="cs-CZ" sz="2800" dirty="0" smtClean="0"/>
              <a:t>čoček:</a:t>
            </a:r>
          </a:p>
          <a:p>
            <a:pPr lvl="1"/>
            <a:r>
              <a:rPr lang="cs-CZ" altLang="cs-CZ" sz="2400" b="1" dirty="0" smtClean="0"/>
              <a:t>Objektiv </a:t>
            </a:r>
          </a:p>
          <a:p>
            <a:pPr lvl="1"/>
            <a:r>
              <a:rPr lang="cs-CZ" altLang="cs-CZ" sz="2400" b="1" dirty="0" smtClean="0"/>
              <a:t>Okulár</a:t>
            </a:r>
            <a:endParaRPr lang="cs-CZ" altLang="cs-CZ" sz="2400" dirty="0" smtClean="0"/>
          </a:p>
          <a:p>
            <a:pPr lvl="1"/>
            <a:r>
              <a:rPr lang="cs-CZ" altLang="cs-CZ" sz="2400" dirty="0" smtClean="0"/>
              <a:t>Společná optická osa - čočky jsou v sérii</a:t>
            </a:r>
          </a:p>
          <a:p>
            <a:pPr lvl="1"/>
            <a:endParaRPr lang="cs-CZ" altLang="cs-CZ" sz="2400" dirty="0" smtClean="0"/>
          </a:p>
        </p:txBody>
      </p:sp>
      <p:pic>
        <p:nvPicPr>
          <p:cNvPr id="55300" name="Picture 2" descr="http://upload.wikimedia.org/wikipedia/commons/thumb/9/9e/Schema_mikroskopu.svg/130px-Schema_mikroskopu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2" y="249579"/>
            <a:ext cx="1655763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Obr. 2. Vznik obrazu v mikroskopu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90" y="3846435"/>
            <a:ext cx="4681259" cy="290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Zvětšení mikroskopu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099" y="1417638"/>
            <a:ext cx="7529513" cy="5035550"/>
          </a:xfrm>
        </p:spPr>
        <p:txBody>
          <a:bodyPr/>
          <a:lstStyle/>
          <a:p>
            <a:r>
              <a:rPr lang="cs-CZ" altLang="cs-CZ" sz="2000" dirty="0" smtClean="0"/>
              <a:t>Součin zvětšení objektivu a okuláru</a:t>
            </a:r>
          </a:p>
          <a:p>
            <a:endParaRPr lang="cs-CZ" altLang="cs-CZ" sz="2000" dirty="0" smtClean="0"/>
          </a:p>
          <a:p>
            <a:endParaRPr lang="cs-CZ" altLang="cs-CZ" sz="2000" dirty="0" smtClean="0"/>
          </a:p>
          <a:p>
            <a:pPr>
              <a:buFont typeface="Wingdings 3" panose="05040102010807070707" pitchFamily="18" charset="2"/>
              <a:buNone/>
            </a:pPr>
            <a:endParaRPr lang="cs-CZ" altLang="cs-CZ" sz="2000" dirty="0" smtClean="0"/>
          </a:p>
          <a:p>
            <a:r>
              <a:rPr lang="cs-CZ" altLang="cs-CZ" sz="2000" dirty="0" smtClean="0"/>
              <a:t>Zvětšení u běžných mikroskopů do 1000x</a:t>
            </a:r>
          </a:p>
          <a:p>
            <a:r>
              <a:rPr lang="cs-CZ" altLang="cs-CZ" sz="2000" dirty="0" smtClean="0"/>
              <a:t>Maximální zvětšení speciálních mikroskopů 2000x</a:t>
            </a:r>
          </a:p>
          <a:p>
            <a:r>
              <a:rPr lang="cs-CZ" altLang="cs-CZ" sz="2000" dirty="0" smtClean="0"/>
              <a:t>Větší zvětšení (rozlišení) naráží na vlnové vlastnosti světla</a:t>
            </a:r>
          </a:p>
          <a:p>
            <a:pPr lvl="1"/>
            <a:r>
              <a:rPr lang="cs-CZ" altLang="cs-CZ" sz="1800" dirty="0" smtClean="0"/>
              <a:t>Nejmenší vid. světlo má kolem 400 </a:t>
            </a:r>
            <a:r>
              <a:rPr lang="cs-CZ" altLang="cs-CZ" sz="1800" dirty="0" err="1" smtClean="0"/>
              <a:t>nm</a:t>
            </a:r>
            <a:endParaRPr lang="cs-CZ" altLang="cs-CZ" sz="1800" dirty="0" smtClean="0"/>
          </a:p>
          <a:p>
            <a:pPr lvl="1"/>
            <a:r>
              <a:rPr lang="cs-CZ" altLang="cs-CZ" sz="1800" dirty="0" smtClean="0"/>
              <a:t>Platí, že max. rozlišení je plus mínus polovina vlnové délky (0,2 </a:t>
            </a:r>
            <a:r>
              <a:rPr lang="el-GR" alt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cs-CZ" altLang="cs-CZ" sz="1800" dirty="0" smtClean="0"/>
              <a:t>m)</a:t>
            </a:r>
          </a:p>
          <a:p>
            <a:r>
              <a:rPr lang="cs-CZ" altLang="cs-CZ" sz="2000" dirty="0" smtClean="0"/>
              <a:t>Většího rozlišení dosahuje „vlnění“ s menší vlnovou délkou</a:t>
            </a:r>
          </a:p>
          <a:p>
            <a:pPr lvl="1"/>
            <a:r>
              <a:rPr lang="cs-CZ" altLang="cs-CZ" sz="1800" dirty="0" smtClean="0"/>
              <a:t>Elektronová mikroskopie (100 000x)</a:t>
            </a:r>
          </a:p>
          <a:p>
            <a:pPr lvl="1"/>
            <a:endParaRPr lang="cs-CZ" altLang="cs-CZ" sz="1800" dirty="0" smtClean="0"/>
          </a:p>
          <a:p>
            <a:endParaRPr lang="cs-CZ" altLang="cs-CZ" sz="2000" dirty="0" smtClean="0"/>
          </a:p>
          <a:p>
            <a:endParaRPr lang="cs-CZ" altLang="cs-CZ" sz="2000" dirty="0" smtClean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889877"/>
              </p:ext>
            </p:extLst>
          </p:nvPr>
        </p:nvGraphicFramePr>
        <p:xfrm>
          <a:off x="3158053" y="1854114"/>
          <a:ext cx="15176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Rovnice" r:id="rId3" imgW="596880" imgH="431640" progId="Equation.3">
                  <p:embed/>
                </p:oleObj>
              </mc:Choice>
              <mc:Fallback>
                <p:oleObj name="Rovnice" r:id="rId3" imgW="596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8053" y="1854114"/>
                        <a:ext cx="1517650" cy="1104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587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379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Příklady II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22" y="1587950"/>
            <a:ext cx="5956128" cy="140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75" y="3125563"/>
            <a:ext cx="7548950" cy="162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13" y="5060954"/>
            <a:ext cx="7334312" cy="15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9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Elektromagnetické záření</a:t>
            </a:r>
            <a:endParaRPr lang="cs-CZ" dirty="0"/>
          </a:p>
        </p:txBody>
      </p:sp>
      <p:pic>
        <p:nvPicPr>
          <p:cNvPr id="1026" name="Picture 2" descr="oscillating electric &#10;and magnetic fields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69" y="4258962"/>
            <a:ext cx="3744121" cy="234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435100" y="1628298"/>
            <a:ext cx="74993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rgbClr val="FF0000"/>
                </a:solidFill>
              </a:rPr>
              <a:t>Příčné vlnění elektrického a magnetického pole </a:t>
            </a:r>
            <a:r>
              <a:rPr lang="cs-CZ" altLang="cs-CZ" sz="2400" dirty="0" smtClean="0"/>
              <a:t>(elektromagnetické pole)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Dvě složky, které jsou na sebe kolmé: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Intenzita elektrického pole </a:t>
            </a:r>
            <a:r>
              <a:rPr lang="cs-CZ" altLang="cs-CZ" sz="2400" dirty="0" smtClean="0">
                <a:solidFill>
                  <a:srgbClr val="FF0000"/>
                </a:solidFill>
              </a:rPr>
              <a:t>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Magnetická indikce </a:t>
            </a:r>
            <a:r>
              <a:rPr lang="cs-CZ" altLang="cs-CZ" sz="2400" dirty="0" smtClean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35842" name="Picture 2" descr="elektromagnetická vl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420" y="5081685"/>
            <a:ext cx="3825029" cy="152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99" y="2569863"/>
            <a:ext cx="2394650" cy="23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Příklady III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41" y="1434895"/>
            <a:ext cx="7239472" cy="17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88" y="3414084"/>
            <a:ext cx="7562875" cy="150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67" y="5198984"/>
            <a:ext cx="7144271" cy="165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7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Reference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1417638"/>
            <a:ext cx="7251700" cy="4738687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1. KRYNICKÝ, Martin. Elektronické učebnice matematiky a fyziky. [online]. 2013-01-28 [cit. 2013-0</a:t>
            </a:r>
            <a:r>
              <a:rPr lang="en-US" dirty="0" smtClean="0"/>
              <a:t>2</a:t>
            </a:r>
            <a:r>
              <a:rPr lang="cs-CZ" dirty="0" smtClean="0"/>
              <a:t>-29]. Dostupné z: </a:t>
            </a:r>
            <a:r>
              <a:rPr lang="cs-CZ" dirty="0" smtClean="0">
                <a:hlinkClick r:id="rId2"/>
              </a:rPr>
              <a:t>http://www.realisticky.</a:t>
            </a:r>
            <a:r>
              <a:rPr lang="cs-CZ" dirty="0" err="1" smtClean="0">
                <a:hlinkClick r:id="rId2"/>
              </a:rPr>
              <a:t>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ucebnice.php</a:t>
            </a:r>
            <a:r>
              <a:rPr lang="cs-CZ" dirty="0" smtClean="0">
                <a:hlinkClick r:id="rId2"/>
              </a:rPr>
              <a:t>?id=3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2. REICHL, Jaroslav,  VŠETIČKA Martin. </a:t>
            </a:r>
            <a:r>
              <a:rPr lang="cs-CZ" i="1" dirty="0" smtClean="0"/>
              <a:t>Encyklopedie fyziky</a:t>
            </a:r>
            <a:r>
              <a:rPr lang="cs-CZ" dirty="0" smtClean="0"/>
              <a:t> [online]. [cit. 2013-0</a:t>
            </a:r>
            <a:r>
              <a:rPr lang="en-US" dirty="0" smtClean="0"/>
              <a:t>2</a:t>
            </a:r>
            <a:r>
              <a:rPr lang="cs-CZ" dirty="0" smtClean="0"/>
              <a:t>-29]. Dostupné z: http://fyzika.</a:t>
            </a:r>
            <a:r>
              <a:rPr lang="cs-CZ" dirty="0" err="1" smtClean="0"/>
              <a:t>jreichl.com</a:t>
            </a:r>
            <a:r>
              <a:rPr lang="cs-CZ" dirty="0" smtClean="0"/>
              <a:t>/</a:t>
            </a:r>
            <a:r>
              <a:rPr lang="cs-CZ" dirty="0" err="1" smtClean="0"/>
              <a:t>main.article</a:t>
            </a:r>
            <a:r>
              <a:rPr lang="cs-CZ" dirty="0" smtClean="0"/>
              <a:t>/</a:t>
            </a:r>
            <a:r>
              <a:rPr lang="cs-CZ" dirty="0" err="1" smtClean="0"/>
              <a:t>view</a:t>
            </a:r>
            <a:r>
              <a:rPr lang="cs-CZ" dirty="0" smtClean="0"/>
              <a:t>/150-</a:t>
            </a:r>
            <a:r>
              <a:rPr lang="cs-CZ" dirty="0" err="1" smtClean="0"/>
              <a:t>mechanicke</a:t>
            </a:r>
            <a:r>
              <a:rPr lang="cs-CZ" dirty="0" smtClean="0"/>
              <a:t>-</a:t>
            </a:r>
            <a:r>
              <a:rPr lang="cs-CZ" dirty="0" err="1" smtClean="0"/>
              <a:t>kmitani</a:t>
            </a:r>
            <a:r>
              <a:rPr lang="cs-CZ" dirty="0" smtClean="0"/>
              <a:t>-a-</a:t>
            </a:r>
            <a:r>
              <a:rPr lang="cs-CZ" dirty="0" err="1" smtClean="0"/>
              <a:t>vlneni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3.  </a:t>
            </a:r>
            <a:r>
              <a:rPr lang="cs-CZ" dirty="0" err="1" smtClean="0"/>
              <a:t>Wikipedia</a:t>
            </a:r>
            <a:r>
              <a:rPr lang="cs-CZ" dirty="0" smtClean="0"/>
              <a:t> [online]. [cit. 2013-0</a:t>
            </a:r>
            <a:r>
              <a:rPr lang="en-US" dirty="0" smtClean="0"/>
              <a:t>2</a:t>
            </a:r>
            <a:r>
              <a:rPr lang="cs-CZ" dirty="0" smtClean="0"/>
              <a:t>-29]. Dostupné z: http://en.wikipedia.org 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4. </a:t>
            </a:r>
            <a:r>
              <a:rPr lang="cs-CZ" dirty="0" err="1" smtClean="0"/>
              <a:t>Hyperphysics</a:t>
            </a:r>
            <a:r>
              <a:rPr lang="cs-CZ" dirty="0" smtClean="0"/>
              <a:t> – </a:t>
            </a:r>
            <a:r>
              <a:rPr lang="cs-CZ" dirty="0" err="1" smtClean="0"/>
              <a:t>Georgia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University </a:t>
            </a:r>
            <a:r>
              <a:rPr lang="en-US" dirty="0" smtClean="0"/>
              <a:t>[online].</a:t>
            </a:r>
            <a:r>
              <a:rPr lang="cs-CZ" dirty="0" smtClean="0"/>
              <a:t> [cit. 2013-0</a:t>
            </a:r>
            <a:r>
              <a:rPr lang="en-US" dirty="0" smtClean="0"/>
              <a:t>2</a:t>
            </a:r>
            <a:r>
              <a:rPr lang="cs-CZ" dirty="0" smtClean="0"/>
              <a:t>-29]. Dostupné z: </a:t>
            </a:r>
            <a:r>
              <a:rPr lang="cs-CZ" dirty="0" smtClean="0">
                <a:hlinkClick r:id="rId3"/>
              </a:rPr>
              <a:t>http://hyperphysics.phy-astr.gsu.edu/hbase/hframe.html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00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Optika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1641756"/>
            <a:ext cx="7251700" cy="4738687"/>
          </a:xfrm>
        </p:spPr>
        <p:txBody>
          <a:bodyPr>
            <a:normAutofit fontScale="92500" lnSpcReduction="10000"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Nauka o světle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>
                <a:solidFill>
                  <a:srgbClr val="FF0000"/>
                </a:solidFill>
              </a:rPr>
              <a:t>Světlo</a:t>
            </a:r>
            <a:r>
              <a:rPr lang="cs-CZ" b="1" dirty="0" smtClean="0"/>
              <a:t> </a:t>
            </a:r>
          </a:p>
          <a:p>
            <a:pPr marL="61722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El.  </a:t>
            </a:r>
            <a:r>
              <a:rPr lang="cs-CZ" sz="2400" dirty="0" err="1" smtClean="0"/>
              <a:t>mag</a:t>
            </a:r>
            <a:r>
              <a:rPr lang="cs-CZ" sz="2400" dirty="0" smtClean="0"/>
              <a:t> záření o </a:t>
            </a:r>
            <a:r>
              <a:rPr lang="cs-CZ" sz="2400" dirty="0" smtClean="0">
                <a:solidFill>
                  <a:srgbClr val="FF0000"/>
                </a:solidFill>
              </a:rPr>
              <a:t>vlnové délce </a:t>
            </a:r>
            <a:r>
              <a:rPr lang="cs-CZ" sz="2400" b="1" dirty="0" smtClean="0"/>
              <a:t>390 – 760 </a:t>
            </a:r>
            <a:r>
              <a:rPr lang="cs-CZ" sz="2400" b="1" dirty="0" err="1" smtClean="0"/>
              <a:t>nm</a:t>
            </a:r>
            <a:endParaRPr lang="cs-CZ" sz="2400" b="1" dirty="0" smtClean="0"/>
          </a:p>
          <a:p>
            <a:pPr marL="61722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rgbClr val="FF0000"/>
                </a:solidFill>
              </a:rPr>
              <a:t>Frekvence</a:t>
            </a:r>
            <a:r>
              <a:rPr lang="cs-CZ" sz="2400" dirty="0" smtClean="0"/>
              <a:t> zhruba: </a:t>
            </a:r>
            <a:r>
              <a:rPr lang="cs-CZ" sz="2400" b="1" dirty="0" smtClean="0"/>
              <a:t>3,9 . 10</a:t>
            </a:r>
            <a:r>
              <a:rPr lang="cs-CZ" sz="2400" b="1" baseline="30000" dirty="0" smtClean="0"/>
              <a:t>14</a:t>
            </a:r>
            <a:r>
              <a:rPr lang="cs-CZ" sz="2400" b="1" dirty="0" smtClean="0"/>
              <a:t>  až  7,6.10</a:t>
            </a:r>
            <a:r>
              <a:rPr lang="cs-CZ" sz="2400" b="1" baseline="30000" dirty="0" smtClean="0"/>
              <a:t>14</a:t>
            </a:r>
            <a:r>
              <a:rPr lang="cs-CZ" sz="2400" b="1" dirty="0" smtClean="0"/>
              <a:t>  Hz</a:t>
            </a:r>
          </a:p>
          <a:p>
            <a:pPr marL="61722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Ve vakuu se šíří rychlostí </a:t>
            </a:r>
            <a:r>
              <a:rPr lang="cs-CZ" sz="2400" dirty="0" smtClean="0">
                <a:solidFill>
                  <a:srgbClr val="FF0000"/>
                </a:solidFill>
              </a:rPr>
              <a:t>3.10</a:t>
            </a:r>
            <a:r>
              <a:rPr lang="cs-CZ" sz="2400" baseline="30000" dirty="0" smtClean="0">
                <a:solidFill>
                  <a:srgbClr val="FF0000"/>
                </a:solidFill>
              </a:rPr>
              <a:t>8</a:t>
            </a:r>
            <a:r>
              <a:rPr lang="cs-CZ" sz="2400" dirty="0" smtClean="0">
                <a:solidFill>
                  <a:srgbClr val="FF0000"/>
                </a:solidFill>
              </a:rPr>
              <a:t> m/s</a:t>
            </a:r>
          </a:p>
          <a:p>
            <a:pPr marL="937260" lvl="2" indent="-342900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Rychlost pro všechny typy el. </a:t>
            </a:r>
            <a:r>
              <a:rPr lang="cs-CZ" sz="2400" dirty="0" err="1" smtClean="0"/>
              <a:t>mag</a:t>
            </a:r>
            <a:r>
              <a:rPr lang="cs-CZ" sz="2400" dirty="0" smtClean="0"/>
              <a:t> záření</a:t>
            </a:r>
          </a:p>
          <a:p>
            <a:pPr marL="937260" lvl="2" indent="-342900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Ve vzduchu se šíří jen o něco pomaleji než ve vakuu – většinou počítáme s rychlostí pro vakuum</a:t>
            </a:r>
          </a:p>
          <a:p>
            <a:pPr marL="61722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V ostatních prostředích se </a:t>
            </a:r>
            <a:r>
              <a:rPr lang="cs-CZ" sz="2400" dirty="0" smtClean="0">
                <a:solidFill>
                  <a:srgbClr val="FF0000"/>
                </a:solidFill>
              </a:rPr>
              <a:t>šíří pomaleji</a:t>
            </a:r>
          </a:p>
          <a:p>
            <a:pPr marL="61722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Platí </a:t>
            </a:r>
          </a:p>
          <a:p>
            <a:pPr marL="1165860" lvl="2" indent="-571500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s-CZ" sz="3600" b="1" dirty="0" smtClean="0">
                <a:latin typeface="Times New Roman"/>
                <a:cs typeface="Times New Roman"/>
              </a:rPr>
              <a:t>f=c/</a:t>
            </a:r>
            <a:r>
              <a:rPr lang="el-GR" sz="3600" b="1" dirty="0" smtClean="0">
                <a:latin typeface="Times New Roman"/>
                <a:cs typeface="Times New Roman"/>
              </a:rPr>
              <a:t> λ</a:t>
            </a:r>
            <a:endParaRPr lang="cs-CZ" sz="3600" b="1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1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Historie optiky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352721" y="1795849"/>
            <a:ext cx="7251700" cy="4937125"/>
          </a:xfrm>
        </p:spPr>
        <p:txBody>
          <a:bodyPr/>
          <a:lstStyle/>
          <a:p>
            <a:r>
              <a:rPr lang="cs-CZ" altLang="cs-CZ" sz="2800" dirty="0" smtClean="0"/>
              <a:t>17. století - dvě představy o světle</a:t>
            </a:r>
          </a:p>
          <a:p>
            <a:r>
              <a:rPr lang="cs-CZ" altLang="cs-CZ" sz="2800" dirty="0" smtClean="0"/>
              <a:t>1) Částicová teorie (Newton)</a:t>
            </a:r>
          </a:p>
          <a:p>
            <a:pPr lvl="1"/>
            <a:r>
              <a:rPr lang="cs-CZ" altLang="cs-CZ" sz="2400" dirty="0" smtClean="0"/>
              <a:t>Světlo je </a:t>
            </a:r>
            <a:r>
              <a:rPr lang="cs-CZ" altLang="cs-CZ" sz="2400" dirty="0" smtClean="0">
                <a:solidFill>
                  <a:srgbClr val="FF0000"/>
                </a:solidFill>
              </a:rPr>
              <a:t>proud částic </a:t>
            </a:r>
          </a:p>
          <a:p>
            <a:pPr lvl="1"/>
            <a:r>
              <a:rPr lang="cs-CZ" altLang="cs-CZ" sz="2400" dirty="0" smtClean="0"/>
              <a:t>Problém vysvětlit lom světla &gt; dochází k urychlení částic &gt; Která síla částice urychluje?</a:t>
            </a:r>
          </a:p>
          <a:p>
            <a:r>
              <a:rPr lang="cs-CZ" altLang="cs-CZ" sz="2800" dirty="0" smtClean="0"/>
              <a:t>2) Vlnová teorie (</a:t>
            </a:r>
            <a:r>
              <a:rPr lang="cs-CZ" altLang="cs-CZ" sz="2800" dirty="0" err="1" smtClean="0"/>
              <a:t>Huygens</a:t>
            </a:r>
            <a:r>
              <a:rPr lang="cs-CZ" altLang="cs-CZ" sz="2800" dirty="0" smtClean="0"/>
              <a:t>)</a:t>
            </a:r>
          </a:p>
          <a:p>
            <a:pPr lvl="1"/>
            <a:r>
              <a:rPr lang="cs-CZ" altLang="cs-CZ" sz="2400" dirty="0" smtClean="0"/>
              <a:t>Světlo je </a:t>
            </a:r>
            <a:r>
              <a:rPr lang="cs-CZ" altLang="cs-CZ" sz="2400" dirty="0" smtClean="0">
                <a:solidFill>
                  <a:srgbClr val="FF0000"/>
                </a:solidFill>
              </a:rPr>
              <a:t>vlnění prostředí </a:t>
            </a:r>
            <a:r>
              <a:rPr lang="cs-CZ" altLang="cs-CZ" sz="2400" dirty="0" smtClean="0"/>
              <a:t>(částic)</a:t>
            </a:r>
          </a:p>
          <a:p>
            <a:pPr lvl="1"/>
            <a:r>
              <a:rPr lang="cs-CZ" altLang="cs-CZ" sz="2400" dirty="0" smtClean="0"/>
              <a:t>Co se vlní mezi Sluncem a Zemí, </a:t>
            </a:r>
            <a:r>
              <a:rPr lang="cs-CZ" altLang="cs-CZ" sz="2400" smtClean="0"/>
              <a:t>když </a:t>
            </a:r>
            <a:br>
              <a:rPr lang="cs-CZ" altLang="cs-CZ" sz="2400" smtClean="0"/>
            </a:br>
            <a:r>
              <a:rPr lang="cs-CZ" altLang="cs-CZ" sz="2400" smtClean="0"/>
              <a:t>je </a:t>
            </a:r>
            <a:r>
              <a:rPr lang="cs-CZ" altLang="cs-CZ" sz="2400" dirty="0" smtClean="0"/>
              <a:t>tam vakuum? </a:t>
            </a:r>
          </a:p>
        </p:txBody>
      </p:sp>
      <p:pic>
        <p:nvPicPr>
          <p:cNvPr id="28674" name="Picture 2" descr="Výsledek obrázku pro New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86" y="1622834"/>
            <a:ext cx="2025564" cy="151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Výsledek obrázku pro Huyg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14" y="3997859"/>
            <a:ext cx="1898907" cy="18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Historie optiky II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1870720"/>
            <a:ext cx="7251700" cy="4738687"/>
          </a:xfrm>
        </p:spPr>
        <p:txBody>
          <a:bodyPr/>
          <a:lstStyle/>
          <a:p>
            <a:r>
              <a:rPr lang="cs-CZ" altLang="cs-CZ" sz="2800" dirty="0" smtClean="0"/>
              <a:t>19. století</a:t>
            </a:r>
          </a:p>
          <a:p>
            <a:r>
              <a:rPr lang="cs-CZ" altLang="cs-CZ" sz="2800" dirty="0" smtClean="0"/>
              <a:t>Počátkem století byla dokázána </a:t>
            </a:r>
            <a:r>
              <a:rPr lang="cs-CZ" altLang="cs-CZ" sz="2800" dirty="0" smtClean="0">
                <a:solidFill>
                  <a:srgbClr val="FF0000"/>
                </a:solidFill>
              </a:rPr>
              <a:t>interference světla</a:t>
            </a:r>
          </a:p>
          <a:p>
            <a:pPr lvl="1"/>
            <a:r>
              <a:rPr lang="cs-CZ" altLang="cs-CZ" sz="2400" dirty="0" smtClean="0"/>
              <a:t>Potřeba miniaturních štěrbin a překážek – dříve nebylo technicky možné</a:t>
            </a:r>
          </a:p>
          <a:p>
            <a:r>
              <a:rPr lang="cs-CZ" altLang="cs-CZ" sz="2800" dirty="0" smtClean="0"/>
              <a:t>Přijetí vlnové teorie</a:t>
            </a:r>
          </a:p>
          <a:p>
            <a:r>
              <a:rPr lang="cs-CZ" altLang="cs-CZ" sz="2800" dirty="0" smtClean="0"/>
              <a:t>Tu navíc v druhé polovině století potvrdil J.C. </a:t>
            </a:r>
            <a:r>
              <a:rPr lang="cs-CZ" altLang="cs-CZ" sz="2800" dirty="0" smtClean="0">
                <a:solidFill>
                  <a:srgbClr val="FF0000"/>
                </a:solidFill>
              </a:rPr>
              <a:t>Maxwell</a:t>
            </a:r>
            <a:r>
              <a:rPr lang="cs-CZ" altLang="cs-CZ" sz="2800" dirty="0" smtClean="0"/>
              <a:t> robustní matematickou teorií – Maxwellovy rovnice</a:t>
            </a:r>
          </a:p>
          <a:p>
            <a:r>
              <a:rPr lang="cs-CZ" altLang="cs-CZ" sz="2800" dirty="0" smtClean="0"/>
              <a:t>Zdálo se, že debata končí…</a:t>
            </a:r>
          </a:p>
          <a:p>
            <a:pPr>
              <a:buFont typeface="Wingdings 3" panose="05040102010807070707" pitchFamily="18" charset="2"/>
              <a:buNone/>
            </a:pPr>
            <a:r>
              <a:rPr lang="cs-CZ" altLang="cs-CZ" sz="2800" dirty="0" smtClean="0"/>
              <a:t>   </a:t>
            </a:r>
          </a:p>
        </p:txBody>
      </p:sp>
      <p:pic>
        <p:nvPicPr>
          <p:cNvPr id="36866" name="Picture 2" descr="http://optika.kuratkoo.net/images/obr_012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460375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enpedie.cz/rovnice/maxwell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0" y="5535828"/>
            <a:ext cx="3136683" cy="120843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9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Historie optiky III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100" y="1497106"/>
            <a:ext cx="7251700" cy="4937125"/>
          </a:xfrm>
        </p:spPr>
        <p:txBody>
          <a:bodyPr/>
          <a:lstStyle/>
          <a:p>
            <a:r>
              <a:rPr lang="cs-CZ" altLang="cs-CZ" sz="2400" dirty="0" smtClean="0"/>
              <a:t>20. století</a:t>
            </a:r>
          </a:p>
          <a:p>
            <a:r>
              <a:rPr lang="cs-CZ" altLang="cs-CZ" sz="2400" dirty="0" smtClean="0"/>
              <a:t>Objeveny nové fyzikální jevy, které nelze vysvětlit jinak, než tím, že světlo je </a:t>
            </a:r>
            <a:r>
              <a:rPr lang="cs-CZ" altLang="cs-CZ" sz="2400" dirty="0" smtClean="0">
                <a:solidFill>
                  <a:srgbClr val="FF0000"/>
                </a:solidFill>
              </a:rPr>
              <a:t>proud částic – fotonů</a:t>
            </a:r>
          </a:p>
          <a:p>
            <a:pPr lvl="1"/>
            <a:r>
              <a:rPr lang="cs-CZ" altLang="cs-CZ" sz="2000" dirty="0" smtClean="0"/>
              <a:t>Fotoelektrický jev, </a:t>
            </a:r>
            <a:r>
              <a:rPr lang="cs-CZ" altLang="cs-CZ" sz="2000" dirty="0" err="1" smtClean="0"/>
              <a:t>Comptonův</a:t>
            </a:r>
            <a:r>
              <a:rPr lang="cs-CZ" altLang="cs-CZ" sz="2000" dirty="0" smtClean="0"/>
              <a:t> rozptyl, vznik RTG záření</a:t>
            </a:r>
          </a:p>
          <a:p>
            <a:r>
              <a:rPr lang="cs-CZ" altLang="cs-CZ" sz="2400" dirty="0" smtClean="0"/>
              <a:t>To vede k trochu paradoxnímu závěru dnešního pohledu na </a:t>
            </a:r>
            <a:r>
              <a:rPr lang="cs-CZ" altLang="cs-CZ" sz="2400" dirty="0" err="1" smtClean="0"/>
              <a:t>elektromag</a:t>
            </a:r>
            <a:r>
              <a:rPr lang="cs-CZ" altLang="cs-CZ" sz="2400" dirty="0" smtClean="0"/>
              <a:t>.  záření – tzv.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Kvantová teorie světla</a:t>
            </a:r>
            <a:r>
              <a:rPr lang="cs-CZ" altLang="cs-CZ" sz="2400" dirty="0" smtClean="0"/>
              <a:t>:</a:t>
            </a:r>
          </a:p>
          <a:p>
            <a:pPr algn="ctr">
              <a:buNone/>
            </a:pPr>
            <a:r>
              <a:rPr lang="cs-CZ" altLang="cs-CZ" sz="2400" b="1" dirty="0" smtClean="0"/>
              <a:t>Světlo má obojí podstatu, v některých případech se chová jako vlnění a v jiných jako proud částic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(</a:t>
            </a:r>
            <a:r>
              <a:rPr lang="cs-CZ" sz="2400" dirty="0">
                <a:solidFill>
                  <a:srgbClr val="FF0000"/>
                </a:solidFill>
              </a:rPr>
              <a:t>Vlnově-korpuskulární </a:t>
            </a:r>
            <a:r>
              <a:rPr lang="cs-CZ" sz="2400" dirty="0" smtClean="0">
                <a:solidFill>
                  <a:srgbClr val="FF0000"/>
                </a:solidFill>
              </a:rPr>
              <a:t>dualismus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).</a:t>
            </a:r>
          </a:p>
          <a:p>
            <a:r>
              <a:rPr lang="cs-CZ" altLang="cs-CZ" sz="2400" dirty="0" smtClean="0"/>
              <a:t>Středoškolská optika se zabývá vlnovými vlastnostmi světla 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247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2042</TotalTime>
  <Words>1302</Words>
  <Application>Microsoft Office PowerPoint</Application>
  <PresentationFormat>Předvádění na obrazovce (4:3)</PresentationFormat>
  <Paragraphs>322</Paragraphs>
  <Slides>51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61" baseType="lpstr">
      <vt:lpstr>Arial</vt:lpstr>
      <vt:lpstr>Calibri</vt:lpstr>
      <vt:lpstr>Cambria Math</vt:lpstr>
      <vt:lpstr>Gill Sans MT</vt:lpstr>
      <vt:lpstr>Times New Roman</vt:lpstr>
      <vt:lpstr>Verdana</vt:lpstr>
      <vt:lpstr>Wingdings 2</vt:lpstr>
      <vt:lpstr>Wingdings 3</vt:lpstr>
      <vt:lpstr>Slunovrat</vt:lpstr>
      <vt:lpstr>Rovnice</vt:lpstr>
      <vt:lpstr>Fyzika XII.</vt:lpstr>
      <vt:lpstr>Co nás dneska čeká</vt:lpstr>
      <vt:lpstr>Elektromagnetické záření</vt:lpstr>
      <vt:lpstr>Vznik elektromagnetického záření</vt:lpstr>
      <vt:lpstr>Elektromagnetické záření</vt:lpstr>
      <vt:lpstr>Optika</vt:lpstr>
      <vt:lpstr>Historie optiky</vt:lpstr>
      <vt:lpstr>Historie optiky II</vt:lpstr>
      <vt:lpstr>Historie optiky III</vt:lpstr>
      <vt:lpstr>Zákon odrazu</vt:lpstr>
      <vt:lpstr>Zákon lomu- Snellův zákon</vt:lpstr>
      <vt:lpstr>Lom světla II</vt:lpstr>
      <vt:lpstr>Lom světla III</vt:lpstr>
      <vt:lpstr>Lom světla závisí na frekvenci</vt:lpstr>
      <vt:lpstr>Disperze světla</vt:lpstr>
      <vt:lpstr>Kdy dochází k totálnímu odrazu?</vt:lpstr>
      <vt:lpstr>Úplný (totální) odraz světla</vt:lpstr>
      <vt:lpstr>Příklady</vt:lpstr>
      <vt:lpstr>Optické zobrazení</vt:lpstr>
      <vt:lpstr>Obraz v zrcadle</vt:lpstr>
      <vt:lpstr>Zrcadlo</vt:lpstr>
      <vt:lpstr>Duté zrcadlo</vt:lpstr>
      <vt:lpstr>Duté zrcadlo</vt:lpstr>
      <vt:lpstr>Duté zrcadlo</vt:lpstr>
      <vt:lpstr>Zobrazovací rovnice</vt:lpstr>
      <vt:lpstr>Duté zrcadlo – různé typy zobrazení</vt:lpstr>
      <vt:lpstr>Duté zrcadlo – různé typy zobrazení</vt:lpstr>
      <vt:lpstr>Duté zrcadlo – různé typy zobrazení</vt:lpstr>
      <vt:lpstr>Vypuklé zrcadlo</vt:lpstr>
      <vt:lpstr>Vypuklé zrcadlo</vt:lpstr>
      <vt:lpstr>Vypuklé zrcadlo – různé typy zobrazení</vt:lpstr>
      <vt:lpstr>Čočky</vt:lpstr>
      <vt:lpstr>Typy čoček</vt:lpstr>
      <vt:lpstr>Rovnice pro čočky</vt:lpstr>
      <vt:lpstr>Spojka - významné paprsky</vt:lpstr>
      <vt:lpstr>Spojka - typy zobrazení</vt:lpstr>
      <vt:lpstr>Spojka - typy zobrazení</vt:lpstr>
      <vt:lpstr>Spojka – typy zobrazení</vt:lpstr>
      <vt:lpstr>Rozptylka - významné paprsky</vt:lpstr>
      <vt:lpstr>Rozptylka – typy zobrazení Obraz vždy stejný</vt:lpstr>
      <vt:lpstr>Anatomie lidského oka</vt:lpstr>
      <vt:lpstr>Lidské oko z hlediska fyziky vidění</vt:lpstr>
      <vt:lpstr>Akomodace zdravého oka</vt:lpstr>
      <vt:lpstr>Vady oka</vt:lpstr>
      <vt:lpstr>Oční vady a jejich korekce</vt:lpstr>
      <vt:lpstr>Lupa</vt:lpstr>
      <vt:lpstr>Optický mikroskop</vt:lpstr>
      <vt:lpstr>Zvětšení mikroskopu</vt:lpstr>
      <vt:lpstr>Příklady II</vt:lpstr>
      <vt:lpstr>Příklady III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Fyzika XII.</dc:title>
  <dc:creator>jzeman</dc:creator>
  <cp:lastModifiedBy>Biofyzika</cp:lastModifiedBy>
  <cp:revision>47</cp:revision>
  <cp:lastPrinted>2017-03-21T14:45:46Z</cp:lastPrinted>
  <dcterms:created xsi:type="dcterms:W3CDTF">2015-03-23T19:28:06Z</dcterms:created>
  <dcterms:modified xsi:type="dcterms:W3CDTF">2019-03-12T14:31:07Z</dcterms:modified>
</cp:coreProperties>
</file>