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1"/>
  </p:sldMasterIdLst>
  <p:handoutMasterIdLst>
    <p:handoutMasterId r:id="rId38"/>
  </p:handoutMasterIdLst>
  <p:sldIdLst>
    <p:sldId id="256" r:id="rId2"/>
    <p:sldId id="257" r:id="rId3"/>
    <p:sldId id="258" r:id="rId4"/>
    <p:sldId id="259" r:id="rId5"/>
    <p:sldId id="290" r:id="rId6"/>
    <p:sldId id="291" r:id="rId7"/>
    <p:sldId id="260" r:id="rId8"/>
    <p:sldId id="261" r:id="rId9"/>
    <p:sldId id="262" r:id="rId10"/>
    <p:sldId id="263" r:id="rId11"/>
    <p:sldId id="264" r:id="rId12"/>
    <p:sldId id="28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3" r:id="rId25"/>
    <p:sldId id="285" r:id="rId26"/>
    <p:sldId id="278" r:id="rId27"/>
    <p:sldId id="279" r:id="rId28"/>
    <p:sldId id="286" r:id="rId29"/>
    <p:sldId id="280" r:id="rId30"/>
    <p:sldId id="281" r:id="rId31"/>
    <p:sldId id="282" r:id="rId32"/>
    <p:sldId id="292" r:id="rId33"/>
    <p:sldId id="287" r:id="rId34"/>
    <p:sldId id="288" r:id="rId35"/>
    <p:sldId id="289" r:id="rId36"/>
    <p:sldId id="283" r:id="rId37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15" d="100"/>
          <a:sy n="115" d="100"/>
        </p:scale>
        <p:origin x="12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D8DCFE-FA10-4B6C-B671-19163F68874B}" type="datetimeFigureOut">
              <a:rPr lang="cs-CZ" altLang="cs-CZ"/>
              <a:pPr>
                <a:defRPr/>
              </a:pPr>
              <a:t>09.04.2019</a:t>
            </a:fld>
            <a:endParaRPr lang="cs-CZ" altLang="cs-CZ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1AAEFC0-BD4C-4760-AD6D-2637F9395A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3897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439F5EA-EF13-47CE-A2C0-E4C923917F3F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4FA38-7BA6-47B3-937A-DB3D1E33068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1BDD4-8524-4C04-BE1D-E6C625D9F4F9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CD1A6-452B-4A22-A603-C945BAB090A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5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C9FDD-FB69-465E-8030-62A7F523FA00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95EFC-7859-44DA-B859-0F3FB56BAA71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6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9699-3EB8-42C0-B01F-C7E989D50ECA}" type="datetimeFigureOut">
              <a:rPr lang="cs-CZ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E78C-A9DF-4647-8F65-A72FC4E234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3906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F7E2-7762-4187-818D-6678F2FA6BFD}" type="datetimeFigureOut">
              <a:rPr lang="cs-CZ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7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6F65-90FA-47F9-8A97-670F9482A8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630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B8F01-FEC3-4592-B8C5-D5AAAC8495B5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481A8-14CB-4FC4-B1B4-8F73C0DD567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310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4BAEF-5846-4680-A325-C01496B06797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373D8-BBC7-4DDD-B523-F19FB4CD200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1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B11B3-8519-4208-8395-97E7EF9E4348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65EA1-178F-45C1-B851-D2C7981652B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105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35BEA-F969-4446-B7A5-46B2D7265804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7AAD9-296E-44AF-8CB6-EDFF65A9A53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901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ACBF1-00B7-4374-96BA-6500F3B75A21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C36BB-CEC4-449A-A20F-69C27E000FA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93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F88D72-1013-4427-AE4F-AB05F029AD16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9915E-9887-4F12-BDD2-DCD870AB731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85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B30D1-340C-43CB-ABDD-D7F52CC94E8D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5411D-0A60-42D1-A210-CDC5C80BC7D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332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D6E54-C267-4778-BA81-2EE307150887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67530-3749-4068-A936-5A71C2727D8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4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88B8F01-FEC3-4592-B8C5-D5AAAC8495B5}" type="datetimeFigureOut">
              <a:rPr lang="cs-CZ" smtClean="0"/>
              <a:pPr>
                <a:defRPr/>
              </a:pPr>
              <a:t>09.04.2019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53481A8-14CB-4FC4-B1B4-8F73C0DD567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58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wmf"/><Relationship Id="rId7" Type="http://schemas.openxmlformats.org/officeDocument/2006/relationships/image" Target="../media/image40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6.wmf"/><Relationship Id="rId9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/>
          </p:nvPr>
        </p:nvSpPr>
        <p:spPr bwMode="auto">
          <a:xfrm>
            <a:off x="395536" y="5009654"/>
            <a:ext cx="7407275" cy="147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altLang="cs-CZ" dirty="0" smtClean="0">
                <a:effectLst/>
              </a:rPr>
              <a:t>Fyzika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12" y="4869160"/>
            <a:ext cx="7407275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Přípravný kurz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Jan Zeman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jan.zem</a:t>
            </a:r>
            <a:r>
              <a:rPr lang="cs-CZ" dirty="0"/>
              <a:t>an@lf1.cun</a:t>
            </a:r>
            <a:r>
              <a:rPr lang="cs-CZ" dirty="0" smtClean="0"/>
              <a:t>i.cz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Stefanův</a:t>
            </a:r>
            <a:r>
              <a:rPr lang="cs-CZ" dirty="0" smtClean="0"/>
              <a:t>-</a:t>
            </a:r>
            <a:r>
              <a:rPr lang="cs-CZ" dirty="0" err="1" smtClean="0"/>
              <a:t>Boltzmannův</a:t>
            </a:r>
            <a:r>
              <a:rPr lang="cs-CZ" dirty="0" smtClean="0"/>
              <a:t> zákon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768096" y="2204864"/>
            <a:ext cx="7290055" cy="432048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400" dirty="0" smtClean="0"/>
              <a:t>Popisuje </a:t>
            </a:r>
            <a:r>
              <a:rPr lang="cs-CZ" altLang="cs-CZ" sz="2400" dirty="0" smtClean="0">
                <a:solidFill>
                  <a:srgbClr val="FF0000"/>
                </a:solidFill>
              </a:rPr>
              <a:t>celkovou intenzitu záření absolutně černého tělesa. </a:t>
            </a:r>
          </a:p>
          <a:p>
            <a:pPr eaLnBrk="1" hangingPunct="1"/>
            <a:r>
              <a:rPr lang="cs-CZ" altLang="cs-CZ" sz="2400" dirty="0" smtClean="0"/>
              <a:t>Intenzita vyzařování roste se </a:t>
            </a:r>
            <a:r>
              <a:rPr lang="cs-CZ" altLang="cs-CZ" sz="2400" dirty="0" smtClean="0">
                <a:solidFill>
                  <a:srgbClr val="FF0000"/>
                </a:solidFill>
              </a:rPr>
              <a:t>čtvrtou mocninou termodynamické teploty</a:t>
            </a:r>
            <a:r>
              <a:rPr lang="cs-CZ" altLang="cs-CZ" sz="2400" dirty="0" smtClean="0"/>
              <a:t> zářícího tělesa.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cs-CZ" altLang="cs-CZ" sz="1800" i="1" dirty="0" smtClean="0"/>
              <a:t>I</a:t>
            </a:r>
            <a:r>
              <a:rPr lang="cs-CZ" altLang="cs-CZ" sz="1800" dirty="0" smtClean="0"/>
              <a:t> – celková intenzita záření (podíl výkonu a plochy) [W·m</a:t>
            </a:r>
            <a:r>
              <a:rPr lang="cs-CZ" altLang="cs-CZ" sz="1800" baseline="30000" dirty="0" smtClean="0"/>
              <a:t>-2</a:t>
            </a:r>
            <a:r>
              <a:rPr lang="cs-CZ" altLang="cs-CZ" sz="1800" dirty="0" smtClean="0"/>
              <a:t>]</a:t>
            </a:r>
          </a:p>
          <a:p>
            <a:pPr eaLnBrk="1" hangingPunct="1"/>
            <a:r>
              <a:rPr lang="cs-CZ" altLang="cs-CZ" sz="1800" dirty="0" smtClean="0"/>
              <a:t>  – Stefanova-</a:t>
            </a:r>
            <a:r>
              <a:rPr lang="cs-CZ" altLang="cs-CZ" sz="1800" dirty="0" err="1" smtClean="0"/>
              <a:t>Boltzmannova</a:t>
            </a:r>
            <a:r>
              <a:rPr lang="cs-CZ" altLang="cs-CZ" sz="1800" dirty="0" smtClean="0"/>
              <a:t> konstanta (5,670400 · 10</a:t>
            </a:r>
            <a:r>
              <a:rPr lang="cs-CZ" altLang="cs-CZ" sz="1800" baseline="30000" dirty="0" smtClean="0"/>
              <a:t>-8</a:t>
            </a:r>
            <a:r>
              <a:rPr lang="cs-CZ" altLang="cs-CZ" sz="1800" dirty="0" smtClean="0"/>
              <a:t> W·m</a:t>
            </a:r>
            <a:r>
              <a:rPr lang="cs-CZ" altLang="cs-CZ" sz="1800" baseline="30000" dirty="0" smtClean="0"/>
              <a:t>-2</a:t>
            </a:r>
            <a:r>
              <a:rPr lang="cs-CZ" altLang="cs-CZ" sz="1800" dirty="0" smtClean="0"/>
              <a:t>·K</a:t>
            </a:r>
            <a:r>
              <a:rPr lang="cs-CZ" altLang="cs-CZ" sz="1800" baseline="30000" dirty="0" smtClean="0"/>
              <a:t>-4</a:t>
            </a:r>
            <a:r>
              <a:rPr lang="cs-CZ" altLang="cs-CZ" sz="1800" dirty="0" smtClean="0"/>
              <a:t>) </a:t>
            </a:r>
          </a:p>
          <a:p>
            <a:pPr eaLnBrk="1" hangingPunct="1"/>
            <a:r>
              <a:rPr lang="cs-CZ" altLang="cs-CZ" sz="1800" i="1" dirty="0" smtClean="0"/>
              <a:t>T</a:t>
            </a:r>
            <a:r>
              <a:rPr lang="cs-CZ" altLang="cs-CZ" sz="1800" dirty="0" smtClean="0"/>
              <a:t> – termodynamická teplota [K]</a:t>
            </a: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4922"/>
              </p:ext>
            </p:extLst>
          </p:nvPr>
        </p:nvGraphicFramePr>
        <p:xfrm>
          <a:off x="2555776" y="3840088"/>
          <a:ext cx="16081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Rovnice" r:id="rId3" imgW="507780" imgH="203112" progId="Equation.3">
                  <p:embed/>
                </p:oleObj>
              </mc:Choice>
              <mc:Fallback>
                <p:oleObj name="Rovnice" r:id="rId3" imgW="507780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840088"/>
                        <a:ext cx="1608138" cy="642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13554"/>
              </p:ext>
            </p:extLst>
          </p:nvPr>
        </p:nvGraphicFramePr>
        <p:xfrm>
          <a:off x="770800" y="5661248"/>
          <a:ext cx="3111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Rovnice" r:id="rId5" imgW="152334" imgH="139639" progId="Equation.3">
                  <p:embed/>
                </p:oleObj>
              </mc:Choice>
              <mc:Fallback>
                <p:oleObj name="Rovnice" r:id="rId5" imgW="152334" imgH="13963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00" y="5661248"/>
                        <a:ext cx="3111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3" name="Picture 9" descr="Výsledek obrázku pro Stefanův-Boltzmannův zák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312368" cy="205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400" dirty="0" err="1" smtClean="0"/>
              <a:t>Wienův</a:t>
            </a:r>
            <a:r>
              <a:rPr lang="cs-CZ" sz="4400" dirty="0" smtClean="0"/>
              <a:t> posunovací zákon </a:t>
            </a: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z="2400" dirty="0" smtClean="0"/>
              <a:t>V záření absolutně černého tělesa je </a:t>
            </a:r>
            <a:r>
              <a:rPr lang="cs-CZ" altLang="cs-CZ" sz="2400" dirty="0" smtClean="0">
                <a:solidFill>
                  <a:srgbClr val="FF0000"/>
                </a:solidFill>
              </a:rPr>
              <a:t>maximální energie vyzařována na vlnové délce</a:t>
            </a:r>
            <a:r>
              <a:rPr lang="cs-CZ" altLang="cs-CZ" sz="2400" dirty="0" smtClean="0"/>
              <a:t>, která se s </a:t>
            </a:r>
            <a:r>
              <a:rPr lang="cs-CZ" altLang="cs-CZ" sz="2400" dirty="0" smtClean="0">
                <a:solidFill>
                  <a:srgbClr val="FF0000"/>
                </a:solidFill>
              </a:rPr>
              <a:t>rostoucí termodynamickou teplotou snižuje</a:t>
            </a:r>
          </a:p>
          <a:p>
            <a:pPr eaLnBrk="1" hangingPunct="1"/>
            <a:endParaRPr lang="cs-CZ" altLang="cs-CZ" sz="2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endParaRPr lang="cs-CZ" altLang="cs-CZ" sz="2400" dirty="0" smtClean="0"/>
          </a:p>
          <a:p>
            <a:pPr eaLnBrk="1" hangingPunct="1"/>
            <a:r>
              <a:rPr lang="el-GR" altLang="cs-CZ" sz="1800" dirty="0" smtClean="0"/>
              <a:t>λ</a:t>
            </a:r>
            <a:r>
              <a:rPr lang="cs-CZ" altLang="cs-CZ" sz="1800" i="1" baseline="-25000" dirty="0" err="1" smtClean="0"/>
              <a:t>max</a:t>
            </a:r>
            <a:r>
              <a:rPr lang="cs-CZ" altLang="cs-CZ" sz="1800" dirty="0" smtClean="0"/>
              <a:t> je vlnová délka maxima vyzařování</a:t>
            </a:r>
          </a:p>
          <a:p>
            <a:pPr eaLnBrk="1" hangingPunct="1"/>
            <a:r>
              <a:rPr lang="cs-CZ" altLang="cs-CZ" sz="1800" i="1" dirty="0" smtClean="0"/>
              <a:t>T</a:t>
            </a:r>
            <a:r>
              <a:rPr lang="cs-CZ" altLang="cs-CZ" sz="1800" dirty="0" smtClean="0"/>
              <a:t> je teplota tělesa </a:t>
            </a:r>
          </a:p>
          <a:p>
            <a:pPr eaLnBrk="1" hangingPunct="1"/>
            <a:r>
              <a:rPr lang="cs-CZ" altLang="cs-CZ" sz="1800" i="1" dirty="0" smtClean="0"/>
              <a:t>b</a:t>
            </a:r>
            <a:r>
              <a:rPr lang="cs-CZ" altLang="cs-CZ" sz="1800" dirty="0" smtClean="0"/>
              <a:t> je tzv. </a:t>
            </a:r>
            <a:r>
              <a:rPr lang="cs-CZ" altLang="cs-CZ" sz="1800" dirty="0" err="1" smtClean="0"/>
              <a:t>Wienova</a:t>
            </a:r>
            <a:r>
              <a:rPr lang="cs-CZ" altLang="cs-CZ" sz="1800" dirty="0" smtClean="0"/>
              <a:t> konstanta, jejíž hodnota je přibližně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1800" i="1" dirty="0" smtClean="0"/>
              <a:t>	b</a:t>
            </a:r>
            <a:r>
              <a:rPr lang="cs-CZ" altLang="cs-CZ" sz="1800" dirty="0" smtClean="0"/>
              <a:t> = 2,898 · 10</a:t>
            </a:r>
            <a:r>
              <a:rPr lang="cs-CZ" altLang="cs-CZ" sz="1800" baseline="30000" dirty="0" smtClean="0"/>
              <a:t>-3</a:t>
            </a:r>
            <a:r>
              <a:rPr lang="cs-CZ" altLang="cs-CZ" sz="1800" dirty="0" smtClean="0"/>
              <a:t> ·</a:t>
            </a:r>
            <a:r>
              <a:rPr lang="cs-CZ" altLang="cs-CZ" sz="1800" dirty="0" err="1" smtClean="0"/>
              <a:t>mK</a:t>
            </a:r>
            <a:endParaRPr lang="cs-CZ" altLang="cs-CZ" sz="1800" dirty="0" smtClean="0"/>
          </a:p>
          <a:p>
            <a:pPr eaLnBrk="1" hangingPunct="1"/>
            <a:endParaRPr lang="cs-CZ" altLang="cs-CZ" sz="2400" dirty="0" smtClean="0"/>
          </a:p>
        </p:txBody>
      </p:sp>
      <p:graphicFrame>
        <p:nvGraphicFramePr>
          <p:cNvPr id="174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78227"/>
              </p:ext>
            </p:extLst>
          </p:nvPr>
        </p:nvGraphicFramePr>
        <p:xfrm>
          <a:off x="2915816" y="3140968"/>
          <a:ext cx="15557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Rovnice" r:id="rId3" imgW="571252" imgH="393529" progId="Equation.3">
                  <p:embed/>
                </p:oleObj>
              </mc:Choice>
              <mc:Fallback>
                <p:oleObj name="Rovnice" r:id="rId3" imgW="571252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140968"/>
                        <a:ext cx="1555750" cy="1071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http://www.techmania.cz/edutorium/data/fil_474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322142" cy="22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ffectLst/>
              </a:rPr>
              <a:t>Otázky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50844"/>
            <a:ext cx="482441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ovéPole 6"/>
          <p:cNvSpPr txBox="1">
            <a:spLocks noChangeArrowheads="1"/>
          </p:cNvSpPr>
          <p:nvPr/>
        </p:nvSpPr>
        <p:spPr bwMode="auto">
          <a:xfrm>
            <a:off x="1331516" y="2482644"/>
            <a:ext cx="5048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d)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2" y="4644470"/>
            <a:ext cx="57229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ovéPole 6"/>
          <p:cNvSpPr txBox="1">
            <a:spLocks noChangeArrowheads="1"/>
          </p:cNvSpPr>
          <p:nvPr/>
        </p:nvSpPr>
        <p:spPr bwMode="auto">
          <a:xfrm>
            <a:off x="1260079" y="4930569"/>
            <a:ext cx="5048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Planckův</a:t>
            </a:r>
            <a:r>
              <a:rPr lang="cs-CZ" dirty="0" smtClean="0"/>
              <a:t> vyzařovací zákon</a:t>
            </a: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400" smtClean="0"/>
              <a:t>Planck </a:t>
            </a:r>
            <a:r>
              <a:rPr lang="cs-CZ" altLang="cs-CZ" sz="2400" smtClean="0">
                <a:solidFill>
                  <a:srgbClr val="FF0000"/>
                </a:solidFill>
              </a:rPr>
              <a:t>intuitivně odvodil</a:t>
            </a:r>
            <a:r>
              <a:rPr lang="cs-CZ" altLang="cs-CZ" sz="2400" smtClean="0"/>
              <a:t> vztah: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z="2400" smtClean="0"/>
          </a:p>
          <a:p>
            <a:pPr eaLnBrk="1" hangingPunct="1"/>
            <a:r>
              <a:rPr lang="cs-CZ" altLang="cs-CZ" sz="2400" smtClean="0">
                <a:solidFill>
                  <a:srgbClr val="FF0000"/>
                </a:solidFill>
              </a:rPr>
              <a:t>Teorii</a:t>
            </a:r>
            <a:r>
              <a:rPr lang="cs-CZ" altLang="cs-CZ" sz="2400" smtClean="0"/>
              <a:t>, kterou Planck rozpracoval a z níž tento vztah poté odvodil </a:t>
            </a:r>
            <a:r>
              <a:rPr lang="cs-CZ" altLang="cs-CZ" sz="2400" smtClean="0">
                <a:solidFill>
                  <a:srgbClr val="FF0000"/>
                </a:solidFill>
              </a:rPr>
              <a:t>přesnými výpočty</a:t>
            </a:r>
            <a:r>
              <a:rPr lang="cs-CZ" altLang="cs-CZ" sz="2400" smtClean="0"/>
              <a:t>, </a:t>
            </a:r>
            <a:r>
              <a:rPr lang="cs-CZ" altLang="cs-CZ" sz="2400" smtClean="0">
                <a:solidFill>
                  <a:srgbClr val="FF0000"/>
                </a:solidFill>
              </a:rPr>
              <a:t>nebylo možné vysvětlit klasicky. </a:t>
            </a:r>
          </a:p>
          <a:p>
            <a:pPr eaLnBrk="1" hangingPunct="1"/>
            <a:r>
              <a:rPr lang="cs-CZ" altLang="cs-CZ" sz="2400" smtClean="0"/>
              <a:t>Začalo se mluvit o</a:t>
            </a:r>
            <a:r>
              <a:rPr lang="cs-CZ" altLang="cs-CZ" sz="2400" smtClean="0">
                <a:solidFill>
                  <a:srgbClr val="FF0000"/>
                </a:solidFill>
              </a:rPr>
              <a:t> krizi klasické fyziky</a:t>
            </a:r>
            <a:r>
              <a:rPr lang="cs-CZ" altLang="cs-CZ" sz="2400" smtClean="0"/>
              <a:t>.</a:t>
            </a:r>
          </a:p>
          <a:p>
            <a:pPr eaLnBrk="1" hangingPunct="1"/>
            <a:endParaRPr lang="cs-CZ" altLang="cs-CZ" sz="2400" smtClean="0"/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304729"/>
              </p:ext>
            </p:extLst>
          </p:nvPr>
        </p:nvGraphicFramePr>
        <p:xfrm>
          <a:off x="1115616" y="3045645"/>
          <a:ext cx="261937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Rovnice" r:id="rId3" imgW="1257300" imgH="685800" progId="Equation.3">
                  <p:embed/>
                </p:oleObj>
              </mc:Choice>
              <mc:Fallback>
                <p:oleObj name="Rovnice" r:id="rId3" imgW="125730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045645"/>
                        <a:ext cx="2619375" cy="1428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4" descr="http://ottp.fme.vutbr.cz/%7Epavelek/optika/0204-o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23" y="2084832"/>
            <a:ext cx="41814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Planckova</a:t>
            </a:r>
            <a:r>
              <a:rPr lang="cs-CZ" dirty="0" smtClean="0"/>
              <a:t> kvantová hypotéza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14. 12. 1900 den vzniku </a:t>
            </a:r>
            <a:r>
              <a:rPr lang="cs-CZ" altLang="cs-CZ" dirty="0" smtClean="0">
                <a:solidFill>
                  <a:srgbClr val="FF0000"/>
                </a:solidFill>
              </a:rPr>
              <a:t>kvantové fyziky</a:t>
            </a:r>
          </a:p>
          <a:p>
            <a:pPr eaLnBrk="1" hangingPunct="1"/>
            <a:r>
              <a:rPr lang="cs-CZ" altLang="cs-CZ" dirty="0" smtClean="0"/>
              <a:t>Planck se ve své teorii musel </a:t>
            </a:r>
            <a:r>
              <a:rPr lang="cs-CZ" altLang="cs-CZ" dirty="0" smtClean="0">
                <a:solidFill>
                  <a:srgbClr val="FF0000"/>
                </a:solidFill>
              </a:rPr>
              <a:t>vzdát předpokladu </a:t>
            </a:r>
            <a:r>
              <a:rPr lang="cs-CZ" altLang="cs-CZ" b="1" dirty="0" smtClean="0">
                <a:solidFill>
                  <a:srgbClr val="FF0000"/>
                </a:solidFill>
              </a:rPr>
              <a:t>spojitého</a:t>
            </a:r>
            <a:r>
              <a:rPr lang="cs-CZ" altLang="cs-CZ" dirty="0" smtClean="0">
                <a:solidFill>
                  <a:srgbClr val="FF0000"/>
                </a:solidFill>
              </a:rPr>
              <a:t> šíření elektromagnetického záření</a:t>
            </a:r>
            <a:r>
              <a:rPr lang="cs-CZ" altLang="cs-CZ" dirty="0" smtClean="0"/>
              <a:t>. </a:t>
            </a:r>
          </a:p>
          <a:p>
            <a:pPr eaLnBrk="1" hangingPunct="1"/>
            <a:r>
              <a:rPr lang="cs-CZ" altLang="cs-CZ" dirty="0" smtClean="0"/>
              <a:t>Záření emitované a pohlcované jednotlivými atomy zahřátého tělesa se tedy </a:t>
            </a:r>
            <a:r>
              <a:rPr lang="cs-CZ" altLang="cs-CZ" dirty="0" smtClean="0">
                <a:solidFill>
                  <a:srgbClr val="FF0000"/>
                </a:solidFill>
              </a:rPr>
              <a:t>nešíří spojitě, ale v tzv. </a:t>
            </a:r>
            <a:r>
              <a:rPr lang="cs-CZ" altLang="cs-CZ" b="1" dirty="0" smtClean="0">
                <a:solidFill>
                  <a:srgbClr val="FF0000"/>
                </a:solidFill>
              </a:rPr>
              <a:t>kvantech</a:t>
            </a:r>
            <a:r>
              <a:rPr lang="cs-CZ" altLang="cs-CZ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Energie</a:t>
            </a:r>
            <a:r>
              <a:rPr lang="cs-CZ" altLang="cs-CZ" dirty="0" smtClean="0"/>
              <a:t> takového kvanta záření je </a:t>
            </a:r>
            <a:r>
              <a:rPr lang="cs-CZ" altLang="cs-CZ" dirty="0" smtClean="0">
                <a:solidFill>
                  <a:srgbClr val="FF0000"/>
                </a:solidFill>
              </a:rPr>
              <a:t>úměrná jeho frekvenci</a:t>
            </a:r>
            <a:r>
              <a:rPr lang="cs-CZ" altLang="cs-CZ" dirty="0" smtClean="0"/>
              <a:t>, přičemž konstantou úměrnosti je tzv. </a:t>
            </a:r>
            <a:r>
              <a:rPr lang="cs-CZ" altLang="cs-CZ" dirty="0" smtClean="0">
                <a:solidFill>
                  <a:srgbClr val="FF0000"/>
                </a:solidFill>
              </a:rPr>
              <a:t>Planckova konstanta</a:t>
            </a:r>
            <a:r>
              <a:rPr lang="cs-CZ" altLang="cs-CZ" dirty="0" smtClean="0"/>
              <a:t> . </a:t>
            </a:r>
          </a:p>
          <a:p>
            <a:pPr eaLnBrk="1" hangingPunct="1"/>
            <a:r>
              <a:rPr lang="cs-CZ" altLang="cs-CZ" dirty="0" smtClean="0"/>
              <a:t>Pro energii jednoho kvanta (fotonu) tedy platí:</a:t>
            </a:r>
          </a:p>
          <a:p>
            <a:pPr eaLnBrk="1" hangingPunct="1"/>
            <a:endParaRPr lang="cs-CZ" altLang="cs-CZ" dirty="0" smtClean="0"/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3635375" y="5589588"/>
          <a:ext cx="172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Rovnice" r:id="rId3" imgW="787058" imgH="393529" progId="Equation.3">
                  <p:embed/>
                </p:oleObj>
              </mc:Choice>
              <mc:Fallback>
                <p:oleObj name="Rovnice" r:id="rId3" imgW="787058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589588"/>
                        <a:ext cx="1727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 smtClean="0"/>
              <a:t>Planckova</a:t>
            </a:r>
            <a:r>
              <a:rPr lang="cs-CZ" dirty="0" smtClean="0"/>
              <a:t> kvantová hypotéza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Záření je tedy vyzařováno po těchto </a:t>
            </a:r>
            <a:r>
              <a:rPr lang="cs-CZ" altLang="cs-CZ" dirty="0" smtClean="0">
                <a:solidFill>
                  <a:srgbClr val="FF0000"/>
                </a:solidFill>
              </a:rPr>
              <a:t>dávkách </a:t>
            </a:r>
            <a:r>
              <a:rPr lang="cs-CZ" altLang="cs-CZ" dirty="0" smtClean="0"/>
              <a:t>(kousíčcích) </a:t>
            </a:r>
            <a:r>
              <a:rPr lang="cs-CZ" altLang="cs-CZ" dirty="0" smtClean="0">
                <a:solidFill>
                  <a:srgbClr val="FF0000"/>
                </a:solidFill>
              </a:rPr>
              <a:t>energie</a:t>
            </a:r>
          </a:p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Později</a:t>
            </a:r>
            <a:r>
              <a:rPr lang="cs-CZ" altLang="cs-CZ" dirty="0" smtClean="0"/>
              <a:t> bylo pro kvantum záření zavedeno označení </a:t>
            </a:r>
            <a:r>
              <a:rPr lang="cs-CZ" altLang="cs-CZ" dirty="0" smtClean="0">
                <a:solidFill>
                  <a:srgbClr val="FF0000"/>
                </a:solidFill>
              </a:rPr>
              <a:t>foton.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dirty="0" smtClean="0"/>
              <a:t>Hybnost fotonu: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Význam Planckovy kvantové hypotézy vynikl o několik let později, když se pomocí ní podařilo </a:t>
            </a:r>
            <a:r>
              <a:rPr lang="cs-CZ" altLang="cs-CZ" dirty="0" smtClean="0">
                <a:solidFill>
                  <a:srgbClr val="FF0000"/>
                </a:solidFill>
              </a:rPr>
              <a:t>vysvětlit fotoelektrický jev</a:t>
            </a:r>
          </a:p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Kvantová fyzika</a:t>
            </a:r>
            <a:r>
              <a:rPr lang="cs-CZ" altLang="cs-CZ" dirty="0" smtClean="0"/>
              <a:t> vysvětluje fyzikální principy </a:t>
            </a:r>
            <a:r>
              <a:rPr lang="cs-CZ" altLang="cs-CZ" dirty="0" smtClean="0">
                <a:solidFill>
                  <a:srgbClr val="FF0000"/>
                </a:solidFill>
              </a:rPr>
              <a:t>mikrosvěta</a:t>
            </a:r>
          </a:p>
          <a:p>
            <a:pPr eaLnBrk="1" hangingPunct="1"/>
            <a:r>
              <a:rPr lang="cs-CZ" altLang="cs-CZ" dirty="0" smtClean="0"/>
              <a:t>V mikrosvětě nelze uvažovat s </a:t>
            </a:r>
            <a:r>
              <a:rPr lang="cs-CZ" altLang="cs-CZ" dirty="0" smtClean="0">
                <a:solidFill>
                  <a:srgbClr val="FF0000"/>
                </a:solidFill>
              </a:rPr>
              <a:t>absolutní přesností</a:t>
            </a:r>
            <a:r>
              <a:rPr lang="cs-CZ" altLang="cs-CZ" dirty="0" smtClean="0"/>
              <a:t>, hraje zde roli </a:t>
            </a:r>
            <a:r>
              <a:rPr lang="cs-CZ" altLang="cs-CZ" dirty="0" smtClean="0">
                <a:solidFill>
                  <a:srgbClr val="FF0000"/>
                </a:solidFill>
              </a:rPr>
              <a:t>pravděpodobnost</a:t>
            </a:r>
          </a:p>
          <a:p>
            <a:pPr eaLnBrk="1" hangingPunct="1"/>
            <a:endParaRPr lang="cs-CZ" altLang="cs-CZ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926298"/>
              </p:ext>
            </p:extLst>
          </p:nvPr>
        </p:nvGraphicFramePr>
        <p:xfrm>
          <a:off x="3059832" y="3212976"/>
          <a:ext cx="32242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Rovnice" r:id="rId3" imgW="1765300" imgH="393700" progId="Equation.3">
                  <p:embed/>
                </p:oleObj>
              </mc:Choice>
              <mc:Fallback>
                <p:oleObj name="Rovnice" r:id="rId3" imgW="17653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212976"/>
                        <a:ext cx="3224212" cy="719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Fotoelektrický jev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400" smtClean="0"/>
              <a:t>Při zkoumání </a:t>
            </a:r>
            <a:r>
              <a:rPr lang="cs-CZ" altLang="cs-CZ" sz="2400" smtClean="0">
                <a:solidFill>
                  <a:srgbClr val="FF0000"/>
                </a:solidFill>
              </a:rPr>
              <a:t>vzájemného působení záření a látky</a:t>
            </a:r>
            <a:r>
              <a:rPr lang="cs-CZ" altLang="cs-CZ" sz="2400" smtClean="0"/>
              <a:t> byl v 19. století objeven </a:t>
            </a:r>
            <a:r>
              <a:rPr lang="cs-CZ" altLang="cs-CZ" sz="2400" b="1" smtClean="0">
                <a:solidFill>
                  <a:srgbClr val="FF0000"/>
                </a:solidFill>
              </a:rPr>
              <a:t>fotoelektrický jev</a:t>
            </a:r>
            <a:r>
              <a:rPr lang="cs-CZ" altLang="cs-CZ" sz="2400" smtClean="0">
                <a:solidFill>
                  <a:srgbClr val="FF0000"/>
                </a:solidFill>
              </a:rPr>
              <a:t> (</a:t>
            </a:r>
            <a:r>
              <a:rPr lang="cs-CZ" altLang="cs-CZ" sz="2400" b="1" smtClean="0">
                <a:solidFill>
                  <a:srgbClr val="FF0000"/>
                </a:solidFill>
              </a:rPr>
              <a:t>fotoefekt</a:t>
            </a:r>
            <a:r>
              <a:rPr lang="cs-CZ" altLang="cs-CZ" sz="2400" smtClean="0">
                <a:solidFill>
                  <a:srgbClr val="FF0000"/>
                </a:solidFill>
              </a:rPr>
              <a:t>).</a:t>
            </a:r>
            <a:r>
              <a:rPr lang="cs-CZ" altLang="cs-CZ" sz="2400" smtClean="0"/>
              <a:t> </a:t>
            </a:r>
          </a:p>
          <a:p>
            <a:pPr eaLnBrk="1" hangingPunct="1"/>
            <a:r>
              <a:rPr lang="cs-CZ" altLang="cs-CZ" sz="2400" smtClean="0"/>
              <a:t>Bylo zjištěno, že </a:t>
            </a:r>
            <a:r>
              <a:rPr lang="cs-CZ" altLang="cs-CZ" sz="2400" smtClean="0">
                <a:solidFill>
                  <a:srgbClr val="FF0000"/>
                </a:solidFill>
              </a:rPr>
              <a:t>dopadající záření uvolňuje z povrchu některých látek elektrony</a:t>
            </a:r>
            <a:r>
              <a:rPr lang="cs-CZ" altLang="cs-CZ" sz="2400" smtClean="0"/>
              <a:t>, které pak mohou přenášet elektrický proud v obvodu. </a:t>
            </a:r>
          </a:p>
          <a:p>
            <a:pPr eaLnBrk="1" hangingPunct="1"/>
            <a:r>
              <a:rPr lang="cs-CZ" altLang="cs-CZ" sz="2400" smtClean="0">
                <a:solidFill>
                  <a:srgbClr val="FF0000"/>
                </a:solidFill>
              </a:rPr>
              <a:t>Důkaz kvantové povahy elektromagnetického záření</a:t>
            </a:r>
          </a:p>
          <a:p>
            <a:r>
              <a:rPr lang="cs-CZ" altLang="cs-CZ" sz="2400" smtClean="0"/>
              <a:t>Z hlediska způsobu vzniku elektronů vlivem dopadajícího elektromagnetického záření se </a:t>
            </a:r>
            <a:r>
              <a:rPr lang="cs-CZ" altLang="cs-CZ" sz="2400" smtClean="0">
                <a:solidFill>
                  <a:srgbClr val="FF0000"/>
                </a:solidFill>
              </a:rPr>
              <a:t>rozlišuje</a:t>
            </a:r>
            <a:r>
              <a:rPr lang="cs-CZ" altLang="cs-CZ" sz="2400" smtClean="0"/>
              <a:t>: </a:t>
            </a:r>
          </a:p>
          <a:p>
            <a:pPr marL="742950" lvl="1" indent="-285750"/>
            <a:r>
              <a:rPr lang="cs-CZ" altLang="cs-CZ" sz="2000" smtClean="0"/>
              <a:t>1. </a:t>
            </a:r>
            <a:r>
              <a:rPr lang="cs-CZ" altLang="cs-CZ" sz="2000" smtClean="0">
                <a:solidFill>
                  <a:srgbClr val="FF0000"/>
                </a:solidFill>
              </a:rPr>
              <a:t>vnější fotoefekt</a:t>
            </a:r>
            <a:r>
              <a:rPr lang="cs-CZ" altLang="cs-CZ" sz="2000" smtClean="0"/>
              <a:t> - elektrony jsou uvolňovány z povrchu materiálu (např. z povrchu katody) </a:t>
            </a:r>
          </a:p>
          <a:p>
            <a:pPr marL="742950" lvl="1" indent="-285750"/>
            <a:r>
              <a:rPr lang="cs-CZ" altLang="cs-CZ" sz="2000" smtClean="0"/>
              <a:t>2. </a:t>
            </a:r>
            <a:r>
              <a:rPr lang="cs-CZ" altLang="cs-CZ" sz="2000" smtClean="0">
                <a:solidFill>
                  <a:srgbClr val="FF0000"/>
                </a:solidFill>
              </a:rPr>
              <a:t>vnitřní fotoefekt</a:t>
            </a:r>
            <a:r>
              <a:rPr lang="cs-CZ" altLang="cs-CZ" sz="2000" smtClean="0"/>
              <a:t> - elektrony jsou uvolňovány uvnitř materiálu</a:t>
            </a:r>
            <a:r>
              <a:rPr lang="cs-CZ" altLang="cs-CZ" smtClean="0"/>
              <a:t> </a:t>
            </a:r>
            <a:endParaRPr lang="cs-CZ" altLang="cs-CZ" sz="2000" smtClean="0"/>
          </a:p>
        </p:txBody>
      </p:sp>
      <p:pic>
        <p:nvPicPr>
          <p:cNvPr id="22533" name="Picture 5" descr="Výsledek obrázku pro fotoelektrický j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11155"/>
            <a:ext cx="1769839" cy="124773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Vnější fotoelektrický jev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smtClean="0"/>
              <a:t>Po ozáření krátkovlnným zdrojem se z </a:t>
            </a:r>
            <a:r>
              <a:rPr lang="cs-CZ" altLang="cs-CZ" sz="2400" smtClean="0">
                <a:solidFill>
                  <a:srgbClr val="FF0000"/>
                </a:solidFill>
              </a:rPr>
              <a:t>katody uvolňují elektrony</a:t>
            </a:r>
            <a:r>
              <a:rPr lang="cs-CZ" altLang="cs-CZ" sz="2400" smtClean="0"/>
              <a:t>, které jsou </a:t>
            </a:r>
            <a:r>
              <a:rPr lang="cs-CZ" altLang="cs-CZ" sz="2400" smtClean="0">
                <a:solidFill>
                  <a:srgbClr val="FF0000"/>
                </a:solidFill>
              </a:rPr>
              <a:t>přitahovány k anodě</a:t>
            </a:r>
            <a:r>
              <a:rPr lang="cs-CZ" altLang="cs-CZ" sz="2400" smtClean="0"/>
              <a:t> a dochází k </a:t>
            </a:r>
            <a:r>
              <a:rPr lang="cs-CZ" altLang="cs-CZ" sz="2400" smtClean="0">
                <a:solidFill>
                  <a:srgbClr val="FF0000"/>
                </a:solidFill>
              </a:rPr>
              <a:t>uzavření elektrického obvodu</a:t>
            </a:r>
            <a:r>
              <a:rPr lang="cs-CZ" altLang="cs-CZ" sz="2400" smtClean="0"/>
              <a:t> – ampérmetrem prochází malý proud (</a:t>
            </a:r>
            <a:r>
              <a:rPr lang="cs-CZ" altLang="cs-CZ" sz="2400" smtClean="0">
                <a:solidFill>
                  <a:srgbClr val="FF0000"/>
                </a:solidFill>
              </a:rPr>
              <a:t>fotoproud</a:t>
            </a:r>
            <a:r>
              <a:rPr lang="cs-CZ" altLang="cs-CZ" sz="2400" smtClean="0"/>
              <a:t>). </a:t>
            </a:r>
          </a:p>
          <a:p>
            <a:r>
              <a:rPr lang="cs-CZ" altLang="cs-CZ" sz="2400" smtClean="0"/>
              <a:t>Experimentálně byly zjištěny </a:t>
            </a:r>
            <a:r>
              <a:rPr lang="cs-CZ" altLang="cs-CZ" sz="2400" smtClean="0">
                <a:solidFill>
                  <a:srgbClr val="FF0000"/>
                </a:solidFill>
              </a:rPr>
              <a:t>zákonitosti:</a:t>
            </a:r>
          </a:p>
          <a:p>
            <a:r>
              <a:rPr lang="cs-CZ" altLang="cs-CZ" sz="2400" smtClean="0"/>
              <a:t>1) Pro každý kov existuje </a:t>
            </a:r>
            <a:r>
              <a:rPr lang="cs-CZ" altLang="cs-CZ" sz="2400" smtClean="0">
                <a:solidFill>
                  <a:srgbClr val="FF0000"/>
                </a:solidFill>
              </a:rPr>
              <a:t>mezní frekvence</a:t>
            </a:r>
            <a:r>
              <a:rPr lang="cs-CZ" altLang="cs-CZ" sz="2400" smtClean="0"/>
              <a:t> </a:t>
            </a:r>
            <a:r>
              <a:rPr lang="cs-CZ" altLang="cs-CZ" sz="2400" smtClean="0">
                <a:solidFill>
                  <a:srgbClr val="FF0000"/>
                </a:solidFill>
              </a:rPr>
              <a:t>f</a:t>
            </a:r>
            <a:r>
              <a:rPr lang="cs-CZ" altLang="cs-CZ" sz="2400" baseline="-25000" smtClean="0">
                <a:solidFill>
                  <a:srgbClr val="FF0000"/>
                </a:solidFill>
              </a:rPr>
              <a:t>m</a:t>
            </a:r>
            <a:r>
              <a:rPr lang="cs-CZ" altLang="cs-CZ" sz="2400" smtClean="0"/>
              <a:t>, při níž dochází k </a:t>
            </a:r>
            <a:r>
              <a:rPr lang="cs-CZ" altLang="cs-CZ" sz="2400" smtClean="0">
                <a:solidFill>
                  <a:srgbClr val="FF0000"/>
                </a:solidFill>
              </a:rPr>
              <a:t>fotoemisi</a:t>
            </a:r>
            <a:r>
              <a:rPr lang="cs-CZ" altLang="cs-CZ" sz="2400" smtClean="0"/>
              <a:t>. Je-li f &lt; f</a:t>
            </a:r>
            <a:r>
              <a:rPr lang="cs-CZ" altLang="cs-CZ" sz="2400" baseline="-25000" smtClean="0"/>
              <a:t>m</a:t>
            </a:r>
            <a:r>
              <a:rPr lang="cs-CZ" altLang="cs-CZ" sz="2400" smtClean="0"/>
              <a:t>, k fotoelektrickému jevu  nedochází.</a:t>
            </a:r>
            <a:r>
              <a:rPr lang="cs-CZ" altLang="cs-CZ" smtClean="0"/>
              <a:t> </a:t>
            </a:r>
          </a:p>
        </p:txBody>
      </p:sp>
      <p:pic>
        <p:nvPicPr>
          <p:cNvPr id="23556" name="Picture 5" descr="http://www.devbook.cz/images/img/fyzika/fyz_fotoelektricky_j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519452" cy="163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image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5478627"/>
            <a:ext cx="288131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VÃ½sledek obrÃ¡zku pro photoelectric effec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8377"/>
            <a:ext cx="2836639" cy="21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alt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Vnější fotoelektrický jev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1023170" y="1970088"/>
            <a:ext cx="7529512" cy="9017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altLang="cs-CZ" sz="2400" dirty="0" smtClean="0"/>
              <a:t>2) </a:t>
            </a:r>
            <a:r>
              <a:rPr lang="cs-CZ" altLang="cs-CZ" sz="2400" dirty="0" smtClean="0">
                <a:solidFill>
                  <a:srgbClr val="FF0000"/>
                </a:solidFill>
              </a:rPr>
              <a:t>Elektrický proud</a:t>
            </a:r>
            <a:r>
              <a:rPr lang="cs-CZ" altLang="cs-CZ" sz="2400" dirty="0" smtClean="0"/>
              <a:t> (počet emitovaných elektronů) </a:t>
            </a:r>
            <a:r>
              <a:rPr lang="cs-CZ" altLang="cs-CZ" sz="2400" dirty="0" smtClean="0">
                <a:solidFill>
                  <a:srgbClr val="FF0000"/>
                </a:solidFill>
              </a:rPr>
              <a:t>je přímo úměrný intenzitě dopadajícího záření</a:t>
            </a:r>
            <a:r>
              <a:rPr lang="cs-CZ" altLang="cs-CZ" sz="2400" dirty="0" smtClean="0"/>
              <a:t>. </a:t>
            </a:r>
          </a:p>
          <a:p>
            <a:pPr>
              <a:spcAft>
                <a:spcPts val="600"/>
              </a:spcAft>
            </a:pPr>
            <a:endParaRPr lang="cs-CZ" altLang="cs-CZ" sz="2400" dirty="0" smtClean="0"/>
          </a:p>
          <a:p>
            <a:pPr>
              <a:spcAft>
                <a:spcPts val="600"/>
              </a:spcAft>
            </a:pPr>
            <a:endParaRPr lang="cs-CZ" altLang="cs-CZ" sz="2400" dirty="0" smtClean="0"/>
          </a:p>
        </p:txBody>
      </p:sp>
      <p:pic>
        <p:nvPicPr>
          <p:cNvPr id="24580" name="Picture 5" descr="[tmp7918_thumb3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26" y="2996952"/>
            <a:ext cx="40020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6"/>
          <p:cNvSpPr>
            <a:spLocks/>
          </p:cNvSpPr>
          <p:nvPr/>
        </p:nvSpPr>
        <p:spPr bwMode="auto">
          <a:xfrm>
            <a:off x="971600" y="3356992"/>
            <a:ext cx="374491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marL="82550" indent="0">
              <a:spcAft>
                <a:spcPts val="600"/>
              </a:spcAft>
              <a:buNone/>
            </a:pPr>
            <a:r>
              <a:rPr lang="cs-CZ" altLang="cs-CZ" sz="2400" dirty="0"/>
              <a:t>3) </a:t>
            </a:r>
            <a:r>
              <a:rPr lang="cs-CZ" altLang="cs-CZ" sz="2400" dirty="0">
                <a:solidFill>
                  <a:srgbClr val="FF0000"/>
                </a:solidFill>
              </a:rPr>
              <a:t>Rychlost emitovaných elektronů</a:t>
            </a:r>
            <a:r>
              <a:rPr lang="cs-CZ" altLang="cs-CZ" sz="2400" dirty="0"/>
              <a:t> (tedy i jejich kinetická energie) </a:t>
            </a:r>
            <a:r>
              <a:rPr lang="cs-CZ" altLang="cs-CZ" sz="2400" dirty="0">
                <a:solidFill>
                  <a:srgbClr val="FF0000"/>
                </a:solidFill>
              </a:rPr>
              <a:t>je přímo úměrná frekvenci dopadajícího záření</a:t>
            </a:r>
            <a:r>
              <a:rPr lang="cs-CZ" altLang="cs-CZ" sz="2400" dirty="0"/>
              <a:t>, závisí na materiálu katody a nezávisí na intenzitě dopadajícího záření. </a:t>
            </a:r>
          </a:p>
          <a:p>
            <a:pPr>
              <a:spcAft>
                <a:spcPts val="600"/>
              </a:spcAft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773832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>
                <a:effectLst/>
              </a:rPr>
              <a:t>Einsteinova rovnice fotoefektu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>
          <a:xfrm>
            <a:off x="755576" y="1916832"/>
            <a:ext cx="7458075" cy="4800600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solidFill>
                  <a:srgbClr val="FF0000"/>
                </a:solidFill>
              </a:rPr>
              <a:t>Einstein </a:t>
            </a:r>
            <a:r>
              <a:rPr lang="cs-CZ" altLang="cs-CZ" dirty="0" smtClean="0"/>
              <a:t>uspokojivě vysvětlil fotoelektrický jev v 20. </a:t>
            </a:r>
            <a:r>
              <a:rPr lang="cs-CZ" altLang="cs-CZ" dirty="0" err="1" smtClean="0"/>
              <a:t>sotletí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 za využití Planckova vztahu a získal za to </a:t>
            </a:r>
            <a:r>
              <a:rPr lang="cs-CZ" altLang="cs-CZ" dirty="0" smtClean="0">
                <a:solidFill>
                  <a:srgbClr val="FF0000"/>
                </a:solidFill>
              </a:rPr>
              <a:t>Nobelovu cenu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dirty="0" smtClean="0"/>
              <a:t>(1921)</a:t>
            </a:r>
          </a:p>
          <a:p>
            <a:r>
              <a:rPr lang="cs-CZ" altLang="cs-CZ" dirty="0" smtClean="0"/>
              <a:t>Pro kvanta záření (fotony) platí </a:t>
            </a:r>
            <a:r>
              <a:rPr lang="cs-CZ" altLang="cs-CZ" dirty="0" smtClean="0">
                <a:solidFill>
                  <a:srgbClr val="FF0000"/>
                </a:solidFill>
              </a:rPr>
              <a:t>E=</a:t>
            </a:r>
            <a:r>
              <a:rPr lang="cs-CZ" altLang="cs-CZ" dirty="0" err="1" smtClean="0">
                <a:solidFill>
                  <a:srgbClr val="FF0000"/>
                </a:solidFill>
              </a:rPr>
              <a:t>hf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r>
              <a:rPr lang="cs-CZ" altLang="cs-CZ" dirty="0" smtClean="0"/>
              <a:t>Při fotoefektu předá </a:t>
            </a:r>
            <a:r>
              <a:rPr lang="cs-CZ" altLang="cs-CZ" dirty="0" smtClean="0">
                <a:solidFill>
                  <a:srgbClr val="FF0000"/>
                </a:solidFill>
              </a:rPr>
              <a:t>každé kvantum (foton)</a:t>
            </a:r>
            <a:r>
              <a:rPr lang="cs-CZ" altLang="cs-CZ" dirty="0" smtClean="0"/>
              <a:t> záření svou </a:t>
            </a:r>
            <a:br>
              <a:rPr lang="cs-CZ" altLang="cs-CZ" dirty="0" smtClean="0"/>
            </a:br>
            <a:r>
              <a:rPr lang="cs-CZ" altLang="cs-CZ" dirty="0" smtClean="0"/>
              <a:t>energii vždy jen </a:t>
            </a:r>
            <a:r>
              <a:rPr lang="cs-CZ" altLang="cs-CZ" dirty="0" smtClean="0">
                <a:solidFill>
                  <a:srgbClr val="FF0000"/>
                </a:solidFill>
              </a:rPr>
              <a:t>jednomu elektronu</a:t>
            </a:r>
            <a:r>
              <a:rPr lang="cs-CZ" altLang="cs-CZ" dirty="0" smtClean="0"/>
              <a:t>. </a:t>
            </a:r>
          </a:p>
          <a:p>
            <a:r>
              <a:rPr lang="cs-CZ" altLang="cs-CZ" dirty="0" smtClean="0"/>
              <a:t>Ta se z části spotřebuje na </a:t>
            </a:r>
            <a:r>
              <a:rPr lang="cs-CZ" altLang="cs-CZ" dirty="0" smtClean="0">
                <a:solidFill>
                  <a:srgbClr val="FF0000"/>
                </a:solidFill>
              </a:rPr>
              <a:t>uvolnění elektronu</a:t>
            </a:r>
            <a:r>
              <a:rPr lang="cs-CZ" altLang="cs-CZ" dirty="0" smtClean="0"/>
              <a:t> z kovu </a:t>
            </a:r>
            <a:br>
              <a:rPr lang="cs-CZ" altLang="cs-CZ" dirty="0" smtClean="0"/>
            </a:br>
            <a:r>
              <a:rPr lang="cs-CZ" altLang="cs-CZ" dirty="0" smtClean="0"/>
              <a:t>(vykonáním tzv. </a:t>
            </a:r>
            <a:r>
              <a:rPr lang="cs-CZ" altLang="cs-CZ" dirty="0" smtClean="0">
                <a:solidFill>
                  <a:srgbClr val="FF0000"/>
                </a:solidFill>
              </a:rPr>
              <a:t>výstupní práce W</a:t>
            </a:r>
            <a:r>
              <a:rPr lang="cs-CZ" altLang="cs-CZ" baseline="-25000" dirty="0" smtClean="0">
                <a:solidFill>
                  <a:srgbClr val="FF0000"/>
                </a:solidFill>
              </a:rPr>
              <a:t>V</a:t>
            </a:r>
            <a:r>
              <a:rPr lang="cs-CZ" altLang="cs-CZ" dirty="0" smtClean="0"/>
              <a:t>  ) a z části se přemění </a:t>
            </a:r>
            <a:br>
              <a:rPr lang="cs-CZ" altLang="cs-CZ" dirty="0" smtClean="0"/>
            </a:br>
            <a:r>
              <a:rPr lang="cs-CZ" altLang="cs-CZ" dirty="0" smtClean="0"/>
              <a:t>na </a:t>
            </a:r>
            <a:r>
              <a:rPr lang="cs-CZ" altLang="cs-CZ" dirty="0" smtClean="0">
                <a:solidFill>
                  <a:srgbClr val="FF0000"/>
                </a:solidFill>
              </a:rPr>
              <a:t>kinetickou energii E</a:t>
            </a:r>
            <a:r>
              <a:rPr lang="cs-CZ" altLang="cs-CZ" baseline="-25000" dirty="0" smtClean="0">
                <a:solidFill>
                  <a:srgbClr val="FF0000"/>
                </a:solidFill>
              </a:rPr>
              <a:t>K</a:t>
            </a:r>
            <a:r>
              <a:rPr lang="cs-CZ" altLang="cs-CZ" dirty="0" smtClean="0"/>
              <a:t>  uvolněného elektronu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Einsteinova rovnice pro fotoefekt</a:t>
            </a:r>
            <a:r>
              <a:rPr lang="cs-CZ" altLang="cs-CZ" dirty="0" smtClean="0"/>
              <a:t> (vyjadřující zákon zachování energie) má pak tvar:  </a:t>
            </a:r>
          </a:p>
        </p:txBody>
      </p:sp>
      <p:graphicFrame>
        <p:nvGraphicFramePr>
          <p:cNvPr id="25604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1349794"/>
              </p:ext>
            </p:extLst>
          </p:nvPr>
        </p:nvGraphicFramePr>
        <p:xfrm>
          <a:off x="2987824" y="5517231"/>
          <a:ext cx="2448272" cy="892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Rovnice" r:id="rId3" imgW="1079032" imgH="393529" progId="Equation.3">
                  <p:embed/>
                </p:oleObj>
              </mc:Choice>
              <mc:Fallback>
                <p:oleObj name="Rovnice" r:id="rId3" imgW="1079032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517231"/>
                        <a:ext cx="2448272" cy="89289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3" name="Picture 13" descr="Výsledek obrázku pro einst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31082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 nás dnes čeká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Základy kvantové fyziky. </a:t>
            </a:r>
            <a:br>
              <a:rPr lang="cs-CZ" altLang="cs-CZ" smtClean="0"/>
            </a:br>
            <a:r>
              <a:rPr lang="cs-CZ" altLang="cs-CZ" i="1" smtClean="0"/>
              <a:t>Fotoelektrický jev, Comptonův jev, emise záření, vlnové vlastnosti částic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ffectLst/>
              </a:rPr>
              <a:t>Výklad zákonů fotoefektu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794185" y="2037257"/>
            <a:ext cx="7747000" cy="4800600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0000"/>
                </a:solidFill>
              </a:rPr>
              <a:t>Einsteinova rovnice umožňuje výklad zákonů fotoefektu</a:t>
            </a:r>
          </a:p>
          <a:p>
            <a:r>
              <a:rPr lang="cs-CZ" altLang="cs-CZ" sz="2400" dirty="0" smtClean="0"/>
              <a:t>1) Pro každý kov existuje </a:t>
            </a:r>
            <a:r>
              <a:rPr lang="cs-CZ" altLang="cs-CZ" sz="2400" dirty="0" smtClean="0">
                <a:solidFill>
                  <a:srgbClr val="FF0000"/>
                </a:solidFill>
              </a:rPr>
              <a:t>mezní frekvence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f</a:t>
            </a:r>
            <a:r>
              <a:rPr lang="cs-CZ" altLang="cs-CZ" sz="2400" baseline="-25000" dirty="0" err="1" smtClean="0">
                <a:solidFill>
                  <a:srgbClr val="FF0000"/>
                </a:solidFill>
              </a:rPr>
              <a:t>m</a:t>
            </a:r>
            <a:r>
              <a:rPr lang="cs-CZ" altLang="cs-CZ" sz="2400" dirty="0" smtClean="0"/>
              <a:t>, při níž dochází k fotoemisi. Je-li f &lt; </a:t>
            </a:r>
            <a:r>
              <a:rPr lang="cs-CZ" altLang="cs-CZ" sz="2400" dirty="0" err="1" smtClean="0"/>
              <a:t>f</a:t>
            </a:r>
            <a:r>
              <a:rPr lang="cs-CZ" altLang="cs-CZ" sz="2400" baseline="-25000" dirty="0" err="1" smtClean="0"/>
              <a:t>m</a:t>
            </a:r>
            <a:r>
              <a:rPr lang="cs-CZ" altLang="cs-CZ" sz="2400" dirty="0" smtClean="0"/>
              <a:t>, k fotoelektrickému jevu  nedochází. </a:t>
            </a:r>
          </a:p>
          <a:p>
            <a:r>
              <a:rPr lang="cs-CZ" altLang="cs-CZ" sz="2400" dirty="0" smtClean="0"/>
              <a:t>1)Fotoefekt nastane, když je </a:t>
            </a:r>
            <a:r>
              <a:rPr lang="cs-CZ" altLang="cs-CZ" sz="2400" dirty="0" smtClean="0">
                <a:solidFill>
                  <a:srgbClr val="FF0000"/>
                </a:solidFill>
              </a:rPr>
              <a:t>kvantum energie záření pohlcené elektronem alespoň rovno výstupní práci</a:t>
            </a:r>
            <a:r>
              <a:rPr lang="cs-CZ" altLang="cs-CZ" sz="2400" dirty="0" smtClean="0"/>
              <a:t> W</a:t>
            </a:r>
            <a:r>
              <a:rPr lang="cs-CZ" altLang="cs-CZ" sz="2400" baseline="-25000" dirty="0" smtClean="0"/>
              <a:t>V</a:t>
            </a:r>
            <a:r>
              <a:rPr lang="cs-CZ" altLang="cs-CZ" sz="2400" dirty="0" smtClean="0"/>
              <a:t>=</a:t>
            </a:r>
            <a:r>
              <a:rPr lang="cs-CZ" altLang="cs-CZ" sz="2400" dirty="0" err="1" smtClean="0"/>
              <a:t>hf</a:t>
            </a:r>
            <a:r>
              <a:rPr lang="cs-CZ" altLang="cs-CZ" sz="2400" baseline="-25000" dirty="0" err="1" smtClean="0"/>
              <a:t>m</a:t>
            </a:r>
            <a:endParaRPr lang="cs-CZ" altLang="cs-CZ" sz="2400" baseline="-25000" dirty="0" smtClean="0"/>
          </a:p>
          <a:p>
            <a:endParaRPr lang="cs-CZ" altLang="cs-CZ" sz="2400" baseline="-25000" dirty="0" smtClean="0"/>
          </a:p>
          <a:p>
            <a:r>
              <a:rPr lang="cs-CZ" altLang="cs-CZ" sz="2400" dirty="0" smtClean="0"/>
              <a:t>2) </a:t>
            </a:r>
            <a:r>
              <a:rPr lang="cs-CZ" altLang="cs-CZ" sz="2400" dirty="0" smtClean="0">
                <a:solidFill>
                  <a:srgbClr val="FF0000"/>
                </a:solidFill>
              </a:rPr>
              <a:t>Elektrický proud</a:t>
            </a:r>
            <a:r>
              <a:rPr lang="cs-CZ" altLang="cs-CZ" sz="2400" dirty="0" smtClean="0"/>
              <a:t> (počet emitovaných elektronů) je přímo </a:t>
            </a:r>
            <a:r>
              <a:rPr lang="cs-CZ" altLang="cs-CZ" sz="2400" dirty="0" smtClean="0">
                <a:solidFill>
                  <a:srgbClr val="FF0000"/>
                </a:solidFill>
              </a:rPr>
              <a:t>úměrný intenzitě</a:t>
            </a:r>
            <a:r>
              <a:rPr lang="cs-CZ" altLang="cs-CZ" sz="2400" dirty="0" smtClean="0"/>
              <a:t> dopadajícího záření. </a:t>
            </a:r>
          </a:p>
          <a:p>
            <a:r>
              <a:rPr lang="cs-CZ" altLang="cs-CZ" sz="2400" dirty="0" smtClean="0"/>
              <a:t>2)Při větší intenzitě záření dopadá na katodu více kvant záření a uvolňuje se větší </a:t>
            </a:r>
            <a:r>
              <a:rPr lang="cs-CZ" altLang="cs-CZ" sz="2400" dirty="0" smtClean="0">
                <a:solidFill>
                  <a:srgbClr val="FF0000"/>
                </a:solidFill>
              </a:rPr>
              <a:t>počet fotoelektronů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0585" y="715367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>
                <a:effectLst/>
              </a:rPr>
              <a:t>Výklad zákonů fotoefektu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sz="half" idx="1"/>
          </p:nvPr>
        </p:nvSpPr>
        <p:spPr>
          <a:xfrm>
            <a:off x="827584" y="2348880"/>
            <a:ext cx="7385050" cy="4800600"/>
          </a:xfrm>
        </p:spPr>
        <p:txBody>
          <a:bodyPr/>
          <a:lstStyle/>
          <a:p>
            <a:r>
              <a:rPr lang="cs-CZ" altLang="cs-CZ" sz="2400" dirty="0" smtClean="0"/>
              <a:t>3) </a:t>
            </a:r>
            <a:r>
              <a:rPr lang="cs-CZ" altLang="cs-CZ" sz="2400" dirty="0" smtClean="0">
                <a:solidFill>
                  <a:srgbClr val="FF0000"/>
                </a:solidFill>
              </a:rPr>
              <a:t>Rychlost emitovaných elektronů</a:t>
            </a:r>
            <a:r>
              <a:rPr lang="cs-CZ" altLang="cs-CZ" sz="2400" dirty="0" smtClean="0"/>
              <a:t> (tedy i jejich kinetická energie) je přímo úměrná </a:t>
            </a:r>
            <a:r>
              <a:rPr lang="cs-CZ" altLang="cs-CZ" sz="2400" dirty="0" smtClean="0">
                <a:solidFill>
                  <a:srgbClr val="FF0000"/>
                </a:solidFill>
              </a:rPr>
              <a:t>frekvenci</a:t>
            </a:r>
            <a:r>
              <a:rPr lang="cs-CZ" altLang="cs-CZ" sz="2400" dirty="0" smtClean="0"/>
              <a:t> dopadajícího záření, závisí na materiálu katody a nezávisí na intenzitě dopadajícího záření. </a:t>
            </a:r>
          </a:p>
          <a:p>
            <a:r>
              <a:rPr lang="cs-CZ" altLang="cs-CZ" sz="2400" dirty="0" smtClean="0"/>
              <a:t>3)Jestliže na kov dopadá záření o </a:t>
            </a:r>
            <a:r>
              <a:rPr lang="cs-CZ" altLang="cs-CZ" sz="2400" dirty="0" smtClean="0">
                <a:solidFill>
                  <a:srgbClr val="FF0000"/>
                </a:solidFill>
              </a:rPr>
              <a:t>větší frekvenci</a:t>
            </a:r>
            <a:r>
              <a:rPr lang="cs-CZ" altLang="cs-CZ" sz="2400" dirty="0" smtClean="0"/>
              <a:t> než je </a:t>
            </a:r>
            <a:r>
              <a:rPr lang="cs-CZ" altLang="cs-CZ" sz="2400" dirty="0" err="1" smtClean="0"/>
              <a:t>f</a:t>
            </a:r>
            <a:r>
              <a:rPr lang="cs-CZ" altLang="cs-CZ" sz="2400" baseline="-25000" dirty="0" err="1" smtClean="0"/>
              <a:t>m</a:t>
            </a:r>
            <a:r>
              <a:rPr lang="cs-CZ" altLang="cs-CZ" sz="2400" dirty="0" smtClean="0"/>
              <a:t>, získá </a:t>
            </a:r>
            <a:r>
              <a:rPr lang="cs-CZ" altLang="cs-CZ" sz="2400" dirty="0" smtClean="0">
                <a:solidFill>
                  <a:srgbClr val="FF0000"/>
                </a:solidFill>
              </a:rPr>
              <a:t>fotoelektron kinetickou energii</a:t>
            </a:r>
          </a:p>
          <a:p>
            <a:endParaRPr lang="cs-CZ" altLang="cs-CZ" sz="2400" dirty="0" smtClean="0"/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2337219"/>
              </p:ext>
            </p:extLst>
          </p:nvPr>
        </p:nvGraphicFramePr>
        <p:xfrm>
          <a:off x="3059832" y="5157192"/>
          <a:ext cx="25209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Rovnice" r:id="rId3" imgW="1066337" imgH="393529" progId="Equation.3">
                  <p:embed/>
                </p:oleObj>
              </mc:Choice>
              <mc:Fallback>
                <p:oleObj name="Rovnice" r:id="rId3" imgW="106633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157192"/>
                        <a:ext cx="2520950" cy="930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ffectLst/>
              </a:rPr>
              <a:t>Využití fotoelektrického jevu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761834" y="2564904"/>
            <a:ext cx="7290055" cy="4023360"/>
          </a:xfrm>
        </p:spPr>
        <p:txBody>
          <a:bodyPr/>
          <a:lstStyle/>
          <a:p>
            <a:r>
              <a:rPr lang="cs-CZ" altLang="cs-CZ" sz="2400" dirty="0" smtClean="0"/>
              <a:t>Fotoelektrický jev se uplatňuje v 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optoelektrických</a:t>
            </a:r>
            <a:r>
              <a:rPr lang="cs-CZ" altLang="cs-CZ" sz="2400" dirty="0" smtClean="0">
                <a:solidFill>
                  <a:srgbClr val="FF0000"/>
                </a:solidFill>
              </a:rPr>
              <a:t> zařízeních</a:t>
            </a:r>
            <a:r>
              <a:rPr lang="cs-CZ" altLang="cs-CZ" sz="2400" dirty="0" smtClean="0"/>
              <a:t>, </a:t>
            </a:r>
            <a:r>
              <a:rPr lang="cs-CZ" altLang="cs-CZ" sz="2400" dirty="0" smtClean="0">
                <a:solidFill>
                  <a:srgbClr val="FF0000"/>
                </a:solidFill>
              </a:rPr>
              <a:t>automatizačních soustavách, snímacích elektronkách televizních kamer, slunečních bateriích</a:t>
            </a:r>
            <a:r>
              <a:rPr lang="cs-CZ" altLang="cs-CZ" sz="2400" dirty="0" smtClean="0"/>
              <a:t> apod. </a:t>
            </a:r>
          </a:p>
          <a:p>
            <a:endParaRPr lang="cs-CZ" altLang="cs-CZ" sz="1400" dirty="0" smtClean="0"/>
          </a:p>
          <a:p>
            <a:r>
              <a:rPr lang="cs-CZ" altLang="cs-CZ" sz="2400" dirty="0" smtClean="0"/>
              <a:t>Nejčastěji se využívá vnitřní fotoelektrický jev v polovodičových součástkách – </a:t>
            </a:r>
            <a:r>
              <a:rPr lang="cs-CZ" altLang="cs-CZ" sz="2400" dirty="0" smtClean="0">
                <a:solidFill>
                  <a:srgbClr val="FF0000"/>
                </a:solidFill>
              </a:rPr>
              <a:t>fotorezistor a fotodioda.</a:t>
            </a:r>
          </a:p>
        </p:txBody>
      </p:sp>
      <p:pic>
        <p:nvPicPr>
          <p:cNvPr id="41986" name="Picture 2" descr="VÃ½sledek obrÃ¡zku pro scintilaÄnÃ­ detek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1" y="5157192"/>
            <a:ext cx="3810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s://upload.wikimedia.org/wikipedia/commons/thumb/7/76/Ct-internals.jpg/370px-Ct-intern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11175"/>
            <a:ext cx="1865236" cy="184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ffectLst/>
              </a:rPr>
              <a:t>Využití fotoelektrického jevu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779549" y="2132856"/>
            <a:ext cx="7499350" cy="4800600"/>
          </a:xfrm>
        </p:spPr>
        <p:txBody>
          <a:bodyPr/>
          <a:lstStyle/>
          <a:p>
            <a:r>
              <a:rPr lang="cs-CZ" altLang="cs-CZ" sz="2400" dirty="0" smtClean="0">
                <a:solidFill>
                  <a:srgbClr val="FF0000"/>
                </a:solidFill>
              </a:rPr>
              <a:t>Fotorezistor</a:t>
            </a:r>
            <a:r>
              <a:rPr lang="cs-CZ" altLang="cs-CZ" sz="2400" dirty="0" smtClean="0"/>
              <a:t> – pokud není osvětlen, má </a:t>
            </a:r>
            <a:r>
              <a:rPr lang="cs-CZ" altLang="cs-CZ" sz="2400" dirty="0" smtClean="0">
                <a:solidFill>
                  <a:srgbClr val="FF0000"/>
                </a:solidFill>
              </a:rPr>
              <a:t>velký odpor</a:t>
            </a:r>
            <a:r>
              <a:rPr lang="cs-CZ" altLang="cs-CZ" sz="2400" dirty="0" smtClean="0"/>
              <a:t>, který se </a:t>
            </a:r>
            <a:r>
              <a:rPr lang="cs-CZ" altLang="cs-CZ" sz="2400" dirty="0" smtClean="0">
                <a:solidFill>
                  <a:srgbClr val="FF0000"/>
                </a:solidFill>
              </a:rPr>
              <a:t>po osvětlení snižuje</a:t>
            </a:r>
            <a:r>
              <a:rPr lang="cs-CZ" altLang="cs-CZ" sz="2400" dirty="0" smtClean="0"/>
              <a:t> a obvodem s fotorezistorem prochází </a:t>
            </a:r>
            <a:r>
              <a:rPr lang="cs-CZ" altLang="cs-CZ" sz="2400" dirty="0" smtClean="0">
                <a:solidFill>
                  <a:srgbClr val="FF0000"/>
                </a:solidFill>
              </a:rPr>
              <a:t>proud úměrný intenzitě</a:t>
            </a:r>
            <a:r>
              <a:rPr lang="cs-CZ" altLang="cs-CZ" sz="2400" dirty="0" smtClean="0"/>
              <a:t> dopadajícího záření.</a:t>
            </a:r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Fotodioda</a:t>
            </a:r>
            <a:r>
              <a:rPr lang="cs-CZ" altLang="cs-CZ" sz="2400" dirty="0" smtClean="0"/>
              <a:t> – po </a:t>
            </a:r>
            <a:r>
              <a:rPr lang="cs-CZ" altLang="cs-CZ" sz="2400" dirty="0" smtClean="0">
                <a:solidFill>
                  <a:srgbClr val="FF0000"/>
                </a:solidFill>
              </a:rPr>
              <a:t>osvětlení snižuje svůj odpor v závěrném směru</a:t>
            </a:r>
            <a:r>
              <a:rPr lang="cs-CZ" altLang="cs-CZ" sz="2400" dirty="0" smtClean="0"/>
              <a:t> (odporové zapojení) nebo na </a:t>
            </a:r>
            <a:r>
              <a:rPr lang="cs-CZ" altLang="cs-CZ" sz="2400" dirty="0" smtClean="0">
                <a:solidFill>
                  <a:srgbClr val="FF0000"/>
                </a:solidFill>
              </a:rPr>
              <a:t>elektrodách diody vzniká napětí</a:t>
            </a:r>
            <a:r>
              <a:rPr lang="cs-CZ" altLang="cs-CZ" sz="2400" dirty="0" smtClean="0"/>
              <a:t> a fotodioda se stává zdrojem stejnosměrného napětí (hradlové zapojení). </a:t>
            </a:r>
            <a:endParaRPr lang="cs-CZ" altLang="cs-CZ" sz="1800" dirty="0" smtClean="0"/>
          </a:p>
        </p:txBody>
      </p:sp>
      <p:pic>
        <p:nvPicPr>
          <p:cNvPr id="29700" name="Picture 5" descr="konstruk&amp;ccaron;ní uspo&amp;rcaron;ádání fotorezistor&amp;uring; a jejich realiz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13325"/>
            <a:ext cx="3810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http://electrapk.com/wp-content/uploads/2011/10/photodio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4400"/>
            <a:ext cx="20891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8780" y="692696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ffectLst/>
              </a:rPr>
              <a:t>Elektronvolt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sz="half" idx="1"/>
          </p:nvPr>
        </p:nvSpPr>
        <p:spPr>
          <a:xfrm>
            <a:off x="683568" y="2132856"/>
            <a:ext cx="7313613" cy="4800600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rgbClr val="FF0000"/>
                </a:solidFill>
              </a:rPr>
              <a:t>Elektronvolt</a:t>
            </a:r>
            <a:r>
              <a:rPr lang="cs-CZ" altLang="cs-CZ" sz="2400" dirty="0" smtClean="0"/>
              <a:t> (značka eV) je jednotka </a:t>
            </a:r>
            <a:r>
              <a:rPr lang="cs-CZ" altLang="cs-CZ" sz="2400" dirty="0" smtClean="0">
                <a:solidFill>
                  <a:srgbClr val="FF0000"/>
                </a:solidFill>
              </a:rPr>
              <a:t>práce a energie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Odpovídá </a:t>
            </a:r>
            <a:r>
              <a:rPr lang="cs-CZ" altLang="cs-CZ" sz="2400" dirty="0" smtClean="0">
                <a:solidFill>
                  <a:srgbClr val="FF0000"/>
                </a:solidFill>
              </a:rPr>
              <a:t>kinetické energii,</a:t>
            </a:r>
            <a:r>
              <a:rPr lang="cs-CZ" altLang="cs-CZ" sz="2400" dirty="0" smtClean="0"/>
              <a:t> kterou získá </a:t>
            </a:r>
            <a:r>
              <a:rPr lang="cs-CZ" altLang="cs-CZ" sz="2400" dirty="0" smtClean="0">
                <a:solidFill>
                  <a:srgbClr val="FF0000"/>
                </a:solidFill>
              </a:rPr>
              <a:t>elektron</a:t>
            </a:r>
            <a:r>
              <a:rPr lang="cs-CZ" altLang="cs-CZ" sz="2400" dirty="0" smtClean="0"/>
              <a:t> urychlený ve vakuu napětím </a:t>
            </a:r>
            <a:r>
              <a:rPr lang="cs-CZ" altLang="cs-CZ" sz="2400" dirty="0" smtClean="0">
                <a:solidFill>
                  <a:srgbClr val="FF0000"/>
                </a:solidFill>
              </a:rPr>
              <a:t>jednoho voltu</a:t>
            </a:r>
            <a:r>
              <a:rPr lang="cs-CZ" altLang="cs-CZ" sz="2400" dirty="0" smtClean="0"/>
              <a:t> 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graphicFrame>
        <p:nvGraphicFramePr>
          <p:cNvPr id="3072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1236749"/>
              </p:ext>
            </p:extLst>
          </p:nvPr>
        </p:nvGraphicFramePr>
        <p:xfrm>
          <a:off x="2976711" y="3717032"/>
          <a:ext cx="2727325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Rovnice" r:id="rId3" imgW="1270000" imgH="914400" progId="Equation.3">
                  <p:embed/>
                </p:oleObj>
              </mc:Choice>
              <mc:Fallback>
                <p:oleObj name="Rovnice" r:id="rId3" imgW="127000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711" y="3717032"/>
                        <a:ext cx="2727325" cy="1963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ffectLst/>
              </a:rPr>
              <a:t>Otázky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96" y="1772518"/>
            <a:ext cx="5614988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TextovéPole 6"/>
          <p:cNvSpPr txBox="1">
            <a:spLocks noChangeArrowheads="1"/>
          </p:cNvSpPr>
          <p:nvPr/>
        </p:nvSpPr>
        <p:spPr bwMode="auto">
          <a:xfrm>
            <a:off x="1272921" y="2204318"/>
            <a:ext cx="5048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d)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4" y="3356843"/>
            <a:ext cx="7704137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ovéPole 6"/>
          <p:cNvSpPr txBox="1">
            <a:spLocks noChangeArrowheads="1"/>
          </p:cNvSpPr>
          <p:nvPr/>
        </p:nvSpPr>
        <p:spPr bwMode="auto">
          <a:xfrm>
            <a:off x="1055434" y="3717205"/>
            <a:ext cx="5048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d)</a:t>
            </a:r>
          </a:p>
        </p:txBody>
      </p:sp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4941168"/>
            <a:ext cx="7632700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2" name="TextovéPole 6"/>
          <p:cNvSpPr txBox="1">
            <a:spLocks noChangeArrowheads="1"/>
          </p:cNvSpPr>
          <p:nvPr/>
        </p:nvSpPr>
        <p:spPr bwMode="auto">
          <a:xfrm>
            <a:off x="983996" y="5588868"/>
            <a:ext cx="5048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d)</a:t>
            </a:r>
          </a:p>
        </p:txBody>
      </p:sp>
      <p:pic>
        <p:nvPicPr>
          <p:cNvPr id="40962" name="Picture 2" descr="VÃ½sledek obrÃ¡zku pro televiznÃ­ obrazov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896"/>
            <a:ext cx="5498872" cy="21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s://cdn.megapixel.cz/images/w440h440/2/226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13207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SouvisejÃ­cÃ­ obrÃ¡ze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07" y="539998"/>
            <a:ext cx="5285337" cy="29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VÃ½sledek obrÃ¡zku pro trio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54" y="585216"/>
            <a:ext cx="4046534" cy="28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5" descr="http://www.kof.zcu.cz/st/dp/horsky/html/k3obr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39578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err="1" smtClean="0">
                <a:effectLst/>
              </a:rPr>
              <a:t>Comptonův</a:t>
            </a:r>
            <a:r>
              <a:rPr lang="cs-CZ" altLang="cs-CZ" dirty="0" smtClean="0">
                <a:effectLst/>
              </a:rPr>
              <a:t> jev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0000"/>
                </a:solidFill>
              </a:rPr>
              <a:t>Přesvědčivým důkazem existence fotonu</a:t>
            </a:r>
            <a:r>
              <a:rPr lang="cs-CZ" altLang="cs-CZ" sz="2400" dirty="0" smtClean="0"/>
              <a:t> jsou pokusy A.H. </a:t>
            </a:r>
            <a:r>
              <a:rPr lang="cs-CZ" altLang="cs-CZ" sz="2400" dirty="0" err="1" smtClean="0"/>
              <a:t>Comptona</a:t>
            </a:r>
            <a:endParaRPr lang="cs-CZ" altLang="cs-CZ" sz="2400" dirty="0" smtClean="0"/>
          </a:p>
          <a:p>
            <a:r>
              <a:rPr lang="cs-CZ" altLang="cs-CZ" sz="2400" dirty="0" smtClean="0"/>
              <a:t>V těchto experimentech dopadalo </a:t>
            </a:r>
            <a:r>
              <a:rPr lang="cs-CZ" altLang="cs-CZ" sz="2400" dirty="0" smtClean="0">
                <a:solidFill>
                  <a:srgbClr val="FF0000"/>
                </a:solidFill>
              </a:rPr>
              <a:t>rentgenové záření na uhlíkový terčík </a:t>
            </a:r>
          </a:p>
          <a:p>
            <a:r>
              <a:rPr lang="cs-CZ" altLang="cs-CZ" sz="2400" dirty="0" smtClean="0"/>
              <a:t>Z hlediska </a:t>
            </a:r>
            <a:r>
              <a:rPr lang="cs-CZ" altLang="cs-CZ" sz="2400" dirty="0" smtClean="0">
                <a:solidFill>
                  <a:srgbClr val="FF0000"/>
                </a:solidFill>
              </a:rPr>
              <a:t>klasické fyziky</a:t>
            </a:r>
            <a:r>
              <a:rPr lang="cs-CZ" altLang="cs-CZ" sz="2400" dirty="0" smtClean="0"/>
              <a:t> by se </a:t>
            </a:r>
            <a:r>
              <a:rPr lang="cs-CZ" altLang="cs-CZ" sz="2400" dirty="0" smtClean="0">
                <a:solidFill>
                  <a:srgbClr val="FF0000"/>
                </a:solidFill>
              </a:rPr>
              <a:t>vlnová délka rozptýleného záření neměla změnit</a:t>
            </a:r>
            <a:r>
              <a:rPr lang="cs-CZ" altLang="cs-CZ" sz="2400" dirty="0" smtClean="0"/>
              <a:t>.</a:t>
            </a:r>
          </a:p>
          <a:p>
            <a:r>
              <a:rPr lang="cs-CZ" altLang="cs-CZ" sz="2400" dirty="0" err="1" smtClean="0"/>
              <a:t>Compton</a:t>
            </a:r>
            <a:r>
              <a:rPr lang="cs-CZ" altLang="cs-CZ" sz="2400" dirty="0" smtClean="0"/>
              <a:t> zjistil, že </a:t>
            </a:r>
            <a:r>
              <a:rPr lang="cs-CZ" altLang="cs-CZ" sz="2400" dirty="0" smtClean="0">
                <a:solidFill>
                  <a:srgbClr val="FF0000"/>
                </a:solidFill>
              </a:rPr>
              <a:t>rozptýlené </a:t>
            </a:r>
            <a:br>
              <a:rPr lang="cs-CZ" altLang="cs-CZ" sz="2400" dirty="0" smtClean="0">
                <a:solidFill>
                  <a:srgbClr val="FF0000"/>
                </a:solidFill>
              </a:rPr>
            </a:br>
            <a:r>
              <a:rPr lang="cs-CZ" altLang="cs-CZ" sz="2400" dirty="0" smtClean="0">
                <a:solidFill>
                  <a:srgbClr val="FF0000"/>
                </a:solidFill>
              </a:rPr>
              <a:t>záření má větší vlnovou délku</a:t>
            </a:r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Zvětšuje se s rostoucím úhlem</a:t>
            </a:r>
          </a:p>
        </p:txBody>
      </p:sp>
      <p:pic>
        <p:nvPicPr>
          <p:cNvPr id="41986" name="Picture 2" descr="VÃ½sledek obrÃ¡zku pro compton scattering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583912" cy="22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2" name="Picture 20" descr="VÃ½sledek obrÃ¡zku pro compton scattering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380"/>
            <a:ext cx="2897344" cy="182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773832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err="1" smtClean="0">
                <a:effectLst/>
              </a:rPr>
              <a:t>Comptonův</a:t>
            </a:r>
            <a:r>
              <a:rPr lang="cs-CZ" altLang="cs-CZ" dirty="0" smtClean="0">
                <a:effectLst/>
              </a:rPr>
              <a:t> jev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>
          <a:xfrm>
            <a:off x="683568" y="1916832"/>
            <a:ext cx="7313613" cy="5076825"/>
          </a:xfrm>
        </p:spPr>
        <p:txBody>
          <a:bodyPr>
            <a:normAutofit/>
          </a:bodyPr>
          <a:lstStyle/>
          <a:p>
            <a:r>
              <a:rPr lang="cs-CZ" altLang="cs-CZ" sz="2400" dirty="0" smtClean="0"/>
              <a:t>K vysvětlení je nutný předpoklad, že RTG záření je </a:t>
            </a:r>
            <a:r>
              <a:rPr lang="cs-CZ" altLang="cs-CZ" sz="2400" dirty="0" smtClean="0">
                <a:solidFill>
                  <a:srgbClr val="FF0000"/>
                </a:solidFill>
              </a:rPr>
              <a:t>proud fotonu o hybnosti p</a:t>
            </a:r>
          </a:p>
          <a:p>
            <a:r>
              <a:rPr lang="cs-CZ" altLang="cs-CZ" sz="2400" dirty="0" smtClean="0"/>
              <a:t>Rozptyl potom probíhá jako </a:t>
            </a:r>
            <a:r>
              <a:rPr lang="cs-CZ" altLang="cs-CZ" sz="2400" dirty="0" smtClean="0">
                <a:solidFill>
                  <a:srgbClr val="FF0000"/>
                </a:solidFill>
              </a:rPr>
              <a:t>srážka dvou částic</a:t>
            </a:r>
            <a:r>
              <a:rPr lang="cs-CZ" altLang="cs-CZ" sz="2400" dirty="0" smtClean="0"/>
              <a:t> (elektron a foton)</a:t>
            </a:r>
          </a:p>
          <a:p>
            <a:r>
              <a:rPr lang="cs-CZ" altLang="cs-CZ" sz="2400" dirty="0" smtClean="0"/>
              <a:t>Foton má před srážkou energii </a:t>
            </a:r>
            <a:r>
              <a:rPr lang="cs-CZ" altLang="cs-CZ" sz="2400" dirty="0" smtClean="0">
                <a:solidFill>
                  <a:srgbClr val="FF0000"/>
                </a:solidFill>
              </a:rPr>
              <a:t>E=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hf</a:t>
            </a:r>
            <a:r>
              <a:rPr lang="cs-CZ" altLang="cs-CZ" sz="2400" dirty="0" smtClean="0"/>
              <a:t>.</a:t>
            </a:r>
          </a:p>
          <a:p>
            <a:r>
              <a:rPr lang="cs-CZ" altLang="cs-CZ" sz="2400" dirty="0" smtClean="0"/>
              <a:t>Při srážce </a:t>
            </a:r>
            <a:r>
              <a:rPr lang="cs-CZ" altLang="cs-CZ" sz="2400" dirty="0" smtClean="0">
                <a:solidFill>
                  <a:srgbClr val="FF0000"/>
                </a:solidFill>
              </a:rPr>
              <a:t>část energie předá elektronu</a:t>
            </a:r>
            <a:r>
              <a:rPr lang="cs-CZ" altLang="cs-CZ" sz="2400" dirty="0" smtClean="0"/>
              <a:t> a jeho energie se změní na </a:t>
            </a:r>
            <a:r>
              <a:rPr lang="cs-CZ" altLang="cs-CZ" sz="2400" dirty="0" smtClean="0">
                <a:solidFill>
                  <a:srgbClr val="FF0000"/>
                </a:solidFill>
              </a:rPr>
              <a:t>E´=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hf</a:t>
            </a:r>
            <a:r>
              <a:rPr lang="cs-CZ" altLang="cs-CZ" sz="2400" dirty="0" smtClean="0">
                <a:solidFill>
                  <a:srgbClr val="FF0000"/>
                </a:solidFill>
              </a:rPr>
              <a:t>´</a:t>
            </a:r>
          </a:p>
          <a:p>
            <a:r>
              <a:rPr lang="cs-CZ" altLang="cs-CZ" sz="2400" dirty="0" smtClean="0"/>
              <a:t>Podle zákona zachování energie</a:t>
            </a:r>
          </a:p>
          <a:p>
            <a:r>
              <a:rPr lang="cs-CZ" altLang="cs-CZ" sz="2400" dirty="0" smtClean="0"/>
              <a:t>Závislost rozdílu vlnových délek</a:t>
            </a:r>
            <a:br>
              <a:rPr lang="cs-CZ" altLang="cs-CZ" sz="2400" dirty="0" smtClean="0"/>
            </a:br>
            <a:r>
              <a:rPr lang="cs-CZ" altLang="cs-CZ" sz="2400" dirty="0" smtClean="0"/>
              <a:t>na úhlu rozptylu:</a:t>
            </a:r>
            <a:br>
              <a:rPr lang="cs-CZ" altLang="cs-CZ" sz="2400" dirty="0" smtClean="0"/>
            </a:br>
            <a:r>
              <a:rPr lang="cs-CZ" altLang="cs-CZ" sz="2400" dirty="0" smtClean="0">
                <a:solidFill>
                  <a:srgbClr val="FF0000"/>
                </a:solidFill>
              </a:rPr>
              <a:t>zákon zachování hybnosti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endParaRPr lang="cs-CZ" altLang="cs-CZ" sz="2400" dirty="0" smtClean="0"/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8416555"/>
              </p:ext>
            </p:extLst>
          </p:nvPr>
        </p:nvGraphicFramePr>
        <p:xfrm>
          <a:off x="5436096" y="5301208"/>
          <a:ext cx="204022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Rovnice" r:id="rId4" imgW="1079500" imgH="609600" progId="Equation.3">
                  <p:embed/>
                </p:oleObj>
              </mc:Choice>
              <mc:Fallback>
                <p:oleObj name="Rovnice" r:id="rId4" imgW="10795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301208"/>
                        <a:ext cx="2040227" cy="115212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336" y="1556792"/>
            <a:ext cx="5172075" cy="481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ffectLst/>
              </a:rPr>
              <a:t>Otázky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57" y="2278236"/>
            <a:ext cx="7812087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" y="4653136"/>
            <a:ext cx="8172450" cy="162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ovéPole 6"/>
          <p:cNvSpPr txBox="1">
            <a:spLocks noChangeArrowheads="1"/>
          </p:cNvSpPr>
          <p:nvPr/>
        </p:nvSpPr>
        <p:spPr bwMode="auto">
          <a:xfrm>
            <a:off x="984494" y="2781473"/>
            <a:ext cx="5048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d)</a:t>
            </a:r>
          </a:p>
        </p:txBody>
      </p:sp>
      <p:sp>
        <p:nvSpPr>
          <p:cNvPr id="34822" name="TextovéPole 6"/>
          <p:cNvSpPr txBox="1">
            <a:spLocks noChangeArrowheads="1"/>
          </p:cNvSpPr>
          <p:nvPr/>
        </p:nvSpPr>
        <p:spPr bwMode="auto">
          <a:xfrm>
            <a:off x="840032" y="5157961"/>
            <a:ext cx="5048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761424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>
                <a:effectLst/>
              </a:rPr>
              <a:t>Vlnové vlastnosti částic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sz="half" idx="1"/>
          </p:nvPr>
        </p:nvSpPr>
        <p:spPr>
          <a:xfrm>
            <a:off x="683568" y="1910250"/>
            <a:ext cx="7458075" cy="4800600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0000"/>
                </a:solidFill>
              </a:rPr>
              <a:t>Louis de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Broglie</a:t>
            </a:r>
            <a:r>
              <a:rPr lang="cs-CZ" altLang="cs-CZ" sz="2400" dirty="0" smtClean="0"/>
              <a:t> (1892 - 1987) </a:t>
            </a:r>
          </a:p>
          <a:p>
            <a:r>
              <a:rPr lang="cs-CZ" altLang="cs-CZ" sz="2400" dirty="0" smtClean="0"/>
              <a:t>Jestliže se </a:t>
            </a:r>
            <a:r>
              <a:rPr lang="cs-CZ" altLang="cs-CZ" sz="2400" dirty="0" smtClean="0">
                <a:solidFill>
                  <a:srgbClr val="FF0000"/>
                </a:solidFill>
              </a:rPr>
              <a:t>kvantum elektromagnetického záření chová jako částice</a:t>
            </a:r>
            <a:r>
              <a:rPr lang="cs-CZ" altLang="cs-CZ" sz="2400" dirty="0" smtClean="0"/>
              <a:t>, proč by se </a:t>
            </a:r>
            <a:r>
              <a:rPr lang="cs-CZ" altLang="cs-CZ" sz="2400" dirty="0" smtClean="0">
                <a:solidFill>
                  <a:srgbClr val="FF0000"/>
                </a:solidFill>
              </a:rPr>
              <a:t>ostatní objekty mikrosvěta</a:t>
            </a:r>
            <a:r>
              <a:rPr lang="cs-CZ" altLang="cs-CZ" sz="2400" dirty="0" smtClean="0"/>
              <a:t>, které byly dosud považovány za částice v klasickém slova smyslu (elektron, neutron, proton, atomy, molekuly, ale i tělesa z nich vytvořená), </a:t>
            </a:r>
            <a:r>
              <a:rPr lang="cs-CZ" altLang="cs-CZ" sz="2400" dirty="0" smtClean="0">
                <a:solidFill>
                  <a:srgbClr val="FF0000"/>
                </a:solidFill>
              </a:rPr>
              <a:t>nemohly chovat zároveň jako vlna</a:t>
            </a:r>
            <a:r>
              <a:rPr lang="cs-CZ" altLang="cs-CZ" sz="2400" dirty="0" smtClean="0"/>
              <a:t>? </a:t>
            </a:r>
          </a:p>
          <a:p>
            <a:r>
              <a:rPr lang="cs-CZ" altLang="cs-CZ" sz="2400" dirty="0" smtClean="0"/>
              <a:t>L. de </a:t>
            </a:r>
            <a:r>
              <a:rPr lang="cs-CZ" altLang="cs-CZ" sz="2400" dirty="0" err="1" smtClean="0"/>
              <a:t>Broglie</a:t>
            </a:r>
            <a:r>
              <a:rPr lang="cs-CZ" altLang="cs-CZ" sz="2400" dirty="0" smtClean="0"/>
              <a:t> navrhl </a:t>
            </a:r>
            <a:r>
              <a:rPr lang="cs-CZ" altLang="cs-CZ" sz="2400" dirty="0" smtClean="0">
                <a:solidFill>
                  <a:srgbClr val="FF0000"/>
                </a:solidFill>
              </a:rPr>
              <a:t>každé volně</a:t>
            </a:r>
            <a:r>
              <a:rPr lang="cs-CZ" altLang="cs-CZ" sz="2400" dirty="0" smtClean="0"/>
              <a:t> se pohybující částici, která má energii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E</a:t>
            </a:r>
            <a:r>
              <a:rPr lang="cs-CZ" altLang="cs-CZ" sz="2400" dirty="0" smtClean="0"/>
              <a:t> a hybnost </a:t>
            </a:r>
            <a:r>
              <a:rPr lang="cs-CZ" altLang="cs-CZ" sz="2400" dirty="0" smtClean="0">
                <a:solidFill>
                  <a:srgbClr val="FF0000"/>
                </a:solidFill>
              </a:rPr>
              <a:t>p,</a:t>
            </a:r>
            <a:r>
              <a:rPr lang="cs-CZ" altLang="cs-CZ" sz="2400" dirty="0" smtClean="0"/>
              <a:t> přiřadit </a:t>
            </a:r>
            <a:r>
              <a:rPr lang="cs-CZ" altLang="cs-CZ" sz="2400" dirty="0" smtClean="0">
                <a:solidFill>
                  <a:srgbClr val="FF0000"/>
                </a:solidFill>
              </a:rPr>
              <a:t>frekvenci </a:t>
            </a:r>
            <a:r>
              <a:rPr lang="cs-CZ" altLang="cs-CZ" sz="2400" dirty="0" smtClean="0"/>
              <a:t>a </a:t>
            </a:r>
            <a:r>
              <a:rPr lang="cs-CZ" altLang="cs-CZ" sz="2400" dirty="0" smtClean="0">
                <a:solidFill>
                  <a:srgbClr val="FF0000"/>
                </a:solidFill>
              </a:rPr>
              <a:t>vlnovou délku</a:t>
            </a:r>
            <a:r>
              <a:rPr lang="cs-CZ" altLang="cs-CZ" sz="2400" dirty="0" smtClean="0"/>
              <a:t> analogickými vztahy, které platí pro fotony. </a:t>
            </a: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3792764"/>
              </p:ext>
            </p:extLst>
          </p:nvPr>
        </p:nvGraphicFramePr>
        <p:xfrm>
          <a:off x="2411760" y="5351426"/>
          <a:ext cx="367347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Rovnice" r:id="rId3" imgW="2324100" imgH="863600" progId="Equation.3">
                  <p:embed/>
                </p:oleObj>
              </mc:Choice>
              <mc:Fallback>
                <p:oleObj name="Rovnice" r:id="rId3" imgW="2324100" imgH="86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351426"/>
                        <a:ext cx="3673475" cy="1365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61" name="Picture 21" descr="VÃ½sledek obrÃ¡zku pro Louis de Brogl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90427" cy="20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effectLst/>
              </a:rPr>
              <a:t>Elektromagnetické záření</a:t>
            </a:r>
            <a:endParaRPr lang="cs-CZ" dirty="0"/>
          </a:p>
        </p:txBody>
      </p:sp>
      <p:pic>
        <p:nvPicPr>
          <p:cNvPr id="11267" name="Picture 4" descr="http://www.ceskatelevize.cz:8001/program/porady/10391317150/foto09/212382553450027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39925"/>
            <a:ext cx="78867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696119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>
                <a:effectLst/>
              </a:rPr>
              <a:t>Vlnová funkce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sz="half" idx="1"/>
          </p:nvPr>
        </p:nvSpPr>
        <p:spPr>
          <a:xfrm>
            <a:off x="698500" y="1916112"/>
            <a:ext cx="7458075" cy="4800600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FF0000"/>
                </a:solidFill>
              </a:rPr>
              <a:t>Ukázalo se že částice projevují vlnové vlastnosti</a:t>
            </a:r>
            <a:r>
              <a:rPr lang="cs-CZ" altLang="cs-CZ" sz="2400" dirty="0" smtClean="0"/>
              <a:t> a jejich pohyb je nutné popsat matematicky mnohem složitější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vlnovou funkcí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Vlnová funkce vyjadřuje </a:t>
            </a:r>
            <a:r>
              <a:rPr lang="cs-CZ" altLang="cs-CZ" sz="2400" dirty="0" smtClean="0">
                <a:solidFill>
                  <a:srgbClr val="FF0000"/>
                </a:solidFill>
              </a:rPr>
              <a:t>závislost  amplitudy de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Broglieovy</a:t>
            </a:r>
            <a:r>
              <a:rPr lang="cs-CZ" altLang="cs-CZ" sz="2400" dirty="0" smtClean="0">
                <a:solidFill>
                  <a:srgbClr val="FF0000"/>
                </a:solidFill>
              </a:rPr>
              <a:t> vlny na prostorových souřadnicích a čase</a:t>
            </a:r>
            <a:r>
              <a:rPr lang="cs-CZ" altLang="cs-CZ" sz="2400" dirty="0" smtClean="0"/>
              <a:t>.</a:t>
            </a:r>
          </a:p>
          <a:p>
            <a:r>
              <a:rPr lang="cs-CZ" altLang="cs-CZ" sz="2400" dirty="0" smtClean="0"/>
              <a:t>Fyzikální smysl má však jen výraz 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Ten nazýváme </a:t>
            </a:r>
            <a:r>
              <a:rPr lang="cs-CZ" altLang="cs-CZ" sz="2400" dirty="0" smtClean="0">
                <a:solidFill>
                  <a:srgbClr val="FF0000"/>
                </a:solidFill>
              </a:rPr>
              <a:t>hustota pravděpodobnosti výskytu částice v okolí bodu o souřadnicích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x, y, z</a:t>
            </a:r>
            <a:r>
              <a:rPr lang="cs-CZ" altLang="cs-CZ" sz="2400" dirty="0" smtClean="0">
                <a:solidFill>
                  <a:srgbClr val="FF0000"/>
                </a:solidFill>
              </a:rPr>
              <a:t> v čase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t</a:t>
            </a: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34325033"/>
              </p:ext>
            </p:extLst>
          </p:nvPr>
        </p:nvGraphicFramePr>
        <p:xfrm>
          <a:off x="3491880" y="2780928"/>
          <a:ext cx="172878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Rovnice" r:id="rId3" imgW="710891" imgH="203112" progId="Equation.3">
                  <p:embed/>
                </p:oleObj>
              </mc:Choice>
              <mc:Fallback>
                <p:oleObj name="Rovnice" r:id="rId3" imgW="710891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780928"/>
                        <a:ext cx="1728787" cy="493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62238003"/>
              </p:ext>
            </p:extLst>
          </p:nvPr>
        </p:nvGraphicFramePr>
        <p:xfrm>
          <a:off x="5220667" y="4437112"/>
          <a:ext cx="2260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Rovnice" r:id="rId5" imgW="825500" imgH="279400" progId="Equation.3">
                  <p:embed/>
                </p:oleObj>
              </mc:Choice>
              <mc:Fallback>
                <p:oleObj name="Rovnice" r:id="rId5" imgW="825500" imgH="279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667" y="4437112"/>
                        <a:ext cx="2260600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91" name="Picture 27" descr="http://artemis.osu.cz/mmfyz/qm/qm_4_3_soubory/image00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818233"/>
            <a:ext cx="26193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cs-CZ" altLang="cs-CZ" sz="3900" smtClean="0">
                <a:effectLst/>
              </a:rPr>
              <a:t>Praktické využití vlnových vlastností částic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1331913" y="2057400"/>
            <a:ext cx="7499350" cy="36766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altLang="cs-CZ" sz="2400" smtClean="0">
                <a:solidFill>
                  <a:srgbClr val="FF0000"/>
                </a:solidFill>
              </a:rPr>
              <a:t>Elektronové mikroskopy</a:t>
            </a:r>
            <a:r>
              <a:rPr lang="cs-CZ" altLang="cs-CZ" sz="2400" smtClean="0"/>
              <a:t>, v nichž se místo světelných paprsků používají </a:t>
            </a:r>
            <a:r>
              <a:rPr lang="cs-CZ" altLang="cs-CZ" sz="2400" smtClean="0">
                <a:solidFill>
                  <a:srgbClr val="FF0000"/>
                </a:solidFill>
              </a:rPr>
              <a:t>svazky elektronů</a:t>
            </a:r>
            <a:r>
              <a:rPr lang="cs-CZ" altLang="cs-CZ" sz="2400" smtClean="0"/>
              <a:t>. </a:t>
            </a:r>
          </a:p>
          <a:p>
            <a:pPr>
              <a:spcAft>
                <a:spcPts val="600"/>
              </a:spcAft>
            </a:pPr>
            <a:r>
              <a:rPr lang="cs-CZ" altLang="cs-CZ" sz="2400" smtClean="0"/>
              <a:t>Rozlišovací schopnost těchto přístrojů je určena </a:t>
            </a:r>
            <a:r>
              <a:rPr lang="cs-CZ" altLang="cs-CZ" sz="2400" smtClean="0">
                <a:solidFill>
                  <a:srgbClr val="FF0000"/>
                </a:solidFill>
              </a:rPr>
              <a:t>de Broglieovou vlnovou délkou</a:t>
            </a:r>
            <a:r>
              <a:rPr lang="cs-CZ" altLang="cs-CZ" sz="2400" smtClean="0"/>
              <a:t>. </a:t>
            </a:r>
          </a:p>
          <a:p>
            <a:pPr>
              <a:spcAft>
                <a:spcPts val="600"/>
              </a:spcAft>
            </a:pPr>
            <a:r>
              <a:rPr lang="cs-CZ" altLang="cs-CZ" sz="2400" smtClean="0"/>
              <a:t>Vzhledem k tomu, že je menší než je vlnová </a:t>
            </a:r>
            <a:r>
              <a:rPr lang="cs-CZ" altLang="cs-CZ" sz="2400" smtClean="0">
                <a:solidFill>
                  <a:srgbClr val="FF0000"/>
                </a:solidFill>
              </a:rPr>
              <a:t>délka (viditelného) světla</a:t>
            </a:r>
            <a:r>
              <a:rPr lang="cs-CZ" altLang="cs-CZ" sz="2400" smtClean="0"/>
              <a:t>, lze dosáhnout elektronovým většího rozlišení a tedy i většího zvětšení. </a:t>
            </a:r>
          </a:p>
        </p:txBody>
      </p:sp>
      <p:pic>
        <p:nvPicPr>
          <p:cNvPr id="37893" name="Picture 5" descr="Výsledek obrázku pro Schrödingerova rov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30159"/>
            <a:ext cx="30480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http://www.fzu.cz/sites/default/files/imagecache/pulka_strany/images/popularizace/em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52" y="356825"/>
            <a:ext cx="3689927" cy="34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VÃ½sledek obrÃ¡zku pro elektronovÃ½ mikrosk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86" y="585216"/>
            <a:ext cx="3429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SouvisejÃ­cÃ­ obrÃ¡ze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93" y="4039534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VÃ½sledek obrÃ¡zku pro schrodinger cat 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25" y="4193779"/>
            <a:ext cx="4220815" cy="224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Kvantová fyzika</a:t>
            </a:r>
            <a:endParaRPr lang="cs-CZ" dirty="0"/>
          </a:p>
        </p:txBody>
      </p:sp>
      <p:pic>
        <p:nvPicPr>
          <p:cNvPr id="41986" name="Picture 2" descr="VÃ½sledek obrÃ¡zku pro kvantovÃ½ poÄÃ­taÄ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16" y="2084832"/>
            <a:ext cx="4760564" cy="32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VÃ½sledek obrÃ¡zku pro kvantovÃ½ poÄÃ­taÄ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08" y="1628800"/>
            <a:ext cx="4419829" cy="48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21" y="1798632"/>
            <a:ext cx="7003041" cy="38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UspoÅÃ¡dÃ¡nÃ­ italsko-holandskÃ©ho experimen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9569"/>
            <a:ext cx="5472608" cy="448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http://www.osel.cz/_popisky/134_/13401905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02910"/>
            <a:ext cx="6457820" cy="416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ffectLst/>
              </a:rPr>
              <a:t>Laser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611561" y="2050018"/>
            <a:ext cx="5040559" cy="46193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dirty="0" smtClean="0"/>
              <a:t>Po uvedení laseru do provozu dojde k </a:t>
            </a:r>
            <a:r>
              <a:rPr lang="cs-CZ" altLang="cs-CZ" dirty="0" smtClean="0">
                <a:solidFill>
                  <a:srgbClr val="FF0000"/>
                </a:solidFill>
              </a:rPr>
              <a:t>čerpání atomů</a:t>
            </a:r>
            <a:r>
              <a:rPr lang="cs-CZ" altLang="cs-CZ" dirty="0" smtClean="0"/>
              <a:t> </a:t>
            </a:r>
            <a:r>
              <a:rPr lang="cs-CZ" altLang="cs-CZ" dirty="0" smtClean="0">
                <a:solidFill>
                  <a:srgbClr val="FF0000"/>
                </a:solidFill>
              </a:rPr>
              <a:t>látky na vyšší energetické hladiny</a:t>
            </a:r>
            <a:r>
              <a:rPr lang="cs-CZ" altLang="cs-CZ" dirty="0" smtClean="0"/>
              <a:t>, aby se vytvořilo aktivní prostředí s populační inverzí.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dirty="0" smtClean="0"/>
              <a:t>Zároveň se </a:t>
            </a:r>
            <a:r>
              <a:rPr lang="cs-CZ" altLang="cs-CZ" dirty="0" smtClean="0">
                <a:solidFill>
                  <a:srgbClr val="FF0000"/>
                </a:solidFill>
              </a:rPr>
              <a:t>vyzáří foton stejné frekvence</a:t>
            </a:r>
            <a:r>
              <a:rPr lang="cs-CZ" altLang="cs-CZ" dirty="0" smtClean="0"/>
              <a:t>, jakou má světlo </a:t>
            </a:r>
            <a:r>
              <a:rPr lang="cs-CZ" altLang="cs-CZ" dirty="0" smtClean="0">
                <a:solidFill>
                  <a:srgbClr val="FF0000"/>
                </a:solidFill>
              </a:rPr>
              <a:t>vyzařované z laseru</a:t>
            </a:r>
            <a:r>
              <a:rPr lang="cs-CZ" altLang="cs-CZ" dirty="0" smtClean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dirty="0" smtClean="0"/>
              <a:t>Tento foton bude </a:t>
            </a:r>
            <a:r>
              <a:rPr lang="cs-CZ" altLang="cs-CZ" dirty="0" smtClean="0">
                <a:solidFill>
                  <a:srgbClr val="FF0000"/>
                </a:solidFill>
              </a:rPr>
              <a:t>stimulovat atomy k přeskokům na nižší energetickou hladinu</a:t>
            </a:r>
            <a:r>
              <a:rPr lang="cs-CZ" altLang="cs-CZ" dirty="0" smtClean="0"/>
              <a:t> a bude tedy docházet ke </a:t>
            </a:r>
            <a:r>
              <a:rPr lang="cs-CZ" altLang="cs-CZ" dirty="0" smtClean="0">
                <a:solidFill>
                  <a:srgbClr val="FF0000"/>
                </a:solidFill>
              </a:rPr>
              <a:t>stimulované emisi záření</a:t>
            </a:r>
            <a:r>
              <a:rPr lang="cs-CZ" altLang="cs-CZ" dirty="0" smtClean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altLang="cs-CZ" dirty="0" smtClean="0"/>
              <a:t>Známe-li </a:t>
            </a:r>
            <a:r>
              <a:rPr lang="cs-CZ" altLang="cs-CZ" dirty="0" smtClean="0">
                <a:solidFill>
                  <a:srgbClr val="FF0000"/>
                </a:solidFill>
              </a:rPr>
              <a:t>světelný výkon laseru</a:t>
            </a:r>
            <a:r>
              <a:rPr lang="cs-CZ" altLang="cs-CZ" dirty="0" smtClean="0"/>
              <a:t> dopadající na </a:t>
            </a:r>
            <a:r>
              <a:rPr lang="cs-CZ" altLang="cs-CZ" dirty="0" smtClean="0">
                <a:solidFill>
                  <a:srgbClr val="FF0000"/>
                </a:solidFill>
              </a:rPr>
              <a:t>jednotku plochy (hustotu zářivého toku),</a:t>
            </a:r>
            <a:r>
              <a:rPr lang="cs-CZ" altLang="cs-CZ" dirty="0" smtClean="0"/>
              <a:t> je možné snadno určit i </a:t>
            </a:r>
            <a:r>
              <a:rPr lang="cs-CZ" altLang="cs-CZ" dirty="0" smtClean="0">
                <a:solidFill>
                  <a:srgbClr val="FF0000"/>
                </a:solidFill>
              </a:rPr>
              <a:t>mechanický tlak světelného paprsku</a:t>
            </a:r>
            <a:r>
              <a:rPr lang="cs-CZ" altLang="cs-CZ" dirty="0" smtClean="0"/>
              <a:t>. </a:t>
            </a:r>
          </a:p>
        </p:txBody>
      </p:sp>
      <p:pic>
        <p:nvPicPr>
          <p:cNvPr id="40962" name="Picture 2" descr="Výsledek obrázku pro laser princ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18" y="2531967"/>
            <a:ext cx="3341616" cy="12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www.lao.cz/pictures/jpg/lao_info_preview/serial/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3014955" cy="14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Výsledek obrázku pro las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8951"/>
            <a:ext cx="2865040" cy="14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727398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>
                <a:effectLst/>
              </a:rPr>
              <a:t>Laser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1"/>
          </p:nvPr>
        </p:nvSpPr>
        <p:spPr>
          <a:xfrm>
            <a:off x="755576" y="1965325"/>
            <a:ext cx="7385050" cy="4800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dirty="0" smtClean="0"/>
              <a:t>Fotony mají </a:t>
            </a:r>
            <a:r>
              <a:rPr lang="cs-CZ" altLang="cs-CZ" sz="2400" dirty="0" smtClean="0">
                <a:solidFill>
                  <a:srgbClr val="FF0000"/>
                </a:solidFill>
              </a:rPr>
              <a:t>hybnost</a:t>
            </a:r>
            <a:r>
              <a:rPr lang="cs-CZ" altLang="cs-CZ" sz="2400" dirty="0" smtClean="0"/>
              <a:t> o velikosti </a:t>
            </a:r>
          </a:p>
          <a:p>
            <a:pPr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/>
              <a:t>Velikost síly je podle </a:t>
            </a:r>
            <a:r>
              <a:rPr lang="cs-CZ" altLang="cs-CZ" sz="2400" dirty="0" smtClean="0">
                <a:solidFill>
                  <a:srgbClr val="FF0000"/>
                </a:solidFill>
              </a:rPr>
              <a:t>druhého Newtonova zákona</a:t>
            </a:r>
            <a:r>
              <a:rPr lang="cs-CZ" altLang="cs-CZ" sz="2400" dirty="0" smtClean="0"/>
              <a:t> rovna časové změně velikosti hybnosti </a:t>
            </a:r>
          </a:p>
          <a:p>
            <a:pPr>
              <a:defRPr/>
            </a:pPr>
            <a:endParaRPr lang="cs-CZ" altLang="cs-CZ" sz="2400" dirty="0" smtClean="0"/>
          </a:p>
          <a:p>
            <a:pPr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/>
              <a:t>Dostáváme pro velikost síly působící na jednotku plochy 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 smtClean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 smtClean="0">
                <a:sym typeface="Symbol" panose="05050102010706020507" pitchFamily="18" charset="2"/>
              </a:rPr>
              <a:t>  - Hustota zářivého toku</a:t>
            </a:r>
            <a:endParaRPr lang="cs-CZ" altLang="cs-CZ" sz="2000" dirty="0" smtClean="0"/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cs-CZ" altLang="cs-CZ" sz="2400" dirty="0" smtClean="0"/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91110035"/>
              </p:ext>
            </p:extLst>
          </p:nvPr>
        </p:nvGraphicFramePr>
        <p:xfrm>
          <a:off x="4539166" y="1661641"/>
          <a:ext cx="10795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name="Rovnice" r:id="rId3" imgW="431613" imgH="393529" progId="Equation.3">
                  <p:embed/>
                </p:oleObj>
              </mc:Choice>
              <mc:Fallback>
                <p:oleObj name="Rovnice" r:id="rId3" imgW="431613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166" y="1661641"/>
                        <a:ext cx="1079500" cy="984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75626624"/>
              </p:ext>
            </p:extLst>
          </p:nvPr>
        </p:nvGraphicFramePr>
        <p:xfrm>
          <a:off x="5222529" y="3306391"/>
          <a:ext cx="12938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Rovnice" r:id="rId5" imgW="507780" imgH="393529" progId="Equation.3">
                  <p:embed/>
                </p:oleObj>
              </mc:Choice>
              <mc:Fallback>
                <p:oleObj name="Rovnice" r:id="rId5" imgW="507780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529" y="3306391"/>
                        <a:ext cx="1293812" cy="1003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61552"/>
              </p:ext>
            </p:extLst>
          </p:nvPr>
        </p:nvGraphicFramePr>
        <p:xfrm>
          <a:off x="2123728" y="5085184"/>
          <a:ext cx="43926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7" name="Rovnice" r:id="rId7" imgW="1828800" imgH="393700" progId="Equation.3">
                  <p:embed/>
                </p:oleObj>
              </mc:Choice>
              <mc:Fallback>
                <p:oleObj name="Rovnice" r:id="rId7" imgW="18288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085184"/>
                        <a:ext cx="4392613" cy="946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65" name="Picture 29" descr="Výsledek obrázku pro fotonová plachetni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28" y="383289"/>
            <a:ext cx="3145259" cy="17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ffectLst/>
              </a:rPr>
              <a:t>Otázky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1" y="1773362"/>
            <a:ext cx="4897438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ovéPole 6"/>
          <p:cNvSpPr txBox="1">
            <a:spLocks noChangeArrowheads="1"/>
          </p:cNvSpPr>
          <p:nvPr/>
        </p:nvSpPr>
        <p:spPr bwMode="auto">
          <a:xfrm>
            <a:off x="1100941" y="2132137"/>
            <a:ext cx="5048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d)</a:t>
            </a: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9" y="3645024"/>
            <a:ext cx="752475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TextovéPole 6"/>
          <p:cNvSpPr txBox="1">
            <a:spLocks noChangeArrowheads="1"/>
          </p:cNvSpPr>
          <p:nvPr/>
        </p:nvSpPr>
        <p:spPr bwMode="auto">
          <a:xfrm>
            <a:off x="812016" y="3932362"/>
            <a:ext cx="5048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d)</a:t>
            </a:r>
          </a:p>
        </p:txBody>
      </p:sp>
      <p:sp>
        <p:nvSpPr>
          <p:cNvPr id="40967" name="TextovéPole 6"/>
          <p:cNvSpPr txBox="1">
            <a:spLocks noChangeArrowheads="1"/>
          </p:cNvSpPr>
          <p:nvPr/>
        </p:nvSpPr>
        <p:spPr bwMode="auto">
          <a:xfrm>
            <a:off x="885041" y="5229349"/>
            <a:ext cx="5048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/>
              <a:t>d)</a:t>
            </a:r>
          </a:p>
        </p:txBody>
      </p:sp>
      <p:pic>
        <p:nvPicPr>
          <p:cNvPr id="43010" name="Picture 2" descr="http://fyzika.jreichl.com/data/optika/2_vlny_soubory/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73" y="283046"/>
            <a:ext cx="49720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fyzika.jreichl.com/data/optika/2_vlny_soubory/image0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873" y="1022201"/>
            <a:ext cx="49720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547664" y="4941168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s-CZ" altLang="cs-CZ" sz="4300" dirty="0" smtClean="0">
                <a:effectLst/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>
                <a:effectLst/>
              </a:rPr>
              <a:t>Elektromagnetické záření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540441" y="2079390"/>
            <a:ext cx="7290055" cy="4023360"/>
          </a:xfrm>
        </p:spPr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2200" dirty="0" smtClean="0"/>
              <a:t>Jakýkoli </a:t>
            </a:r>
            <a:r>
              <a:rPr lang="cs-CZ" altLang="cs-CZ" sz="2200" dirty="0" smtClean="0">
                <a:solidFill>
                  <a:srgbClr val="FF0000"/>
                </a:solidFill>
              </a:rPr>
              <a:t>elektrický náboj pohybující se s nenulovým zrychlením</a:t>
            </a:r>
            <a:r>
              <a:rPr lang="cs-CZ" altLang="cs-CZ" sz="2200" dirty="0" smtClean="0"/>
              <a:t> vyzařuje elektromagnetické vlnění.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dirty="0" smtClean="0">
                <a:solidFill>
                  <a:srgbClr val="FF0000"/>
                </a:solidFill>
              </a:rPr>
              <a:t>Fyzikální principy vzniku</a:t>
            </a:r>
            <a:r>
              <a:rPr lang="cs-CZ" altLang="cs-CZ" sz="2200" dirty="0" smtClean="0"/>
              <a:t> elektromagnetického vlnění jsou </a:t>
            </a:r>
            <a:r>
              <a:rPr lang="cs-CZ" altLang="cs-CZ" sz="2200" dirty="0" smtClean="0">
                <a:solidFill>
                  <a:srgbClr val="FF0000"/>
                </a:solidFill>
              </a:rPr>
              <a:t>odlišné</a:t>
            </a:r>
            <a:r>
              <a:rPr lang="cs-CZ" altLang="cs-CZ" sz="2200" dirty="0" smtClean="0"/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dirty="0" smtClean="0"/>
              <a:t>Tělesa s nenulovou teplotou </a:t>
            </a:r>
            <a:r>
              <a:rPr lang="cs-CZ" altLang="cs-CZ" sz="2200" dirty="0" smtClean="0">
                <a:solidFill>
                  <a:srgbClr val="FF0000"/>
                </a:solidFill>
              </a:rPr>
              <a:t>vyzařují energii v podobě</a:t>
            </a:r>
            <a:r>
              <a:rPr lang="cs-CZ" altLang="cs-CZ" sz="2200" dirty="0" smtClean="0"/>
              <a:t> elektromagnetického záření (</a:t>
            </a:r>
            <a:r>
              <a:rPr lang="cs-CZ" altLang="cs-CZ" sz="2200" dirty="0" smtClean="0">
                <a:solidFill>
                  <a:srgbClr val="FF0000"/>
                </a:solidFill>
              </a:rPr>
              <a:t>žárovka</a:t>
            </a:r>
            <a:r>
              <a:rPr lang="cs-CZ" altLang="cs-CZ" sz="2200" dirty="0" smtClean="0"/>
              <a:t>).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dirty="0" smtClean="0"/>
              <a:t>Záření takto vzniklé se označuje jako </a:t>
            </a:r>
            <a:r>
              <a:rPr lang="cs-CZ" altLang="cs-CZ" sz="2200" b="1" dirty="0" smtClean="0">
                <a:solidFill>
                  <a:srgbClr val="FF0000"/>
                </a:solidFill>
              </a:rPr>
              <a:t>tepelné záření</a:t>
            </a:r>
            <a:r>
              <a:rPr lang="cs-CZ" altLang="cs-CZ" sz="2200" dirty="0" smtClean="0"/>
              <a:t>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200" dirty="0" smtClean="0"/>
              <a:t>Vyzařují ho všechna tělesa a </a:t>
            </a:r>
            <a:r>
              <a:rPr lang="cs-CZ" altLang="cs-CZ" sz="2200" dirty="0" smtClean="0">
                <a:solidFill>
                  <a:srgbClr val="FF0000"/>
                </a:solidFill>
              </a:rPr>
              <a:t>vlnové </a:t>
            </a:r>
            <a:br>
              <a:rPr lang="cs-CZ" altLang="cs-CZ" sz="2200" dirty="0" smtClean="0">
                <a:solidFill>
                  <a:srgbClr val="FF0000"/>
                </a:solidFill>
              </a:rPr>
            </a:br>
            <a:r>
              <a:rPr lang="cs-CZ" altLang="cs-CZ" sz="2200" dirty="0" smtClean="0">
                <a:solidFill>
                  <a:srgbClr val="FF0000"/>
                </a:solidFill>
              </a:rPr>
              <a:t>délky</a:t>
            </a:r>
            <a:r>
              <a:rPr lang="cs-CZ" altLang="cs-CZ" sz="2200" dirty="0" smtClean="0"/>
              <a:t> tepelného záření </a:t>
            </a:r>
            <a:r>
              <a:rPr lang="cs-CZ" altLang="cs-CZ" sz="2200" dirty="0" smtClean="0">
                <a:solidFill>
                  <a:srgbClr val="FF0000"/>
                </a:solidFill>
              </a:rPr>
              <a:t>závisí na </a:t>
            </a:r>
            <a:br>
              <a:rPr lang="cs-CZ" altLang="cs-CZ" sz="2200" dirty="0" smtClean="0">
                <a:solidFill>
                  <a:srgbClr val="FF0000"/>
                </a:solidFill>
              </a:rPr>
            </a:br>
            <a:r>
              <a:rPr lang="cs-CZ" altLang="cs-CZ" sz="2200" dirty="0" smtClean="0">
                <a:solidFill>
                  <a:srgbClr val="FF0000"/>
                </a:solidFill>
              </a:rPr>
              <a:t>teplotě tělesa</a:t>
            </a:r>
            <a:r>
              <a:rPr lang="cs-CZ" altLang="cs-CZ" sz="2200" dirty="0" smtClean="0"/>
              <a:t>. </a:t>
            </a:r>
          </a:p>
        </p:txBody>
      </p:sp>
      <p:pic>
        <p:nvPicPr>
          <p:cNvPr id="12292" name="Picture 5" descr="http://data.krytinystrechy.cz/100183/www/www.izolace-info.cz/downloads/obrazky%20v%20clancich/unik_tepla_okn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86400"/>
            <a:ext cx="16065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http://files.ultraczech.webnode.cz/200000043-ec4d0ed5bb/Medicina_1_520x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14900"/>
            <a:ext cx="2420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80368" cy="1499616"/>
          </a:xfrm>
        </p:spPr>
        <p:txBody>
          <a:bodyPr/>
          <a:lstStyle/>
          <a:p>
            <a:r>
              <a:rPr lang="cs-CZ" dirty="0"/>
              <a:t>Radiometrické a fotometrické veličiny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3044" y="2081806"/>
            <a:ext cx="8015420" cy="4515546"/>
          </a:xfrm>
        </p:spPr>
        <p:txBody>
          <a:bodyPr>
            <a:normAutofit/>
          </a:bodyPr>
          <a:lstStyle/>
          <a:p>
            <a:r>
              <a:rPr lang="cs-CZ" b="1" dirty="0"/>
              <a:t>1. </a:t>
            </a:r>
            <a:r>
              <a:rPr lang="cs-CZ" b="1" dirty="0">
                <a:solidFill>
                  <a:srgbClr val="FF0000"/>
                </a:solidFill>
              </a:rPr>
              <a:t>radiometrické</a:t>
            </a:r>
            <a:r>
              <a:rPr lang="cs-CZ" dirty="0"/>
              <a:t> – založené na tom, kolik energie se přenese zářením (fyzikálně objektivní, ale neříkají moc o tom, jestli bude dost světla na přečtení knížky), </a:t>
            </a:r>
            <a:endParaRPr lang="cs-CZ" dirty="0" smtClean="0"/>
          </a:p>
          <a:p>
            <a:r>
              <a:rPr lang="cs-CZ" dirty="0"/>
              <a:t>oko není detektor energie ⇒ různé vlnové délky vnímá různě (nejlépe žlutozelené světlo) ⇒ při osvětlení UV zářením dopadá hodně energie a není vidět nic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b="1" dirty="0" smtClean="0"/>
              <a:t>2</a:t>
            </a:r>
            <a:r>
              <a:rPr lang="cs-CZ" b="1" dirty="0"/>
              <a:t>. </a:t>
            </a:r>
            <a:r>
              <a:rPr lang="cs-CZ" b="1" dirty="0">
                <a:solidFill>
                  <a:srgbClr val="FF0000"/>
                </a:solidFill>
              </a:rPr>
              <a:t>fotometrické</a:t>
            </a:r>
            <a:r>
              <a:rPr lang="cs-CZ" dirty="0"/>
              <a:t> – založené na tom, jak záření působí na lidský zrak (poznáme z toho, jestli je místnost dost osvětlená, ale nejsou spravedlivé k energii, kterou záření přenáší). </a:t>
            </a:r>
          </a:p>
          <a:p>
            <a:r>
              <a:rPr lang="cs-CZ" dirty="0" smtClean="0"/>
              <a:t>Fotometrické veličiny omezeny </a:t>
            </a:r>
            <a:r>
              <a:rPr lang="cs-CZ" dirty="0"/>
              <a:t>pouze na záření </a:t>
            </a:r>
            <a:r>
              <a:rPr lang="cs-CZ" dirty="0" smtClean="0"/>
              <a:t>viditelné </a:t>
            </a:r>
            <a:r>
              <a:rPr lang="cs-CZ" dirty="0"/>
              <a:t>lidským </a:t>
            </a:r>
            <a:r>
              <a:rPr lang="cs-CZ" dirty="0" smtClean="0"/>
              <a:t>okem</a:t>
            </a:r>
          </a:p>
          <a:p>
            <a:r>
              <a:rPr lang="cs-CZ" dirty="0" smtClean="0"/>
              <a:t>Lidské </a:t>
            </a:r>
            <a:r>
              <a:rPr lang="cs-CZ" dirty="0"/>
              <a:t>oko je nejcitlivější na žlutozelené </a:t>
            </a:r>
            <a:r>
              <a:rPr lang="cs-CZ" b="1" dirty="0" smtClean="0"/>
              <a:t>světlo </a:t>
            </a:r>
            <a:r>
              <a:rPr lang="cs-CZ" dirty="0" smtClean="0"/>
              <a:t>o</a:t>
            </a:r>
            <a:r>
              <a:rPr lang="cs-CZ" dirty="0"/>
              <a:t> vlnové délce 555 </a:t>
            </a:r>
            <a:r>
              <a:rPr lang="cs-CZ" dirty="0" err="1" smtClean="0"/>
              <a:t>nm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1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08360" cy="1499616"/>
          </a:xfrm>
        </p:spPr>
        <p:txBody>
          <a:bodyPr/>
          <a:lstStyle/>
          <a:p>
            <a:r>
              <a:rPr lang="cs-CZ" dirty="0"/>
              <a:t>Radiometrické a fotometrické veličiny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99592" y="1874168"/>
            <a:ext cx="6994406" cy="4983832"/>
            <a:chOff x="1821410" y="3068960"/>
            <a:chExt cx="5914286" cy="404389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5696" y="3068960"/>
              <a:ext cx="5885714" cy="1923810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/>
            <a:srcRect t="3929"/>
            <a:stretch/>
          </p:blipFill>
          <p:spPr>
            <a:xfrm>
              <a:off x="1821410" y="4852891"/>
              <a:ext cx="5914286" cy="2259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4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Elektromagnetické záření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2400" dirty="0" smtClean="0">
                <a:solidFill>
                  <a:srgbClr val="FF0000"/>
                </a:solidFill>
              </a:rPr>
              <a:t>Vyzařování</a:t>
            </a:r>
            <a:r>
              <a:rPr lang="cs-CZ" altLang="cs-CZ" sz="2400" dirty="0" smtClean="0"/>
              <a:t> tepelného záření různými tělesy je ovlivněno jeho schopností nejen </a:t>
            </a:r>
            <a:r>
              <a:rPr lang="cs-CZ" altLang="cs-CZ" sz="2400" dirty="0" smtClean="0">
                <a:solidFill>
                  <a:srgbClr val="FF0000"/>
                </a:solidFill>
              </a:rPr>
              <a:t>záření vyzařovat, ale i pohlcovat a odrážet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dirty="0" smtClean="0"/>
              <a:t>Pro snadnější a přesnější popis záření zdrojů se zavádí fyzikální abstrakce -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absolutně černé těleso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dirty="0" smtClean="0">
                <a:solidFill>
                  <a:srgbClr val="FF0000"/>
                </a:solidFill>
              </a:rPr>
              <a:t>Dokonale pohlcuje veškerou energii</a:t>
            </a:r>
            <a:r>
              <a:rPr lang="cs-CZ" altLang="cs-CZ" sz="2400" dirty="0" smtClean="0"/>
              <a:t>, která na těleso dopadá.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dirty="0" smtClean="0"/>
              <a:t>Nedochází k </a:t>
            </a:r>
            <a:r>
              <a:rPr lang="cs-CZ" altLang="cs-CZ" sz="2400" dirty="0" smtClean="0">
                <a:solidFill>
                  <a:srgbClr val="FF0000"/>
                </a:solidFill>
              </a:rPr>
              <a:t>žádnému odrazu</a:t>
            </a:r>
            <a:r>
              <a:rPr lang="cs-CZ" altLang="cs-CZ" sz="2400" dirty="0" smtClean="0"/>
              <a:t> záření, takže za nízké teploty se nám jeví toto těleso </a:t>
            </a:r>
            <a:r>
              <a:rPr lang="cs-CZ" altLang="cs-CZ" sz="2400" dirty="0" smtClean="0">
                <a:solidFill>
                  <a:srgbClr val="FF0000"/>
                </a:solidFill>
              </a:rPr>
              <a:t>dokonale černé</a:t>
            </a:r>
          </a:p>
          <a:p>
            <a:pPr lvl="1" eaLnBrk="1" hangingPunct="1">
              <a:spcAft>
                <a:spcPts val="600"/>
              </a:spcAft>
            </a:pPr>
            <a:r>
              <a:rPr lang="cs-CZ" altLang="cs-CZ" sz="2000" dirty="0" smtClean="0"/>
              <a:t>Slunce 5800 K</a:t>
            </a:r>
          </a:p>
          <a:p>
            <a:pPr lvl="1" eaLnBrk="1" hangingPunct="1">
              <a:spcAft>
                <a:spcPts val="600"/>
              </a:spcAft>
            </a:pPr>
            <a:r>
              <a:rPr lang="cs-CZ" altLang="cs-CZ" sz="2000" dirty="0" smtClean="0"/>
              <a:t>Reliktní záření 2,7 K</a:t>
            </a:r>
            <a:endParaRPr lang="cs-CZ" altLang="cs-CZ" sz="1600" dirty="0" smtClean="0"/>
          </a:p>
        </p:txBody>
      </p:sp>
      <p:pic>
        <p:nvPicPr>
          <p:cNvPr id="40962" name="Picture 2" descr="VÃ½sledek obrÃ¡zku pro ReliktnÃ­ zÃ¡ÅenÃ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85184"/>
            <a:ext cx="2881397" cy="15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400" dirty="0" smtClean="0"/>
              <a:t>Absolutně černé těleso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768096" y="1772816"/>
            <a:ext cx="7290055" cy="402336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endParaRPr lang="cs-CZ" altLang="cs-CZ" sz="2400" dirty="0" smtClean="0"/>
          </a:p>
          <a:p>
            <a:pPr eaLnBrk="1" hangingPunct="1">
              <a:spcAft>
                <a:spcPts val="600"/>
              </a:spcAft>
            </a:pPr>
            <a:r>
              <a:rPr lang="cs-CZ" altLang="cs-CZ" sz="2400" dirty="0" smtClean="0"/>
              <a:t>Poměrně dobrým modelem absolutně černého tělesa je </a:t>
            </a:r>
            <a:r>
              <a:rPr lang="cs-CZ" altLang="cs-CZ" sz="2400" dirty="0" smtClean="0">
                <a:solidFill>
                  <a:srgbClr val="FF0000"/>
                </a:solidFill>
              </a:rPr>
              <a:t>dutina</a:t>
            </a:r>
            <a:r>
              <a:rPr lang="cs-CZ" altLang="cs-CZ" sz="2400" dirty="0" smtClean="0"/>
              <a:t>, jejíž vnitřní povrch tvoří </a:t>
            </a:r>
            <a:r>
              <a:rPr lang="cs-CZ" altLang="cs-CZ" sz="2400" dirty="0" smtClean="0">
                <a:solidFill>
                  <a:srgbClr val="FF0000"/>
                </a:solidFill>
              </a:rPr>
              <a:t>matná černá plocha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2400" dirty="0" smtClean="0"/>
              <a:t>Černým tělesem není krabice, v níž je dutina zhotovená, ale </a:t>
            </a:r>
            <a:r>
              <a:rPr lang="cs-CZ" altLang="cs-CZ" sz="2400" dirty="0" smtClean="0">
                <a:solidFill>
                  <a:srgbClr val="FF0000"/>
                </a:solidFill>
              </a:rPr>
              <a:t>samotný otvor</a:t>
            </a:r>
            <a:r>
              <a:rPr lang="cs-CZ" altLang="cs-CZ" sz="2400" dirty="0" smtClean="0"/>
              <a:t>, kterým dutinu pozorujeme.</a:t>
            </a:r>
          </a:p>
        </p:txBody>
      </p:sp>
      <p:pic>
        <p:nvPicPr>
          <p:cNvPr id="14340" name="Picture 6" descr="https://upload.wikimedia.org/wikipedia/commons/thumb/0/08/Black-body_realization.png/220px-Black-body_realiz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87863"/>
            <a:ext cx="2095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https://qph.is.quoracdn.net/main-qimg-3c4a6317d5fe3b44cca43e582de456a0?convert_to_web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10088"/>
            <a:ext cx="2413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http://voyager.egglescliffe.org.uk/physics/astronomy/blackbody/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498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Absolutně černé těleso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746890" y="1628775"/>
            <a:ext cx="7499350" cy="4800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Při určité </a:t>
            </a:r>
            <a:r>
              <a:rPr lang="cs-CZ" altLang="cs-CZ" sz="2400" dirty="0" smtClean="0">
                <a:solidFill>
                  <a:srgbClr val="FF0000"/>
                </a:solidFill>
              </a:rPr>
              <a:t>teplotě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T</a:t>
            </a:r>
            <a:r>
              <a:rPr lang="cs-CZ" altLang="cs-CZ" sz="2400" dirty="0" smtClean="0"/>
              <a:t> vyzařuje černé těleso do okolí </a:t>
            </a:r>
            <a:r>
              <a:rPr lang="cs-CZ" altLang="cs-CZ" sz="2400" dirty="0" smtClean="0">
                <a:solidFill>
                  <a:srgbClr val="FF0000"/>
                </a:solidFill>
              </a:rPr>
              <a:t>elektromagnetické vlnění různých vlnových délek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Tato vlnění </a:t>
            </a:r>
            <a:r>
              <a:rPr lang="cs-CZ" altLang="cs-CZ" sz="2400" dirty="0" smtClean="0">
                <a:solidFill>
                  <a:srgbClr val="FF0000"/>
                </a:solidFill>
              </a:rPr>
              <a:t>nemají stejnou intenzitu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400" dirty="0" smtClean="0"/>
          </a:p>
        </p:txBody>
      </p:sp>
      <p:pic>
        <p:nvPicPr>
          <p:cNvPr id="15364" name="Picture 2" descr="http://www.techmania.cz/edutorium/data/fil_47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3143250"/>
            <a:ext cx="45593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Zástupný symbol pro obsah 2"/>
          <p:cNvSpPr txBox="1">
            <a:spLocks/>
          </p:cNvSpPr>
          <p:nvPr/>
        </p:nvSpPr>
        <p:spPr bwMode="auto">
          <a:xfrm>
            <a:off x="746890" y="3106993"/>
            <a:ext cx="3282549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cs-CZ" altLang="cs-CZ" sz="2400" dirty="0"/>
              <a:t>  Veličina </a:t>
            </a:r>
            <a:r>
              <a:rPr lang="cs-CZ" altLang="cs-CZ" sz="2400" dirty="0">
                <a:solidFill>
                  <a:srgbClr val="FF0000"/>
                </a:solidFill>
              </a:rPr>
              <a:t>H</a:t>
            </a:r>
            <a:r>
              <a:rPr lang="cs-CZ" altLang="cs-CZ" sz="2400" dirty="0"/>
              <a:t> se nazývá </a:t>
            </a:r>
            <a:r>
              <a:rPr lang="cs-CZ" altLang="cs-CZ" sz="2400" dirty="0">
                <a:solidFill>
                  <a:srgbClr val="FF0000"/>
                </a:solidFill>
              </a:rPr>
              <a:t>spektrální hustota intenzity vyzařování</a:t>
            </a:r>
            <a:r>
              <a:rPr lang="cs-CZ" altLang="cs-CZ" sz="2400" dirty="0"/>
              <a:t> a určuje, jaká </a:t>
            </a:r>
            <a:r>
              <a:rPr lang="cs-CZ" altLang="cs-CZ" sz="2400" dirty="0">
                <a:solidFill>
                  <a:srgbClr val="FF0000"/>
                </a:solidFill>
              </a:rPr>
              <a:t>část</a:t>
            </a:r>
            <a:r>
              <a:rPr lang="cs-CZ" altLang="cs-CZ" sz="2400" dirty="0"/>
              <a:t> celkové energie vyzářené zdrojem </a:t>
            </a:r>
            <a:r>
              <a:rPr lang="cs-CZ" altLang="cs-CZ" sz="2400" dirty="0">
                <a:solidFill>
                  <a:srgbClr val="FF0000"/>
                </a:solidFill>
              </a:rPr>
              <a:t>přísluší </a:t>
            </a:r>
            <a:r>
              <a:rPr lang="cs-CZ" altLang="cs-CZ" sz="2400" dirty="0"/>
              <a:t>záření o </a:t>
            </a:r>
            <a:r>
              <a:rPr lang="cs-CZ" altLang="cs-CZ" sz="2400" dirty="0">
                <a:solidFill>
                  <a:srgbClr val="FF0000"/>
                </a:solidFill>
              </a:rPr>
              <a:t>vlnové délce</a:t>
            </a:r>
            <a:r>
              <a:rPr lang="cs-CZ" altLang="cs-CZ" sz="2400" dirty="0"/>
              <a:t>  při teplotě zdroje 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398</TotalTime>
  <Words>906</Words>
  <Application>Microsoft Office PowerPoint</Application>
  <PresentationFormat>Předvádění na obrazovce (4:3)</PresentationFormat>
  <Paragraphs>215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6" baseType="lpstr">
      <vt:lpstr>Arial</vt:lpstr>
      <vt:lpstr>Calibri</vt:lpstr>
      <vt:lpstr>Gill Sans MT</vt:lpstr>
      <vt:lpstr>Symbol</vt:lpstr>
      <vt:lpstr>Tw Cen MT</vt:lpstr>
      <vt:lpstr>Tw Cen MT Condensed</vt:lpstr>
      <vt:lpstr>Wingdings 2</vt:lpstr>
      <vt:lpstr>Wingdings 3</vt:lpstr>
      <vt:lpstr>Integrál</vt:lpstr>
      <vt:lpstr>Rovnice</vt:lpstr>
      <vt:lpstr>Fyzika</vt:lpstr>
      <vt:lpstr>Co nás dnes čeká</vt:lpstr>
      <vt:lpstr>Elektromagnetické záření</vt:lpstr>
      <vt:lpstr>Elektromagnetické záření</vt:lpstr>
      <vt:lpstr>Radiometrické a fotometrické veličiny</vt:lpstr>
      <vt:lpstr>Radiometrické a fotometrické veličiny</vt:lpstr>
      <vt:lpstr>Elektromagnetické záření</vt:lpstr>
      <vt:lpstr>Absolutně černé těleso</vt:lpstr>
      <vt:lpstr>Absolutně černé těleso</vt:lpstr>
      <vt:lpstr>Stefanův-Boltzmannův zákon</vt:lpstr>
      <vt:lpstr>Wienův posunovací zákon </vt:lpstr>
      <vt:lpstr>Otázky</vt:lpstr>
      <vt:lpstr>Planckův vyzařovací zákon</vt:lpstr>
      <vt:lpstr>Planckova kvantová hypotéza</vt:lpstr>
      <vt:lpstr>Planckova kvantová hypotéza</vt:lpstr>
      <vt:lpstr>Fotoelektrický jev</vt:lpstr>
      <vt:lpstr>Vnější fotoelektrický jev</vt:lpstr>
      <vt:lpstr>Vnější fotoelektrický jev</vt:lpstr>
      <vt:lpstr>Einsteinova rovnice fotoefektu</vt:lpstr>
      <vt:lpstr>Výklad zákonů fotoefektu</vt:lpstr>
      <vt:lpstr>Výklad zákonů fotoefektu</vt:lpstr>
      <vt:lpstr>Využití fotoelektrického jevu</vt:lpstr>
      <vt:lpstr>Využití fotoelektrického jevu</vt:lpstr>
      <vt:lpstr>Elektronvolt</vt:lpstr>
      <vt:lpstr>Otázky</vt:lpstr>
      <vt:lpstr>Comptonův jev</vt:lpstr>
      <vt:lpstr>Comptonův jev</vt:lpstr>
      <vt:lpstr>Otázky</vt:lpstr>
      <vt:lpstr>Vlnové vlastnosti částic</vt:lpstr>
      <vt:lpstr>Vlnová funkce</vt:lpstr>
      <vt:lpstr>Praktické využití vlnových vlastností částic</vt:lpstr>
      <vt:lpstr>Kvantová fyzika</vt:lpstr>
      <vt:lpstr>Laser</vt:lpstr>
      <vt:lpstr>Laser</vt:lpstr>
      <vt:lpstr>Otázky</vt:lpstr>
      <vt:lpstr>Děkuji za pozornost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XIII.</dc:title>
  <dc:creator>biof</dc:creator>
  <cp:lastModifiedBy>Biofyzika</cp:lastModifiedBy>
  <cp:revision>26</cp:revision>
  <cp:lastPrinted>2017-04-04T14:44:12Z</cp:lastPrinted>
  <dcterms:created xsi:type="dcterms:W3CDTF">2017-04-04T14:25:32Z</dcterms:created>
  <dcterms:modified xsi:type="dcterms:W3CDTF">2019-04-09T14:43:36Z</dcterms:modified>
</cp:coreProperties>
</file>