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8" r:id="rId20"/>
    <p:sldId id="289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90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4D34-54A9-4336-AE8B-C3AE0D583E0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73290-5415-4245-B67F-1D41D6053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02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1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1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9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5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7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71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8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60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51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0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7A26A5-C6ED-43AD-B7B3-954276127BB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BD6ECF-CED4-455C-99B1-B221EB038DD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9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18" Type="http://schemas.openxmlformats.org/officeDocument/2006/relationships/image" Target="../media/image30.jpeg"/><Relationship Id="rId3" Type="http://schemas.openxmlformats.org/officeDocument/2006/relationships/image" Target="../media/image29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Základy atomové fyziky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an.zeman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@lf1.cuni.cz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5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</a:t>
            </a:r>
            <a:endParaRPr lang="cs-CZ" dirty="0"/>
          </a:p>
        </p:txBody>
      </p:sp>
      <p:pic>
        <p:nvPicPr>
          <p:cNvPr id="14338" name="Picture 2" descr="VÃ½sledek obrÃ¡zku pro atom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91" y="4259176"/>
            <a:ext cx="2598824" cy="259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Ã½sledek obrÃ¡zku pro atom quantum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99" y="2688619"/>
            <a:ext cx="3638550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VÃ½sledek obrÃ¡zku pro atom electrons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91" y="784721"/>
            <a:ext cx="2768143" cy="302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elektronu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819275"/>
            <a:ext cx="7290055" cy="4490085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Stav elektronu je popsán čtyřmi kvantovými čísly</a:t>
            </a:r>
          </a:p>
          <a:p>
            <a:r>
              <a:rPr lang="cs-CZ" altLang="cs-CZ" sz="2400" dirty="0"/>
              <a:t>1) Hlavní kvantové číslo n</a:t>
            </a:r>
          </a:p>
          <a:p>
            <a:pPr lvl="1"/>
            <a:r>
              <a:rPr lang="cs-CZ" altLang="cs-CZ" sz="1800" dirty="0"/>
              <a:t>Přirozené číslo </a:t>
            </a:r>
          </a:p>
          <a:p>
            <a:pPr lvl="1"/>
            <a:r>
              <a:rPr lang="cs-CZ" altLang="cs-CZ" sz="1800" dirty="0"/>
              <a:t>Rozhoduje o energii elektronu</a:t>
            </a:r>
          </a:p>
          <a:p>
            <a:pPr lvl="1"/>
            <a:r>
              <a:rPr lang="cs-CZ" altLang="cs-CZ" sz="1800" dirty="0" smtClean="0"/>
              <a:t>Popisuje vzdálenost orbitalu od atomového jádra</a:t>
            </a:r>
            <a:endParaRPr lang="cs-CZ" altLang="cs-CZ" sz="1800" dirty="0"/>
          </a:p>
          <a:p>
            <a:r>
              <a:rPr lang="cs-CZ" altLang="cs-CZ" sz="2400" dirty="0"/>
              <a:t>2) Vedlejší kvantové číslo l </a:t>
            </a:r>
          </a:p>
          <a:p>
            <a:pPr lvl="1"/>
            <a:r>
              <a:rPr lang="en-US" altLang="cs-CZ" sz="1800" dirty="0"/>
              <a:t>{0</a:t>
            </a:r>
            <a:r>
              <a:rPr lang="cs-CZ" altLang="cs-CZ" sz="1800" dirty="0"/>
              <a:t>,1,2,3,</a:t>
            </a:r>
            <a:r>
              <a:rPr lang="en-US" altLang="cs-CZ" sz="1800" dirty="0"/>
              <a:t> </a:t>
            </a:r>
            <a:r>
              <a:rPr lang="cs-CZ" altLang="cs-CZ" sz="1800" dirty="0"/>
              <a:t>…</a:t>
            </a:r>
            <a:r>
              <a:rPr lang="en-US" altLang="cs-CZ" sz="1800" dirty="0"/>
              <a:t> </a:t>
            </a:r>
            <a:r>
              <a:rPr lang="cs-CZ" altLang="cs-CZ" sz="1800" dirty="0"/>
              <a:t>, n-1</a:t>
            </a:r>
            <a:r>
              <a:rPr lang="en-US" altLang="cs-CZ" sz="1800" dirty="0"/>
              <a:t>}</a:t>
            </a:r>
            <a:r>
              <a:rPr lang="cs-CZ" altLang="cs-CZ" sz="1800" dirty="0"/>
              <a:t> , často se používá písmeno místo čísla</a:t>
            </a:r>
            <a:r>
              <a:rPr lang="cs-CZ" altLang="cs-CZ" sz="1800" dirty="0">
                <a:solidFill>
                  <a:srgbClr val="FF0000"/>
                </a:solidFill>
              </a:rPr>
              <a:t> s</a:t>
            </a:r>
            <a:r>
              <a:rPr lang="cs-CZ" altLang="cs-CZ" sz="1800" dirty="0" smtClean="0">
                <a:solidFill>
                  <a:srgbClr val="FF0000"/>
                </a:solidFill>
              </a:rPr>
              <a:t>, p, d</a:t>
            </a:r>
            <a:r>
              <a:rPr lang="cs-CZ" altLang="cs-CZ" sz="1800" dirty="0">
                <a:solidFill>
                  <a:srgbClr val="FF0000"/>
                </a:solidFill>
              </a:rPr>
              <a:t>, f</a:t>
            </a:r>
            <a:endParaRPr lang="en-US" altLang="cs-CZ" sz="1800" dirty="0">
              <a:solidFill>
                <a:srgbClr val="FF0000"/>
              </a:solidFill>
            </a:endParaRPr>
          </a:p>
          <a:p>
            <a:pPr lvl="1"/>
            <a:r>
              <a:rPr lang="cs-CZ" altLang="cs-CZ" sz="1800" dirty="0"/>
              <a:t>Rozhoduje o </a:t>
            </a:r>
            <a:r>
              <a:rPr lang="cs-CZ" altLang="cs-CZ" sz="1800" dirty="0">
                <a:solidFill>
                  <a:srgbClr val="FF0000"/>
                </a:solidFill>
              </a:rPr>
              <a:t>tvaru orbitalu</a:t>
            </a:r>
            <a:r>
              <a:rPr lang="cs-CZ" altLang="cs-CZ" sz="1800" dirty="0"/>
              <a:t>, u prvků s více elektrony na </a:t>
            </a:r>
            <a:r>
              <a:rPr lang="cs-CZ" altLang="cs-CZ" sz="1800" dirty="0" smtClean="0"/>
              <a:t>energetické </a:t>
            </a:r>
            <a:r>
              <a:rPr lang="cs-CZ" altLang="cs-CZ" sz="1800" dirty="0"/>
              <a:t>hladině ovlivňuje </a:t>
            </a:r>
            <a:r>
              <a:rPr lang="cs-CZ" altLang="cs-CZ" sz="1800" dirty="0">
                <a:solidFill>
                  <a:srgbClr val="FF0000"/>
                </a:solidFill>
              </a:rPr>
              <a:t>velikost energie elektronu</a:t>
            </a:r>
          </a:p>
          <a:p>
            <a:endParaRPr lang="cs-CZ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45" y="5457825"/>
            <a:ext cx="406546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elektronu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02336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/>
              <a:t>3)Magnetické kvantové číslo m</a:t>
            </a:r>
          </a:p>
          <a:p>
            <a:pPr marL="617220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Celé číslo z intervalu </a:t>
            </a:r>
            <a:r>
              <a:rPr lang="en-US" sz="2000" dirty="0"/>
              <a:t>{</a:t>
            </a:r>
            <a:r>
              <a:rPr lang="cs-CZ" sz="2000" dirty="0"/>
              <a:t>-l ; l </a:t>
            </a:r>
            <a:r>
              <a:rPr lang="en-US" sz="2000" dirty="0"/>
              <a:t>}</a:t>
            </a:r>
            <a:endParaRPr lang="cs-CZ" sz="2000" dirty="0"/>
          </a:p>
          <a:p>
            <a:pPr marL="617220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Rozhoduje o </a:t>
            </a:r>
            <a:r>
              <a:rPr lang="cs-CZ" sz="2000" dirty="0">
                <a:solidFill>
                  <a:srgbClr val="FF0000"/>
                </a:solidFill>
              </a:rPr>
              <a:t>orientaci orbitalu v prostoru</a:t>
            </a:r>
          </a:p>
          <a:p>
            <a:pPr marL="617220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Ovlivňuje hodnotu energie elektronu, pokud se nachází ve vnějším magnetickém poli</a:t>
            </a:r>
          </a:p>
          <a:p>
            <a:pPr marL="617220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Vliv menší než u předchozích kvantových čísel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cs-CZ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/>
              <a:t>4) Spinové magnetické kvantové číslo s</a:t>
            </a:r>
          </a:p>
          <a:p>
            <a:pPr marL="617220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FF0000"/>
                </a:solidFill>
              </a:rPr>
              <a:t>Pouze dvě hodnoty</a:t>
            </a:r>
            <a:r>
              <a:rPr lang="cs-CZ" sz="2000" dirty="0"/>
              <a:t> </a:t>
            </a:r>
            <a:r>
              <a:rPr lang="en-US" sz="2000" dirty="0"/>
              <a:t>{</a:t>
            </a:r>
            <a:r>
              <a:rPr lang="cs-CZ" sz="2000" dirty="0"/>
              <a:t>-1/2;  +1/2</a:t>
            </a:r>
            <a:r>
              <a:rPr lang="en-US" sz="2000" dirty="0"/>
              <a:t>}</a:t>
            </a:r>
            <a:endParaRPr lang="cs-CZ" sz="2000" dirty="0"/>
          </a:p>
          <a:p>
            <a:pPr marL="617220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Elektron je částice, která má magnetický moment – točí se kolem své osy</a:t>
            </a:r>
          </a:p>
          <a:p>
            <a:pPr marL="617220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V každém stavu určeném n, l, m mohou být </a:t>
            </a:r>
            <a:r>
              <a:rPr lang="cs-CZ" sz="2000" dirty="0">
                <a:solidFill>
                  <a:srgbClr val="FF0000"/>
                </a:solidFill>
              </a:rPr>
              <a:t>dva elektrony s opačným spinem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536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elektronového obalu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85999"/>
            <a:ext cx="7290055" cy="4448175"/>
          </a:xfrm>
        </p:spPr>
        <p:txBody>
          <a:bodyPr>
            <a:normAutofit/>
          </a:bodyPr>
          <a:lstStyle/>
          <a:p>
            <a:r>
              <a:rPr lang="cs-CZ" dirty="0" smtClean="0"/>
              <a:t>1) </a:t>
            </a:r>
            <a:r>
              <a:rPr lang="cs-CZ" b="1" dirty="0"/>
              <a:t>Pauliho (vylučovací) princip</a:t>
            </a:r>
          </a:p>
          <a:p>
            <a:pPr lvl="1"/>
            <a:r>
              <a:rPr lang="cs-CZ" cap="all" dirty="0"/>
              <a:t>V DANÉM SYSTÉMU NEMOHOU EXISTOVAT SOUČASNĚ DVĚ 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ČÁSTICE </a:t>
            </a:r>
            <a:r>
              <a:rPr lang="cs-CZ" cap="all" dirty="0"/>
              <a:t>V TÉMŽ KVANTOVÉM STAVU, TJ. S TÝMIŽ </a:t>
            </a:r>
            <a:r>
              <a:rPr lang="cs-CZ" cap="all" dirty="0" smtClean="0"/>
              <a:t>HODNOTAMI</a:t>
            </a:r>
            <a:br>
              <a:rPr lang="cs-CZ" cap="all" dirty="0" smtClean="0"/>
            </a:br>
            <a:r>
              <a:rPr lang="cs-CZ" cap="all" dirty="0" smtClean="0"/>
              <a:t> </a:t>
            </a:r>
            <a:r>
              <a:rPr lang="cs-CZ" cap="all" dirty="0"/>
              <a:t>KVANTOVÝCH </a:t>
            </a:r>
            <a:r>
              <a:rPr lang="cs-CZ" cap="all" dirty="0" smtClean="0"/>
              <a:t>ČÍSEL</a:t>
            </a:r>
          </a:p>
          <a:p>
            <a:r>
              <a:rPr lang="cs-CZ" cap="all" dirty="0" smtClean="0"/>
              <a:t>2) </a:t>
            </a:r>
            <a:r>
              <a:rPr lang="cs-CZ" b="1" dirty="0" err="1" smtClean="0"/>
              <a:t>Hundovo</a:t>
            </a:r>
            <a:r>
              <a:rPr lang="cs-CZ" b="1" dirty="0" smtClean="0"/>
              <a:t> pravidlo</a:t>
            </a:r>
          </a:p>
          <a:p>
            <a:pPr lvl="1"/>
            <a:r>
              <a:rPr lang="cs-CZ" cap="all" dirty="0" smtClean="0"/>
              <a:t>V </a:t>
            </a:r>
            <a:r>
              <a:rPr lang="cs-CZ" cap="all" dirty="0"/>
              <a:t>ORBITALECH VZNIKAJÍ </a:t>
            </a:r>
            <a:r>
              <a:rPr lang="cs-CZ" cap="all" dirty="0" smtClean="0"/>
              <a:t>ELEKTRONOVÉ</a:t>
            </a:r>
            <a:br>
              <a:rPr lang="cs-CZ" cap="all" dirty="0" smtClean="0"/>
            </a:br>
            <a:r>
              <a:rPr lang="cs-CZ" cap="all" dirty="0" smtClean="0"/>
              <a:t> </a:t>
            </a:r>
            <a:r>
              <a:rPr lang="cs-CZ" cap="all" dirty="0"/>
              <a:t>PÁRY AŽ POTÉ, CO BYL ZAPLNĚN KAŽDÝ ORBITAL JEDNÍM </a:t>
            </a:r>
            <a:r>
              <a:rPr lang="cs-CZ" cap="all" dirty="0" smtClean="0"/>
              <a:t>ELEKTRONEM</a:t>
            </a:r>
          </a:p>
          <a:p>
            <a:pPr lvl="1"/>
            <a:endParaRPr lang="cs-CZ" cap="all" dirty="0"/>
          </a:p>
          <a:p>
            <a:pPr lvl="1"/>
            <a:endParaRPr lang="cs-CZ" cap="all" dirty="0" smtClean="0"/>
          </a:p>
          <a:p>
            <a:pPr lvl="1"/>
            <a:endParaRPr lang="cs-CZ" cap="all" dirty="0"/>
          </a:p>
          <a:p>
            <a:pPr lvl="1"/>
            <a:endParaRPr lang="cs-CZ" cap="all" dirty="0" smtClean="0"/>
          </a:p>
          <a:p>
            <a:r>
              <a:rPr lang="cs-CZ" cap="all" dirty="0" smtClean="0"/>
              <a:t>3) </a:t>
            </a:r>
            <a:r>
              <a:rPr lang="cs-CZ" b="1" dirty="0" smtClean="0"/>
              <a:t>Výstavbový princip</a:t>
            </a:r>
          </a:p>
          <a:p>
            <a:pPr lvl="1"/>
            <a:r>
              <a:rPr lang="cs-CZ" cap="all" dirty="0"/>
              <a:t>DŘÍVE SE ZAPLŇUJÍ ORBITALY S NIŽŠÍ ENERGIÍ, NEŽ ORBITALY S VYŠŠÍ ENERGIÍ</a:t>
            </a:r>
          </a:p>
        </p:txBody>
      </p:sp>
      <p:pic>
        <p:nvPicPr>
          <p:cNvPr id="5122" name="Picture 2" descr="Výsledek obrázku pro výstavbový princ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66675"/>
            <a:ext cx="26479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yzika.jreichl.com/data/Mikro_3atomovka_soubory/chemie/image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304157"/>
            <a:ext cx="62769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Orbitaly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bor:Single electron orbi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084832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83766"/>
            <a:ext cx="4535488" cy="15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7" y="3396499"/>
            <a:ext cx="8033578" cy="1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" y="5124557"/>
            <a:ext cx="4219893" cy="15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5" y="2259839"/>
            <a:ext cx="374963" cy="10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5" y="3813122"/>
            <a:ext cx="374963" cy="10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4" y="5548356"/>
            <a:ext cx="374963" cy="10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3484563"/>
            <a:ext cx="49466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71" y="3954463"/>
            <a:ext cx="38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9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2"/>
          <p:cNvSpPr txBox="1">
            <a:spLocks noChangeArrowheads="1"/>
          </p:cNvSpPr>
          <p:nvPr/>
        </p:nvSpPr>
        <p:spPr bwMode="auto">
          <a:xfrm>
            <a:off x="1331913" y="4868863"/>
            <a:ext cx="55435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r>
              <a:rPr lang="cs-CZ" altLang="cs-CZ" sz="2800"/>
              <a:t>Vodík				Uhlík</a:t>
            </a:r>
          </a:p>
          <a:p>
            <a:r>
              <a:rPr lang="cs-CZ" altLang="cs-CZ" sz="2800"/>
              <a:t>Deuterium</a:t>
            </a:r>
          </a:p>
          <a:p>
            <a:r>
              <a:rPr lang="cs-CZ" altLang="cs-CZ" sz="2800"/>
              <a:t>Tritium			Radiouhlík</a:t>
            </a:r>
          </a:p>
          <a:p>
            <a:endParaRPr lang="cs-CZ" alt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58813" y="80962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/>
              <a:t>Atomové jádro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800225"/>
            <a:ext cx="8291513" cy="43561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 smtClean="0"/>
              <a:t>Je tvořeno protony a neutrony</a:t>
            </a:r>
          </a:p>
          <a:p>
            <a:r>
              <a:rPr lang="cs-CZ" altLang="cs-CZ" sz="2400" dirty="0" smtClean="0"/>
              <a:t>Každý prvek je v periodické tabulce prvků popsán dvěma čísly</a:t>
            </a:r>
          </a:p>
          <a:p>
            <a:pPr lvl="1"/>
            <a:r>
              <a:rPr lang="cs-CZ" altLang="cs-CZ" sz="1800" dirty="0" smtClean="0"/>
              <a:t>Nukleonovým číslem A</a:t>
            </a:r>
          </a:p>
          <a:p>
            <a:pPr lvl="1"/>
            <a:r>
              <a:rPr lang="cs-CZ" altLang="cs-CZ" sz="1800" dirty="0" smtClean="0"/>
              <a:t>Protonovým číslem Z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Izotopy - Prvky s různým počtem neutronů</a:t>
            </a:r>
            <a:endParaRPr lang="cs-CZ" altLang="cs-CZ" sz="2400" baseline="-25000" dirty="0" smtClean="0"/>
          </a:p>
          <a:p>
            <a:pPr>
              <a:buFont typeface="Wingdings 3" panose="05040102010807070707" pitchFamily="18" charset="2"/>
              <a:buNone/>
            </a:pPr>
            <a:endParaRPr lang="cs-CZ" altLang="cs-CZ" sz="2400" dirty="0" smtClean="0"/>
          </a:p>
        </p:txBody>
      </p:sp>
      <p:pic>
        <p:nvPicPr>
          <p:cNvPr id="7" name="Picture 2" descr="{}_{~92}^{238}\mbox{U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721549"/>
            <a:ext cx="923925" cy="57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827088" y="4797425"/>
          <a:ext cx="5175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Rovnice" r:id="rId4" imgW="228600" imgH="228600" progId="Equation.3">
                  <p:embed/>
                </p:oleObj>
              </mc:Choice>
              <mc:Fallback>
                <p:oleObj name="Rovnice" r:id="rId4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97425"/>
                        <a:ext cx="5175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827088" y="5300663"/>
          <a:ext cx="5445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Rovnice" r:id="rId6" imgW="241200" imgH="228600" progId="Equation.3">
                  <p:embed/>
                </p:oleObj>
              </mc:Choice>
              <mc:Fallback>
                <p:oleObj name="Rovnice" r:id="rId6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300663"/>
                        <a:ext cx="5445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27088" y="5805488"/>
          <a:ext cx="5175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Rovnice" r:id="rId8" imgW="228600" imgH="228600" progId="Equation.3">
                  <p:embed/>
                </p:oleObj>
              </mc:Choice>
              <mc:Fallback>
                <p:oleObj name="Rovnice" r:id="rId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05488"/>
                        <a:ext cx="51752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427538" y="5732463"/>
          <a:ext cx="5429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Rovnice" r:id="rId10" imgW="241200" imgH="241200" progId="Equation.3">
                  <p:embed/>
                </p:oleObj>
              </mc:Choice>
              <mc:Fallback>
                <p:oleObj name="Rovnice" r:id="rId10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732463"/>
                        <a:ext cx="5429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4500563" y="4868863"/>
          <a:ext cx="546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Rovnice" r:id="rId12" imgW="241200" imgH="241200" progId="Equation.3">
                  <p:embed/>
                </p:oleObj>
              </mc:Choice>
              <mc:Fallback>
                <p:oleObj name="Rovnice" r:id="rId12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868863"/>
                        <a:ext cx="546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3059113" y="5373688"/>
          <a:ext cx="4873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Rovnice" r:id="rId14" imgW="215640" imgH="228600" progId="Equation.3">
                  <p:embed/>
                </p:oleObj>
              </mc:Choice>
              <mc:Fallback>
                <p:oleObj name="Rovnice" r:id="rId14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73688"/>
                        <a:ext cx="4873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2627313" y="5805488"/>
          <a:ext cx="4016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Rovnice" r:id="rId16" imgW="190440" imgH="228600" progId="Equation.3">
                  <p:embed/>
                </p:oleObj>
              </mc:Choice>
              <mc:Fallback>
                <p:oleObj name="Rovnice" r:id="rId1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805488"/>
                        <a:ext cx="401637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26" name="Picture 58" descr="Výsledek obrázku pro atomové jádr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376880"/>
            <a:ext cx="3464010" cy="17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Protony a neutrony se skládají z kvarků, </a:t>
            </a:r>
            <a:r>
              <a:rPr lang="cs-CZ" sz="2400" dirty="0"/>
              <a:t>které jsou pohromadě „slepeny“ prostřednictvím </a:t>
            </a:r>
            <a:r>
              <a:rPr lang="cs-CZ" sz="2400" b="1" i="1" dirty="0"/>
              <a:t>gluonů</a:t>
            </a:r>
            <a:r>
              <a:rPr lang="cs-CZ" sz="2400" dirty="0"/>
              <a:t> </a:t>
            </a:r>
          </a:p>
        </p:txBody>
      </p:sp>
      <p:pic>
        <p:nvPicPr>
          <p:cNvPr id="6148" name="Picture 4" descr="Výsledek obrázku pro protony kvar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3741737"/>
            <a:ext cx="3810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ages.slideplayer.com/1/267561/slides/slide_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8" b="50729"/>
          <a:stretch/>
        </p:blipFill>
        <p:spPr bwMode="auto">
          <a:xfrm>
            <a:off x="5584825" y="3881438"/>
            <a:ext cx="2473325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jádro</a:t>
            </a:r>
            <a:endParaRPr lang="cs-CZ" dirty="0"/>
          </a:p>
        </p:txBody>
      </p:sp>
      <p:pic>
        <p:nvPicPr>
          <p:cNvPr id="15362" name="Picture 2" descr="SouvisejÃ­cÃ­ obrÃ¡ze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07" y="2327564"/>
            <a:ext cx="4743242" cy="35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Ã½sledek obrÃ¡zku pro proton qua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2084832"/>
            <a:ext cx="1330440" cy="13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ouvisejÃ­cÃ­ obrÃ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38" y="3931921"/>
            <a:ext cx="2053436" cy="24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5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dnes čeká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Elektronový obal atomu, fyzika atomového jádra.</a:t>
            </a:r>
          </a:p>
          <a:p>
            <a:r>
              <a:rPr lang="cs-CZ" altLang="cs-CZ" i="1" dirty="0"/>
              <a:t>Kvantové stavy, Pauliho princip, částicové složení jader, štěpení jader, aktivita zářiče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0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Hmotnostní </a:t>
            </a:r>
            <a:r>
              <a:rPr lang="cs-CZ" dirty="0" smtClean="0"/>
              <a:t>úbytek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02873"/>
            <a:ext cx="7290055" cy="453043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Jestliže se jádro určitého prvku </a:t>
            </a:r>
            <a:r>
              <a:rPr lang="cs-CZ" dirty="0" smtClean="0"/>
              <a:t>skládá </a:t>
            </a:r>
            <a:r>
              <a:rPr lang="cs-CZ" dirty="0"/>
              <a:t>ze </a:t>
            </a:r>
            <a:r>
              <a:rPr lang="cs-CZ" dirty="0">
                <a:solidFill>
                  <a:srgbClr val="FF0000"/>
                </a:solidFill>
              </a:rPr>
              <a:t>Z protonů a N neutronů </a:t>
            </a:r>
            <a:r>
              <a:rPr lang="cs-CZ" dirty="0"/>
              <a:t>(tj. A = Z + N), pak by pro hmotnost jádra mělo platit:</a:t>
            </a:r>
          </a:p>
          <a:p>
            <a:r>
              <a:rPr lang="pl-PL" dirty="0" smtClean="0"/>
              <a:t>                                      </a:t>
            </a:r>
            <a:r>
              <a:rPr lang="pl-PL" dirty="0" smtClean="0">
                <a:solidFill>
                  <a:srgbClr val="FF0000"/>
                </a:solidFill>
              </a:rPr>
              <a:t>m</a:t>
            </a:r>
            <a:r>
              <a:rPr lang="pl-PL" baseline="-25000" dirty="0" smtClean="0">
                <a:solidFill>
                  <a:srgbClr val="FF0000"/>
                </a:solidFill>
              </a:rPr>
              <a:t>j</a:t>
            </a:r>
            <a:r>
              <a:rPr lang="pl-PL" dirty="0">
                <a:solidFill>
                  <a:srgbClr val="FF0000"/>
                </a:solidFill>
              </a:rPr>
              <a:t> = Z m</a:t>
            </a:r>
            <a:r>
              <a:rPr lang="pl-PL" baseline="-25000" dirty="0">
                <a:solidFill>
                  <a:srgbClr val="FF0000"/>
                </a:solidFill>
              </a:rPr>
              <a:t>p</a:t>
            </a:r>
            <a:r>
              <a:rPr lang="pl-PL" dirty="0">
                <a:solidFill>
                  <a:srgbClr val="FF0000"/>
                </a:solidFill>
              </a:rPr>
              <a:t> + N </a:t>
            </a:r>
            <a:r>
              <a:rPr lang="pl-PL" dirty="0" smtClean="0">
                <a:solidFill>
                  <a:srgbClr val="FF0000"/>
                </a:solidFill>
              </a:rPr>
              <a:t>m</a:t>
            </a:r>
            <a:r>
              <a:rPr lang="pl-PL" baseline="-250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cs-CZ" dirty="0"/>
              <a:t>Ze všech měření však vyplývá, že skutečná hmotnost jádra je vždy </a:t>
            </a:r>
            <a:r>
              <a:rPr lang="cs-CZ" dirty="0">
                <a:solidFill>
                  <a:srgbClr val="FF0000"/>
                </a:solidFill>
              </a:rPr>
              <a:t>menší</a:t>
            </a:r>
            <a:r>
              <a:rPr lang="cs-CZ" dirty="0"/>
              <a:t> než hmotnost nukleonů v jádře, tj.</a:t>
            </a:r>
          </a:p>
          <a:p>
            <a:r>
              <a:rPr lang="cs-CZ" b="1" dirty="0" smtClean="0"/>
              <a:t>                                      </a:t>
            </a:r>
            <a:r>
              <a:rPr lang="cs-CZ" b="1" dirty="0" err="1" smtClean="0">
                <a:solidFill>
                  <a:srgbClr val="FF0000"/>
                </a:solidFill>
              </a:rPr>
              <a:t>m</a:t>
            </a:r>
            <a:r>
              <a:rPr lang="cs-CZ" b="1" baseline="-25000" dirty="0" err="1" smtClean="0">
                <a:solidFill>
                  <a:srgbClr val="FF0000"/>
                </a:solidFill>
              </a:rPr>
              <a:t>j</a:t>
            </a:r>
            <a:r>
              <a:rPr lang="cs-CZ" b="1" dirty="0">
                <a:solidFill>
                  <a:srgbClr val="FF0000"/>
                </a:solidFill>
              </a:rPr>
              <a:t> &lt; Z m</a:t>
            </a:r>
            <a:r>
              <a:rPr lang="cs-CZ" b="1" baseline="-25000" dirty="0">
                <a:solidFill>
                  <a:srgbClr val="FF0000"/>
                </a:solidFill>
              </a:rPr>
              <a:t>p</a:t>
            </a:r>
            <a:r>
              <a:rPr lang="cs-CZ" b="1" dirty="0">
                <a:solidFill>
                  <a:srgbClr val="FF0000"/>
                </a:solidFill>
              </a:rPr>
              <a:t> + N </a:t>
            </a:r>
            <a:r>
              <a:rPr lang="cs-CZ" b="1" dirty="0" err="1">
                <a:solidFill>
                  <a:srgbClr val="FF0000"/>
                </a:solidFill>
              </a:rPr>
              <a:t>m</a:t>
            </a:r>
            <a:r>
              <a:rPr lang="cs-CZ" b="1" baseline="-25000" dirty="0" err="1">
                <a:solidFill>
                  <a:srgbClr val="FF0000"/>
                </a:solidFill>
              </a:rPr>
              <a:t>n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Rozdíl mezi hmotností nukleonů a skutečnou hmotností jádra se nazývá </a:t>
            </a:r>
          </a:p>
          <a:p>
            <a:r>
              <a:rPr lang="cs-CZ" b="1" dirty="0" smtClean="0"/>
              <a:t>                               hmotnostní </a:t>
            </a:r>
            <a:r>
              <a:rPr lang="cs-CZ" b="1" dirty="0"/>
              <a:t>úbytek (schodek) B</a:t>
            </a:r>
            <a:r>
              <a:rPr lang="cs-CZ" dirty="0"/>
              <a:t>.</a:t>
            </a:r>
          </a:p>
          <a:p>
            <a:r>
              <a:rPr lang="cs-CZ" dirty="0" smtClean="0"/>
              <a:t>                                      </a:t>
            </a:r>
            <a:r>
              <a:rPr lang="cs-CZ" dirty="0" smtClean="0">
                <a:solidFill>
                  <a:srgbClr val="FF0000"/>
                </a:solidFill>
              </a:rPr>
              <a:t>B </a:t>
            </a:r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smtClean="0">
                <a:solidFill>
                  <a:srgbClr val="FF0000"/>
                </a:solidFill>
              </a:rPr>
              <a:t>(Z.m</a:t>
            </a:r>
            <a:r>
              <a:rPr lang="cs-CZ" baseline="-25000" dirty="0" smtClean="0">
                <a:solidFill>
                  <a:srgbClr val="FF0000"/>
                </a:solidFill>
              </a:rPr>
              <a:t>p</a:t>
            </a:r>
            <a:r>
              <a:rPr lang="cs-CZ" dirty="0">
                <a:solidFill>
                  <a:srgbClr val="FF0000"/>
                </a:solidFill>
              </a:rPr>
              <a:t> + N.m</a:t>
            </a:r>
            <a:r>
              <a:rPr lang="cs-CZ" baseline="-25000" dirty="0">
                <a:solidFill>
                  <a:srgbClr val="FF0000"/>
                </a:solidFill>
              </a:rPr>
              <a:t>n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dirty="0" smtClean="0">
                <a:solidFill>
                  <a:srgbClr val="FF0000"/>
                </a:solidFill>
              </a:rPr>
              <a:t>) – </a:t>
            </a:r>
            <a:r>
              <a:rPr lang="cs-CZ" dirty="0" err="1" smtClean="0">
                <a:solidFill>
                  <a:srgbClr val="FF0000"/>
                </a:solidFill>
              </a:rPr>
              <a:t>m</a:t>
            </a:r>
            <a:r>
              <a:rPr lang="cs-CZ" baseline="-25000" dirty="0" err="1" smtClean="0">
                <a:solidFill>
                  <a:srgbClr val="FF0000"/>
                </a:solidFill>
              </a:rPr>
              <a:t>j</a:t>
            </a:r>
            <a:endParaRPr lang="cs-CZ" baseline="-25000" dirty="0" smtClean="0">
              <a:solidFill>
                <a:srgbClr val="FF0000"/>
              </a:solidFill>
            </a:endParaRPr>
          </a:p>
          <a:p>
            <a:r>
              <a:rPr lang="cs-CZ" b="1" dirty="0"/>
              <a:t>Vazební energie jádra</a:t>
            </a:r>
            <a:r>
              <a:rPr lang="cs-CZ" dirty="0"/>
              <a:t> je energie, kterou bychom museli dodat, aby se jádro rozdělilo na Z protonů a N neutronů (N=A-Z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                     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E</a:t>
            </a:r>
            <a:r>
              <a:rPr lang="cs-CZ" b="1" baseline="-25000" dirty="0" smtClean="0">
                <a:solidFill>
                  <a:srgbClr val="FF0000"/>
                </a:solidFill>
              </a:rPr>
              <a:t>j</a:t>
            </a:r>
            <a:r>
              <a:rPr lang="cs-CZ" b="1" dirty="0">
                <a:solidFill>
                  <a:srgbClr val="FF0000"/>
                </a:solidFill>
              </a:rPr>
              <a:t> = B c</a:t>
            </a:r>
            <a:r>
              <a:rPr lang="cs-CZ" b="1" baseline="30000" dirty="0">
                <a:solidFill>
                  <a:srgbClr val="FF0000"/>
                </a:solidFill>
              </a:rPr>
              <a:t>2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338" name="Picture 2" descr="VÃ½sledek obrÃ¡zku pro hmotnostnÃ­ defic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14" y="80767"/>
            <a:ext cx="2167255" cy="21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6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372351" cy="4591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dirty="0"/>
              <a:t>Jádra prvků se mohou </a:t>
            </a:r>
            <a:r>
              <a:rPr lang="cs-CZ" dirty="0">
                <a:solidFill>
                  <a:srgbClr val="FF0000"/>
                </a:solidFill>
              </a:rPr>
              <a:t>přeměňovat na jádra jiných prvků </a:t>
            </a:r>
            <a:r>
              <a:rPr lang="cs-CZ" dirty="0"/>
              <a:t>nebo na jiné izotopy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rgbClr val="FF0000"/>
                </a:solidFill>
              </a:rPr>
              <a:t>Přirozená radioaktivita </a:t>
            </a:r>
            <a:r>
              <a:rPr lang="cs-CZ" dirty="0"/>
              <a:t>– některá jádra v přírodě jsou nestabilní a samovolně se přeměňují (Radium, Radon, Uran…) – </a:t>
            </a:r>
            <a:r>
              <a:rPr lang="cs-CZ" dirty="0">
                <a:solidFill>
                  <a:srgbClr val="FF0000"/>
                </a:solidFill>
              </a:rPr>
              <a:t>Rozpadové řady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rgbClr val="FF0000"/>
                </a:solidFill>
              </a:rPr>
              <a:t>Umělá radioaktivita </a:t>
            </a:r>
            <a:r>
              <a:rPr lang="cs-CZ" dirty="0"/>
              <a:t>– příprava nestabilních izotopů, které se pak přeměňují na jiné </a:t>
            </a:r>
          </a:p>
          <a:p>
            <a:pPr marL="560070" lvl="1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dirty="0"/>
              <a:t>Jaderné reakce – dopad částic na jádro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dirty="0"/>
              <a:t>Přeměna jader je doprovázena </a:t>
            </a:r>
            <a:r>
              <a:rPr lang="cs-CZ" dirty="0" smtClean="0"/>
              <a:t>emisí </a:t>
            </a:r>
            <a:r>
              <a:rPr lang="cs-CZ" dirty="0">
                <a:solidFill>
                  <a:srgbClr val="FF0000"/>
                </a:solidFill>
              </a:rPr>
              <a:t>radioaktivního záření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10242" name="Picture 2" descr="Výsledek obrázku pro radioaktivi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56" y="200025"/>
            <a:ext cx="2407444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289800" cy="1498600"/>
          </a:xfrm>
        </p:spPr>
        <p:txBody>
          <a:bodyPr/>
          <a:lstStyle/>
          <a:p>
            <a:r>
              <a:rPr lang="cs-CZ" altLang="cs-CZ" dirty="0"/>
              <a:t>U-</a:t>
            </a:r>
            <a:r>
              <a:rPr lang="cs-CZ" altLang="cs-CZ" dirty="0" err="1"/>
              <a:t>Ra</a:t>
            </a:r>
            <a:r>
              <a:rPr lang="cs-CZ" altLang="cs-CZ" dirty="0"/>
              <a:t> Rozpadová řada</a:t>
            </a:r>
            <a:endParaRPr lang="cs-CZ" dirty="0"/>
          </a:p>
        </p:txBody>
      </p:sp>
      <p:pic>
        <p:nvPicPr>
          <p:cNvPr id="4" name="Picture 2" descr="Soubor:Uranova rad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196977"/>
            <a:ext cx="4333875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2502"/>
              </p:ext>
            </p:extLst>
          </p:nvPr>
        </p:nvGraphicFramePr>
        <p:xfrm>
          <a:off x="4859337" y="127002"/>
          <a:ext cx="4284663" cy="6730998"/>
        </p:xfrm>
        <a:graphic>
          <a:graphicData uri="http://schemas.openxmlformats.org/drawingml/2006/table">
            <a:tbl>
              <a:tblPr/>
              <a:tblGrid>
                <a:gridCol w="79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166">
                <a:tc>
                  <a:txBody>
                    <a:bodyPr/>
                    <a:lstStyle/>
                    <a:p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Izotop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Poločas přeměny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600"/>
                        <a:t>Přeměna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86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238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U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4,468·10</a:t>
                      </a:r>
                      <a:r>
                        <a:rPr lang="cs-CZ" sz="1600" baseline="30000" dirty="0"/>
                        <a:t>9</a:t>
                      </a:r>
                      <a:r>
                        <a:rPr lang="cs-CZ" sz="1600" dirty="0"/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r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u="none" strike="noStrike" dirty="0">
                          <a:solidFill>
                            <a:srgbClr val="0B0080"/>
                          </a:solidFill>
                        </a:rPr>
                        <a:t>α</a:t>
                      </a:r>
                      <a:endParaRPr lang="el-GR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234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Th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24,10 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d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u="none" strike="noStrike" dirty="0">
                          <a:solidFill>
                            <a:srgbClr val="0B0080"/>
                          </a:solidFill>
                        </a:rPr>
                        <a:t>β</a:t>
                      </a:r>
                      <a:r>
                        <a:rPr lang="el-GR" sz="1600" u="none" strike="noStrike" baseline="30000" dirty="0">
                          <a:solidFill>
                            <a:srgbClr val="0B0080"/>
                          </a:solidFill>
                        </a:rPr>
                        <a:t>−</a:t>
                      </a:r>
                      <a:endParaRPr lang="el-GR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234m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Pa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1,17 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min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β</a:t>
                      </a:r>
                      <a:r>
                        <a:rPr lang="el-GR" sz="1600" baseline="30000"/>
                        <a:t>−</a:t>
                      </a:r>
                      <a:endParaRPr lang="el-GR" sz="160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86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234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U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2,455·10</a:t>
                      </a:r>
                      <a:r>
                        <a:rPr lang="cs-CZ" sz="1600" baseline="30000" dirty="0"/>
                        <a:t>5</a:t>
                      </a:r>
                      <a:r>
                        <a:rPr lang="cs-CZ" sz="1600" dirty="0"/>
                        <a:t> r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α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886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230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Th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7,538·10</a:t>
                      </a:r>
                      <a:r>
                        <a:rPr lang="cs-CZ" sz="1600" baseline="30000"/>
                        <a:t>4</a:t>
                      </a:r>
                      <a:r>
                        <a:rPr lang="cs-CZ" sz="1600"/>
                        <a:t> r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α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226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Ra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1600 r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α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222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Rn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3,8235 d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α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218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Po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3,10 min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α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214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Pb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26,8 min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β</a:t>
                      </a:r>
                      <a:r>
                        <a:rPr lang="el-GR" sz="1600" baseline="30000"/>
                        <a:t>−</a:t>
                      </a:r>
                      <a:endParaRPr lang="el-GR" sz="160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214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Bi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19,9 min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β</a:t>
                      </a:r>
                      <a:r>
                        <a:rPr lang="el-GR" sz="1600" baseline="30000" dirty="0"/>
                        <a:t>−</a:t>
                      </a:r>
                      <a:endParaRPr lang="el-GR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α</a:t>
                      </a:r>
                      <a:br>
                        <a:rPr lang="el-GR" sz="1600" dirty="0"/>
                      </a:br>
                      <a:r>
                        <a:rPr lang="el-GR" sz="1600" dirty="0"/>
                        <a:t>(0,02 </a:t>
                      </a:r>
                      <a:r>
                        <a:rPr lang="el-GR" sz="1600" u="none" strike="noStrike" dirty="0">
                          <a:solidFill>
                            <a:srgbClr val="0B0080"/>
                          </a:solidFill>
                        </a:rPr>
                        <a:t>%</a:t>
                      </a:r>
                      <a:r>
                        <a:rPr lang="el-GR" sz="1600" dirty="0"/>
                        <a:t>)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886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214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Po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164,3·10</a:t>
                      </a:r>
                      <a:r>
                        <a:rPr lang="cs-CZ" sz="1600" baseline="30000" dirty="0"/>
                        <a:t>−6</a:t>
                      </a:r>
                      <a:r>
                        <a:rPr lang="cs-CZ" sz="1600" dirty="0"/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s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α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210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Tl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1,30 min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/>
                        <a:t>β</a:t>
                      </a:r>
                      <a:r>
                        <a:rPr lang="el-GR" sz="1600" baseline="30000"/>
                        <a:t>−</a:t>
                      </a:r>
                      <a:endParaRPr lang="el-GR" sz="160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210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Pb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22,20 r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β</a:t>
                      </a:r>
                      <a:r>
                        <a:rPr lang="el-GR" sz="1600" baseline="30000"/>
                        <a:t>−</a:t>
                      </a:r>
                      <a:endParaRPr lang="el-GR" sz="160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210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Bi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5,012 d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β</a:t>
                      </a:r>
                      <a:r>
                        <a:rPr lang="el-GR" sz="1600" baseline="30000"/>
                        <a:t>−</a:t>
                      </a:r>
                      <a:endParaRPr lang="el-GR" sz="160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210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Po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/>
                        <a:t>138,376 d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/>
                        <a:t>α</a:t>
                      </a:r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7524">
                <a:tc>
                  <a:txBody>
                    <a:bodyPr/>
                    <a:lstStyle/>
                    <a:p>
                      <a:r>
                        <a:rPr lang="cs-CZ" sz="1600" baseline="30000" dirty="0"/>
                        <a:t>206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</a:rPr>
                        <a:t>Pb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stabilní</a:t>
                      </a:r>
                      <a:endParaRPr lang="cs-CZ" sz="1600" dirty="0"/>
                    </a:p>
                  </a:txBody>
                  <a:tcPr marL="57248" marR="57248" marT="28623" marB="28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7530" y="616539"/>
            <a:ext cx="809625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Druhy radioaktivního rozpadu – rozpad alfa</a:t>
            </a:r>
            <a:endParaRPr lang="en-US" sz="4000" dirty="0"/>
          </a:p>
        </p:txBody>
      </p:sp>
      <p:pic>
        <p:nvPicPr>
          <p:cNvPr id="2050" name="Picture 2" descr="http://observatory.cz/static/vystavy/castice/p4_alfa-rozpa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792289"/>
            <a:ext cx="3744000" cy="17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38700" y="1693273"/>
            <a:ext cx="378142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Radioaktivní přeměna, při které jsou emitovány </a:t>
            </a:r>
            <a:r>
              <a:rPr lang="cs-CZ" sz="1900" b="1" u="sng" dirty="0" smtClean="0">
                <a:solidFill>
                  <a:srgbClr val="FF0000"/>
                </a:solidFill>
              </a:rPr>
              <a:t>alfa částice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smtClean="0"/>
              <a:t>(2 protony, 2 neutrony – </a:t>
            </a:r>
            <a:r>
              <a:rPr lang="cs-CZ" sz="1900" u="sng" dirty="0" smtClean="0"/>
              <a:t>jádro helia</a:t>
            </a:r>
            <a:r>
              <a:rPr lang="cs-CZ" sz="1900" dirty="0" smtClean="0"/>
              <a:t>)</a:t>
            </a: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263434" y="3018836"/>
                <a:ext cx="2976841" cy="32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𝑯𝒆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34" y="3018836"/>
                <a:ext cx="2976841" cy="326821"/>
              </a:xfrm>
              <a:prstGeom prst="rect">
                <a:avLst/>
              </a:prstGeom>
              <a:blipFill rotWithShape="0">
                <a:blip r:embed="rId3"/>
                <a:stretch>
                  <a:fillRect l="-409" r="-1636" b="-20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75" y="4164711"/>
            <a:ext cx="4392000" cy="2104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38700" y="3688707"/>
            <a:ext cx="378142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900" dirty="0" smtClean="0"/>
              <a:t>Kinetická energie alfa částic je v intervalu 2 – 8 </a:t>
            </a:r>
            <a:r>
              <a:rPr lang="cs-CZ" sz="1900" dirty="0" err="1" smtClean="0"/>
              <a:t>MeV</a:t>
            </a:r>
            <a:r>
              <a:rPr lang="cs-CZ" sz="1900" dirty="0" smtClean="0"/>
              <a:t>, což odpovídá rychlosti cca 10</a:t>
            </a:r>
            <a:r>
              <a:rPr lang="cs-CZ" sz="1900" baseline="30000" dirty="0" smtClean="0"/>
              <a:t>4</a:t>
            </a:r>
            <a:r>
              <a:rPr lang="cs-CZ" sz="1900" dirty="0"/>
              <a:t> </a:t>
            </a:r>
            <a:r>
              <a:rPr lang="cs-CZ" sz="1900" dirty="0" smtClean="0"/>
              <a:t>km/s.</a:t>
            </a:r>
          </a:p>
          <a:p>
            <a:r>
              <a:rPr lang="cs-CZ" sz="1900" dirty="0" smtClean="0"/>
              <a:t>Vzhledem k velké hmotnosti a náboji při průletu prostředím </a:t>
            </a:r>
            <a:r>
              <a:rPr lang="cs-CZ" sz="1900" b="1" dirty="0" smtClean="0">
                <a:solidFill>
                  <a:srgbClr val="FF0000"/>
                </a:solidFill>
              </a:rPr>
              <a:t>rychle ztrácejí energii ionizací a excitací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cs-CZ" sz="1900" dirty="0" smtClean="0"/>
              <a:t>(dolet ve vzduchu je kolem 10 cm a ve vodě řádově mikrometry). Mají tedy </a:t>
            </a:r>
            <a:r>
              <a:rPr lang="cs-CZ" sz="1900" b="1" dirty="0" smtClean="0">
                <a:solidFill>
                  <a:srgbClr val="FF0000"/>
                </a:solidFill>
              </a:rPr>
              <a:t>velkou ionizační schopnost</a:t>
            </a:r>
            <a:r>
              <a:rPr lang="cs-CZ" sz="1900" dirty="0" smtClean="0"/>
              <a:t>, což biologicky působí velmi negativně.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714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01049" y="461685"/>
            <a:ext cx="8124825" cy="1325563"/>
          </a:xfrm>
        </p:spPr>
        <p:txBody>
          <a:bodyPr>
            <a:normAutofit/>
          </a:bodyPr>
          <a:lstStyle/>
          <a:p>
            <a:r>
              <a:rPr lang="cs-CZ" sz="4000" dirty="0"/>
              <a:t>Druhy radioaktivního rozpadu – rozpad beta</a:t>
            </a:r>
            <a:endParaRPr lang="en-US" sz="4000" dirty="0"/>
          </a:p>
        </p:txBody>
      </p:sp>
      <p:pic>
        <p:nvPicPr>
          <p:cNvPr id="3074" name="Picture 2" descr="http://www.schoolphysics.co.uk/age16-19/Nuclear%20physics/Nuclear%20structure/text/Quarks_/images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48299"/>
            <a:ext cx="4320000" cy="25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39125" y="1453049"/>
            <a:ext cx="3740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Radioaktivní přeměna, při které jsou emitovány </a:t>
            </a:r>
            <a:r>
              <a:rPr lang="cs-CZ" sz="1900" b="1" dirty="0" smtClean="0">
                <a:solidFill>
                  <a:srgbClr val="FF0000"/>
                </a:solidFill>
              </a:rPr>
              <a:t>elektrony</a:t>
            </a:r>
            <a:r>
              <a:rPr lang="cs-CZ" sz="1900" dirty="0" smtClean="0"/>
              <a:t> (beta</a:t>
            </a:r>
            <a:r>
              <a:rPr lang="cs-CZ" sz="1900" baseline="30000" dirty="0" smtClean="0"/>
              <a:t>-</a:t>
            </a:r>
            <a:r>
              <a:rPr lang="cs-CZ" sz="1900" dirty="0" smtClean="0"/>
              <a:t> rozpad) nebo </a:t>
            </a:r>
            <a:r>
              <a:rPr lang="cs-CZ" sz="1900" b="1" dirty="0" smtClean="0">
                <a:solidFill>
                  <a:srgbClr val="FF0000"/>
                </a:solidFill>
              </a:rPr>
              <a:t>pozitrony</a:t>
            </a:r>
            <a:r>
              <a:rPr lang="cs-CZ" sz="1900" dirty="0" smtClean="0"/>
              <a:t> (beta</a:t>
            </a:r>
            <a:r>
              <a:rPr lang="cs-CZ" sz="1900" baseline="30000" dirty="0" smtClean="0"/>
              <a:t>+</a:t>
            </a:r>
            <a:r>
              <a:rPr lang="cs-CZ" sz="1900" dirty="0" smtClean="0"/>
              <a:t> rozpad).</a:t>
            </a: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386717" y="3021152"/>
                <a:ext cx="2844818" cy="328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17" y="3021152"/>
                <a:ext cx="2844818" cy="328360"/>
              </a:xfrm>
              <a:prstGeom prst="rect">
                <a:avLst/>
              </a:prstGeom>
              <a:blipFill rotWithShape="0">
                <a:blip r:embed="rId3"/>
                <a:stretch>
                  <a:fillRect l="-429" t="-11321" r="-13305" b="-226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386717" y="2479052"/>
                <a:ext cx="2844818" cy="32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17" y="2479052"/>
                <a:ext cx="2844818" cy="326821"/>
              </a:xfrm>
              <a:prstGeom prst="rect">
                <a:avLst/>
              </a:prstGeom>
              <a:blipFill rotWithShape="0">
                <a:blip r:embed="rId4"/>
                <a:stretch>
                  <a:fillRect l="-429" r="-215" b="-226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2" y="4313723"/>
            <a:ext cx="4392000" cy="210915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939125" y="3564791"/>
            <a:ext cx="392865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Hmotnost i náboj elektronu (pozitronu) je mnohem menší než u alfa částic, proto je jejich </a:t>
            </a:r>
            <a:r>
              <a:rPr lang="cs-CZ" sz="2000" b="1" dirty="0" smtClean="0">
                <a:solidFill>
                  <a:srgbClr val="FF0000"/>
                </a:solidFill>
              </a:rPr>
              <a:t>ionizační schopnost menší a tedy i dolet je větší </a:t>
            </a:r>
            <a:r>
              <a:rPr lang="cs-CZ" sz="2000" dirty="0" smtClean="0"/>
              <a:t>(ve vzduchu řádově metry a ve vodě centimetry).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Energie činí desítky keV až jednotky </a:t>
            </a:r>
            <a:r>
              <a:rPr lang="cs-CZ" sz="2000" dirty="0" err="1" smtClean="0"/>
              <a:t>MeV</a:t>
            </a:r>
            <a:r>
              <a:rPr lang="cs-CZ" sz="2000" dirty="0"/>
              <a:t> </a:t>
            </a:r>
            <a:r>
              <a:rPr lang="cs-CZ" sz="2000" dirty="0" smtClean="0"/>
              <a:t>(rychlost se blíží rychlosti světla).</a:t>
            </a:r>
          </a:p>
        </p:txBody>
      </p:sp>
    </p:spTree>
    <p:extLst>
      <p:ext uri="{BB962C8B-B14F-4D97-AF65-F5344CB8AC3E}">
        <p14:creationId xmlns:p14="http://schemas.microsoft.com/office/powerpoint/2010/main" val="16621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3400" y="569745"/>
            <a:ext cx="840105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Druhy radioaktivního rozpadu – gama záření</a:t>
            </a:r>
            <a:endParaRPr lang="en-US" sz="4000" dirty="0"/>
          </a:p>
        </p:txBody>
      </p:sp>
      <p:pic>
        <p:nvPicPr>
          <p:cNvPr id="4100" name="Picture 4" descr="http://legacy.jefferson.kctcs.edu/techcenter/Classes/Physics/AtomicNuclearandModernPhysics/GammaDec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44585"/>
            <a:ext cx="2952000" cy="21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48150" y="1927148"/>
            <a:ext cx="4514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Radioaktivní přeměna, při které jsou jádry atomů emitovaná </a:t>
            </a:r>
            <a:r>
              <a:rPr lang="cs-CZ" sz="1900" b="1" dirty="0" smtClean="0">
                <a:solidFill>
                  <a:srgbClr val="FF0000"/>
                </a:solidFill>
              </a:rPr>
              <a:t>gama kvanta elmag. záření</a:t>
            </a:r>
            <a:r>
              <a:rPr lang="cs-CZ" sz="1900" dirty="0" smtClean="0"/>
              <a:t>. Emise gama kvant často doprovází i alfa a beta rozpad.</a:t>
            </a:r>
            <a:endParaRPr lang="en-US" sz="19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587631" y="3252711"/>
                <a:ext cx="1835887" cy="3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Pre>
                        <m:sPre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31" y="3252711"/>
                <a:ext cx="1835887" cy="325345"/>
              </a:xfrm>
              <a:prstGeom prst="rect">
                <a:avLst/>
              </a:prstGeom>
              <a:blipFill rotWithShape="0">
                <a:blip r:embed="rId3"/>
                <a:stretch>
                  <a:fillRect l="-997" t="-1887" r="-2990" b="-226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75" y="4411585"/>
            <a:ext cx="4392000" cy="205012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57725" y="3641735"/>
            <a:ext cx="420052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Foton nemá žádný náboj a má nulovou klidovou hmotnost, proto </a:t>
            </a:r>
            <a:r>
              <a:rPr lang="cs-CZ" b="1" dirty="0" smtClean="0">
                <a:solidFill>
                  <a:srgbClr val="FF0000"/>
                </a:solidFill>
              </a:rPr>
              <a:t>prostředím proniká mnohem lépe než alfa a beta částice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(hranice prakticky neexistuje). Na druhé straně je nejméně ionizující. S prostředím interaguje pomocí </a:t>
            </a:r>
            <a:r>
              <a:rPr lang="cs-CZ" b="1" dirty="0" smtClean="0">
                <a:solidFill>
                  <a:srgbClr val="FF0000"/>
                </a:solidFill>
              </a:rPr>
              <a:t>fotoefektu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b="1" dirty="0" smtClean="0">
                <a:solidFill>
                  <a:srgbClr val="FF0000"/>
                </a:solidFill>
              </a:rPr>
              <a:t>Comptonova rozptylu</a:t>
            </a:r>
            <a:r>
              <a:rPr lang="cs-CZ" dirty="0" smtClean="0">
                <a:solidFill>
                  <a:srgbClr val="FF0000"/>
                </a:solidFill>
              </a:rPr>
              <a:t> a </a:t>
            </a:r>
            <a:r>
              <a:rPr lang="cs-CZ" b="1" dirty="0" smtClean="0">
                <a:solidFill>
                  <a:srgbClr val="FF0000"/>
                </a:solidFill>
              </a:rPr>
              <a:t>tvorbou elektron-pozitronových párů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Energie fotonů je nad 10 keV (jelikož jde o foton, jeho rychlost se rovná rychlosti světla).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Přeměnový</a:t>
            </a:r>
            <a:r>
              <a:rPr lang="cs-CZ" altLang="cs-CZ" dirty="0"/>
              <a:t> zákon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4908" y="2275087"/>
                <a:ext cx="1513876" cy="35195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08" y="2275087"/>
                <a:ext cx="1513876" cy="351956"/>
              </a:xfrm>
              <a:prstGeom prst="rect">
                <a:avLst/>
              </a:prstGeom>
              <a:blipFill rotWithShape="0">
                <a:blip r:embed="rId2"/>
                <a:stretch>
                  <a:fillRect l="-3586" r="-797" b="-1333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390775" y="1859812"/>
            <a:ext cx="67532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i="1" dirty="0" smtClean="0"/>
              <a:t>N</a:t>
            </a:r>
            <a:r>
              <a:rPr lang="cs-CZ" dirty="0" smtClean="0"/>
              <a:t> – </a:t>
            </a:r>
            <a:r>
              <a:rPr lang="cs-CZ" u="sng" dirty="0" smtClean="0"/>
              <a:t>počet dosud nerozpadlých</a:t>
            </a:r>
            <a:r>
              <a:rPr lang="cs-CZ" dirty="0" smtClean="0"/>
              <a:t> radioaktivních </a:t>
            </a:r>
            <a:r>
              <a:rPr lang="cs-CZ" u="sng" dirty="0" smtClean="0"/>
              <a:t>jader</a:t>
            </a:r>
            <a:r>
              <a:rPr lang="cs-CZ" dirty="0" smtClean="0"/>
              <a:t> v čase </a:t>
            </a:r>
            <a:r>
              <a:rPr lang="cs-CZ" i="1" dirty="0" smtClean="0"/>
              <a:t>t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el-GR" i="1" dirty="0" smtClean="0"/>
              <a:t>λ</a:t>
            </a:r>
            <a:r>
              <a:rPr lang="cs-CZ" i="1" dirty="0" smtClean="0"/>
              <a:t> – </a:t>
            </a:r>
            <a:r>
              <a:rPr lang="cs-CZ" u="sng" dirty="0" smtClean="0"/>
              <a:t>rozpadová konstanta</a:t>
            </a:r>
            <a:r>
              <a:rPr lang="cs-CZ" dirty="0" smtClean="0"/>
              <a:t>, určuje jak rychle se jádra rozpadají (je poměrem počtu přeměněných jader za určitý čas a počtu dosud nepřeměněných jader)</a:t>
            </a:r>
          </a:p>
          <a:p>
            <a:pPr>
              <a:spcAft>
                <a:spcPts val="600"/>
              </a:spcAft>
            </a:pPr>
            <a:r>
              <a:rPr lang="cs-CZ" i="1" dirty="0" smtClean="0"/>
              <a:t>A</a:t>
            </a:r>
            <a:r>
              <a:rPr lang="cs-CZ" dirty="0" smtClean="0"/>
              <a:t> – </a:t>
            </a:r>
            <a:r>
              <a:rPr lang="cs-CZ" u="sng" dirty="0" smtClean="0"/>
              <a:t>aktivita</a:t>
            </a:r>
            <a:r>
              <a:rPr lang="cs-CZ" dirty="0" smtClean="0"/>
              <a:t> – počet atomů, které se přemění za jednu sekundu; [</a:t>
            </a:r>
            <a:r>
              <a:rPr lang="cs-CZ" i="1" dirty="0" err="1" smtClean="0"/>
              <a:t>Bq</a:t>
            </a:r>
            <a:r>
              <a:rPr lang="cs-CZ" dirty="0" smtClean="0"/>
              <a:t>]</a:t>
            </a:r>
          </a:p>
          <a:p>
            <a:pPr>
              <a:spcAft>
                <a:spcPts val="600"/>
              </a:spcAft>
            </a:pPr>
            <a:r>
              <a:rPr lang="cs-CZ" i="1" dirty="0" smtClean="0"/>
              <a:t>A</a:t>
            </a:r>
            <a:r>
              <a:rPr lang="cs-CZ" i="1" baseline="-25000" dirty="0" smtClean="0"/>
              <a:t>0</a:t>
            </a:r>
            <a:r>
              <a:rPr lang="cs-CZ" dirty="0" smtClean="0"/>
              <a:t> – aktivita v čase </a:t>
            </a:r>
            <a:r>
              <a:rPr lang="cs-CZ" i="1" dirty="0" smtClean="0"/>
              <a:t>t</a:t>
            </a:r>
            <a:r>
              <a:rPr lang="cs-CZ" dirty="0" smtClean="0"/>
              <a:t> = 0</a:t>
            </a:r>
          </a:p>
          <a:p>
            <a:pPr>
              <a:spcAft>
                <a:spcPts val="600"/>
              </a:spcAft>
            </a:pPr>
            <a:r>
              <a:rPr lang="cs-CZ" i="1" dirty="0" err="1" smtClean="0"/>
              <a:t>T</a:t>
            </a:r>
            <a:r>
              <a:rPr lang="cs-CZ" i="1" baseline="-25000" dirty="0" err="1" smtClean="0"/>
              <a:t>f</a:t>
            </a:r>
            <a:r>
              <a:rPr lang="cs-CZ" dirty="0" smtClean="0"/>
              <a:t> – fyzikální </a:t>
            </a:r>
            <a:r>
              <a:rPr lang="cs-CZ" u="sng" dirty="0" smtClean="0"/>
              <a:t>poločas rozpadu</a:t>
            </a:r>
            <a:r>
              <a:rPr lang="cs-CZ" dirty="0" smtClean="0"/>
              <a:t> (doba, za kterou se rozpadne polovina jader)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23035" y="2859310"/>
                <a:ext cx="990271" cy="33855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2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5" y="2859310"/>
                <a:ext cx="990271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5455" r="-5455" b="-517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23035" y="3424839"/>
                <a:ext cx="1456168" cy="35195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5" y="3424839"/>
                <a:ext cx="1456168" cy="351956"/>
              </a:xfrm>
              <a:prstGeom prst="rect">
                <a:avLst/>
              </a:prstGeom>
              <a:blipFill rotWithShape="0">
                <a:blip r:embed="rId4"/>
                <a:stretch>
                  <a:fillRect l="-3734" t="-1667" r="-1245" b="-1333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3035" y="4000500"/>
                <a:ext cx="1215717" cy="64312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200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num>
                        <m:den>
                          <m:r>
                            <a:rPr lang="el-GR" sz="22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5" y="4000500"/>
                <a:ext cx="1215717" cy="6431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www.keele.ac.uk/media/keeleuniversity/healthandsafety/radiation/images/halflife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/>
        </p:blipFill>
        <p:spPr bwMode="auto">
          <a:xfrm>
            <a:off x="3862387" y="4219575"/>
            <a:ext cx="3810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30350"/>
            <a:ext cx="88201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0575"/>
            <a:ext cx="88852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30800"/>
            <a:ext cx="81962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06613"/>
            <a:ext cx="38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025900"/>
            <a:ext cx="38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34038"/>
            <a:ext cx="38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Jaderné reakce můžeme rozdělit podle různých kritérií, například podle vztahu mezi </a:t>
            </a:r>
            <a:r>
              <a:rPr lang="cs-CZ" dirty="0">
                <a:solidFill>
                  <a:srgbClr val="FF0000"/>
                </a:solidFill>
              </a:rPr>
              <a:t>původními a vzniklými jádry</a:t>
            </a:r>
            <a:r>
              <a:rPr lang="cs-CZ" dirty="0" smtClean="0"/>
              <a:t>:</a:t>
            </a:r>
          </a:p>
          <a:p>
            <a:endParaRPr lang="cs-CZ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0800000" flipV="1">
            <a:off x="768096" y="2971098"/>
            <a:ext cx="8182281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transmutace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z původního jádra vzniká jádro s málo odlišným protonovým číslem</a:t>
            </a:r>
            <a:b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štěpení jader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z původního jádra vznikají dvě jádra (fragmenty) s přibližně stejnými protonovými čísly</a:t>
            </a:r>
            <a:b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jaderná syntéza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dvě jádra vytvářejí jediné jádro s větším protonovým číslem</a:t>
            </a:r>
            <a:b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0" name="Picture 10" descr="Transmuta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3" y="3545824"/>
            <a:ext cx="1804453" cy="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Transmuta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60" y="4551664"/>
            <a:ext cx="1804453" cy="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Transmuta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3" y="5846896"/>
            <a:ext cx="1804453" cy="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Jaderné reakce</a:t>
            </a:r>
          </a:p>
        </p:txBody>
      </p:sp>
      <p:sp>
        <p:nvSpPr>
          <p:cNvPr id="512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625" y="2220912"/>
            <a:ext cx="8229600" cy="4937125"/>
          </a:xfrm>
        </p:spPr>
        <p:txBody>
          <a:bodyPr>
            <a:normAutofit/>
          </a:bodyPr>
          <a:lstStyle/>
          <a:p>
            <a:r>
              <a:rPr lang="cs-CZ" altLang="cs-CZ" sz="2400" dirty="0" smtClean="0"/>
              <a:t>První </a:t>
            </a:r>
            <a:r>
              <a:rPr lang="cs-CZ" altLang="cs-CZ" sz="2400" dirty="0" smtClean="0"/>
              <a:t>transmutaci pozoroval </a:t>
            </a:r>
            <a:r>
              <a:rPr lang="cs-CZ" altLang="cs-CZ" sz="2400" dirty="0" err="1" smtClean="0"/>
              <a:t>Rutherford</a:t>
            </a:r>
            <a:r>
              <a:rPr lang="cs-CZ" altLang="cs-CZ" sz="2400" dirty="0" smtClean="0"/>
              <a:t> roku 1919</a:t>
            </a:r>
          </a:p>
          <a:p>
            <a:endParaRPr lang="cs-CZ" altLang="cs-CZ" sz="2400" dirty="0" smtClean="0"/>
          </a:p>
          <a:p>
            <a:pPr>
              <a:buFont typeface="Wingdings 3" panose="05040102010807070707" pitchFamily="18" charset="2"/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První reaktor spuštěn v roce 1942 v Chicagu</a:t>
            </a:r>
          </a:p>
          <a:p>
            <a:pPr lvl="1"/>
            <a:r>
              <a:rPr lang="cs-CZ" altLang="cs-CZ" sz="1800" dirty="0" smtClean="0"/>
              <a:t>Založen na principu štěpení </a:t>
            </a:r>
            <a:r>
              <a:rPr lang="cs-CZ" altLang="cs-CZ" sz="1800" baseline="30000" dirty="0" smtClean="0"/>
              <a:t>235</a:t>
            </a:r>
            <a:r>
              <a:rPr lang="cs-CZ" altLang="cs-CZ" sz="1800" dirty="0" smtClean="0"/>
              <a:t>U</a:t>
            </a:r>
          </a:p>
          <a:p>
            <a:pPr lvl="1"/>
            <a:r>
              <a:rPr lang="cs-CZ" altLang="cs-CZ" sz="1800" dirty="0" smtClean="0"/>
              <a:t>Ostřelování uranu pomalými neutrony – uran se štěpí na dvě středně těžké části. Mohou vznikat různé kombinace, např.: </a:t>
            </a:r>
          </a:p>
          <a:p>
            <a:pPr lvl="1"/>
            <a:endParaRPr lang="cs-CZ" altLang="cs-CZ" sz="1800" dirty="0" smtClean="0"/>
          </a:p>
          <a:p>
            <a:pPr lvl="1"/>
            <a:endParaRPr lang="cs-CZ" altLang="cs-CZ" sz="1800" dirty="0" smtClean="0"/>
          </a:p>
          <a:p>
            <a:pPr lvl="1"/>
            <a:r>
              <a:rPr lang="cs-CZ" altLang="cs-CZ" sz="1800" dirty="0" smtClean="0"/>
              <a:t>Jiné kombinace: </a:t>
            </a:r>
            <a:r>
              <a:rPr lang="cs-CZ" altLang="cs-CZ" sz="1800" baseline="30000" dirty="0" smtClean="0"/>
              <a:t>139</a:t>
            </a:r>
            <a:r>
              <a:rPr lang="cs-CZ" altLang="cs-CZ" sz="1800" dirty="0" smtClean="0"/>
              <a:t>Xe a </a:t>
            </a:r>
            <a:r>
              <a:rPr lang="cs-CZ" altLang="cs-CZ" sz="1800" baseline="30000" dirty="0" smtClean="0"/>
              <a:t>95</a:t>
            </a:r>
            <a:r>
              <a:rPr lang="cs-CZ" altLang="cs-CZ" sz="1800" dirty="0" smtClean="0"/>
              <a:t>Sr,  </a:t>
            </a:r>
            <a:r>
              <a:rPr lang="cs-CZ" altLang="cs-CZ" sz="1800" baseline="30000" dirty="0" smtClean="0"/>
              <a:t>140</a:t>
            </a:r>
            <a:r>
              <a:rPr lang="cs-CZ" altLang="cs-CZ" sz="1800" dirty="0" smtClean="0"/>
              <a:t>Cs a </a:t>
            </a:r>
            <a:r>
              <a:rPr lang="cs-CZ" altLang="cs-CZ" sz="1800" baseline="30000" dirty="0" smtClean="0"/>
              <a:t>94</a:t>
            </a:r>
            <a:r>
              <a:rPr lang="cs-CZ" altLang="cs-CZ" sz="1800" dirty="0" smtClean="0"/>
              <a:t>Rb…</a:t>
            </a:r>
          </a:p>
          <a:p>
            <a:pPr lvl="1"/>
            <a:r>
              <a:rPr lang="cs-CZ" altLang="cs-CZ" sz="1800" dirty="0" smtClean="0"/>
              <a:t>Platí, že se vždy uvolní neutrony a značná energie - teplo</a:t>
            </a:r>
          </a:p>
          <a:p>
            <a:pPr lvl="1"/>
            <a:endParaRPr lang="cs-CZ" altLang="cs-CZ" sz="1800" dirty="0" smtClean="0"/>
          </a:p>
          <a:p>
            <a:endParaRPr lang="cs-CZ" altLang="cs-CZ" sz="2400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074537"/>
              </p:ext>
            </p:extLst>
          </p:nvPr>
        </p:nvGraphicFramePr>
        <p:xfrm>
          <a:off x="1736598" y="2776538"/>
          <a:ext cx="2676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Rovnice" r:id="rId3" imgW="1168200" imgH="241200" progId="Equation.3">
                  <p:embed/>
                </p:oleObj>
              </mc:Choice>
              <mc:Fallback>
                <p:oleObj name="Rovnice" r:id="rId3" imgW="1168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598" y="2776538"/>
                        <a:ext cx="26765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779761"/>
              </p:ext>
            </p:extLst>
          </p:nvPr>
        </p:nvGraphicFramePr>
        <p:xfrm>
          <a:off x="1736598" y="5167312"/>
          <a:ext cx="36337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Rovnice" r:id="rId5" imgW="1739880" imgH="241200" progId="Equation.3">
                  <p:embed/>
                </p:oleObj>
              </mc:Choice>
              <mc:Fallback>
                <p:oleObj name="Rovnice" r:id="rId5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598" y="5167312"/>
                        <a:ext cx="36337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03187"/>
            <a:ext cx="42862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Pudinkový Model atomu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596896"/>
            <a:ext cx="8202168" cy="45811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Na </a:t>
            </a:r>
            <a:r>
              <a:rPr lang="cs-CZ" dirty="0"/>
              <a:t>počátku 19. </a:t>
            </a:r>
            <a:r>
              <a:rPr lang="cs-CZ" dirty="0" smtClean="0"/>
              <a:t>století se</a:t>
            </a:r>
            <a:r>
              <a:rPr lang="cs-CZ" dirty="0"/>
              <a:t> anglický chemik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b="1" dirty="0">
                <a:solidFill>
                  <a:srgbClr val="FF0000"/>
                </a:solidFill>
              </a:rPr>
              <a:t>John </a:t>
            </a:r>
            <a:r>
              <a:rPr lang="cs-CZ" b="1" dirty="0" smtClean="0">
                <a:solidFill>
                  <a:srgbClr val="FF0000"/>
                </a:solidFill>
              </a:rPr>
              <a:t>Dalton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navrátil k atomové teorii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i="1" dirty="0"/>
              <a:t>,,</a:t>
            </a:r>
            <a:r>
              <a:rPr lang="cs-CZ" i="1" dirty="0"/>
              <a:t>Hmotnosti atomů stejných prvků jsou stejné a při jejich slučování narůstá hmotnost vznikající sloučeniny úměrně</a:t>
            </a:r>
            <a:r>
              <a:rPr lang="cs-CZ" i="1" dirty="0" smtClean="0"/>
              <a:t>‘‘.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i="1" dirty="0" smtClean="0"/>
              <a:t> </a:t>
            </a:r>
            <a:r>
              <a:rPr lang="cs-CZ" dirty="0" smtClean="0"/>
              <a:t>Problém vysvětlit vedení el. proudu</a:t>
            </a:r>
            <a:r>
              <a:rPr lang="cs-CZ" i="1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rgbClr val="FF0000"/>
                </a:solidFill>
              </a:rPr>
              <a:t> PUDINKOVÝ MODEL ATOMU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1897 objevil anglický </a:t>
            </a:r>
            <a:r>
              <a:rPr lang="cs-CZ" dirty="0"/>
              <a:t>fyzik </a:t>
            </a:r>
            <a:r>
              <a:rPr lang="cs-CZ" b="1" dirty="0"/>
              <a:t>Joseph John </a:t>
            </a:r>
            <a:r>
              <a:rPr lang="cs-CZ" b="1" dirty="0" smtClean="0"/>
              <a:t>Thomson </a:t>
            </a:r>
            <a:r>
              <a:rPr lang="cs-CZ" b="1" dirty="0" smtClean="0">
                <a:solidFill>
                  <a:srgbClr val="FF0000"/>
                </a:solidFill>
              </a:rPr>
              <a:t>elektron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P</a:t>
            </a:r>
            <a:r>
              <a:rPr lang="cs-CZ" dirty="0" smtClean="0"/>
              <a:t>ředstavil </a:t>
            </a:r>
            <a:r>
              <a:rPr lang="cs-CZ" dirty="0"/>
              <a:t>v roce 1906 svůj návrh modelu atomu, který vešel ve známost jako </a:t>
            </a:r>
            <a:r>
              <a:rPr lang="cs-CZ" b="1" dirty="0"/>
              <a:t>pudinkový model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1026" name="Picture 2" descr="Výsledek obrázku pro thomsonův model ato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9" y="265959"/>
            <a:ext cx="2691511" cy="18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Jaderná reakce II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0525" y="2363661"/>
            <a:ext cx="8229600" cy="4514850"/>
          </a:xfrm>
        </p:spPr>
        <p:txBody>
          <a:bodyPr>
            <a:normAutofit/>
          </a:bodyPr>
          <a:lstStyle/>
          <a:p>
            <a:r>
              <a:rPr lang="cs-CZ" altLang="cs-CZ" sz="2400" dirty="0" smtClean="0"/>
              <a:t>Vzniklé neutrony se pohltí v dalších jádrech uranu</a:t>
            </a:r>
          </a:p>
          <a:p>
            <a:pPr lvl="1"/>
            <a:r>
              <a:rPr lang="cs-CZ" altLang="cs-CZ" sz="1800" dirty="0" smtClean="0"/>
              <a:t>Řetězová jaderná reakce</a:t>
            </a:r>
          </a:p>
          <a:p>
            <a:r>
              <a:rPr lang="cs-CZ" altLang="cs-CZ" sz="2400" dirty="0" smtClean="0"/>
              <a:t>Štěpnou reakci lze </a:t>
            </a:r>
            <a:r>
              <a:rPr lang="cs-CZ" altLang="cs-CZ" sz="2400" dirty="0" smtClean="0">
                <a:solidFill>
                  <a:srgbClr val="FF0000"/>
                </a:solidFill>
              </a:rPr>
              <a:t>regulovat materiálem</a:t>
            </a:r>
            <a:r>
              <a:rPr lang="cs-CZ" altLang="cs-CZ" sz="2400" dirty="0" smtClean="0"/>
              <a:t>, který dobře pohlcuje volné neutrony </a:t>
            </a:r>
          </a:p>
          <a:p>
            <a:pPr lvl="1"/>
            <a:r>
              <a:rPr lang="cs-CZ" altLang="cs-CZ" sz="1800" dirty="0" smtClean="0"/>
              <a:t>Tyče s obsahem Boru nebo Kadmia, které se zasouvaní, či vysouvají do reaktoru podle potřeby</a:t>
            </a:r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Moderátor</a:t>
            </a:r>
            <a:r>
              <a:rPr lang="cs-CZ" altLang="cs-CZ" sz="2400" dirty="0" smtClean="0"/>
              <a:t> – náplň reaktoru, která má za úkol zpomalit nově vzniklé neutrony – nejlépe reagují pomalé (tepelné) neutrony</a:t>
            </a:r>
          </a:p>
          <a:p>
            <a:pPr lvl="1"/>
            <a:r>
              <a:rPr lang="cs-CZ" altLang="cs-CZ" sz="1800" dirty="0" smtClean="0"/>
              <a:t>Nejčastěji voda nebo grafit (hořlavý)</a:t>
            </a:r>
          </a:p>
          <a:p>
            <a:pPr lvl="1">
              <a:buFont typeface="Wingdings 3" panose="05040102010807070707" pitchFamily="18" charset="2"/>
              <a:buNone/>
            </a:pPr>
            <a:endParaRPr lang="cs-CZ" altLang="cs-CZ" sz="1800" dirty="0" smtClean="0"/>
          </a:p>
          <a:p>
            <a:endParaRPr lang="cs-CZ" altLang="cs-CZ" sz="2400" dirty="0" smtClean="0"/>
          </a:p>
        </p:txBody>
      </p:sp>
      <p:pic>
        <p:nvPicPr>
          <p:cNvPr id="12290" name="Picture 2" descr="Výsledek obrázku pro jaderná rea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06387"/>
            <a:ext cx="24003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Jaderná reakce III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8313" y="1747837"/>
            <a:ext cx="8229600" cy="4937125"/>
          </a:xfrm>
        </p:spPr>
        <p:txBody>
          <a:bodyPr/>
          <a:lstStyle/>
          <a:p>
            <a:r>
              <a:rPr lang="cs-CZ" altLang="cs-CZ" dirty="0" smtClean="0"/>
              <a:t>Schéma výroby elektrické energie v reaktoru</a:t>
            </a:r>
          </a:p>
        </p:txBody>
      </p:sp>
      <p:pic>
        <p:nvPicPr>
          <p:cNvPr id="1126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99" y="2084832"/>
            <a:ext cx="5426075" cy="47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800"/>
            <a:ext cx="8748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7995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90011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18150"/>
            <a:ext cx="38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2388"/>
            <a:ext cx="38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38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5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2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-chembook.eu/images/ostrelovani_atomu_zl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56" y="461318"/>
            <a:ext cx="3157343" cy="14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Rutherfordův</a:t>
            </a:r>
            <a:r>
              <a:rPr lang="cs-CZ" dirty="0" smtClean="0"/>
              <a:t> Model atomu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86000"/>
            <a:ext cx="8010144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Thomsonův </a:t>
            </a:r>
            <a:r>
              <a:rPr lang="cs-CZ" dirty="0"/>
              <a:t>pudinkový model atomu zpochybnil novozélandský fyzik </a:t>
            </a:r>
            <a:r>
              <a:rPr lang="cs-CZ" b="1" dirty="0">
                <a:solidFill>
                  <a:srgbClr val="FF0000"/>
                </a:solidFill>
              </a:rPr>
              <a:t>Ernest </a:t>
            </a:r>
            <a:r>
              <a:rPr lang="cs-CZ" b="1" dirty="0" err="1" smtClean="0">
                <a:solidFill>
                  <a:srgbClr val="FF0000"/>
                </a:solidFill>
              </a:rPr>
              <a:t>Rutherford</a:t>
            </a:r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Ostřelování velmi tenké zlaté folie </a:t>
            </a:r>
            <a:r>
              <a:rPr lang="el-GR" dirty="0" smtClean="0"/>
              <a:t>α</a:t>
            </a:r>
            <a:r>
              <a:rPr lang="cs-CZ" dirty="0" smtClean="0"/>
              <a:t> částicemi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cs-CZ" dirty="0"/>
              <a:t> P</a:t>
            </a:r>
            <a:r>
              <a:rPr lang="cs-CZ" dirty="0" smtClean="0"/>
              <a:t>rohlásil</a:t>
            </a:r>
            <a:r>
              <a:rPr lang="cs-CZ" dirty="0"/>
              <a:t>, že uprostřed atomu se nachází </a:t>
            </a:r>
            <a:r>
              <a:rPr lang="cs-CZ" dirty="0">
                <a:solidFill>
                  <a:srgbClr val="FF0000"/>
                </a:solidFill>
              </a:rPr>
              <a:t>velmi malé jádro</a:t>
            </a:r>
            <a:r>
              <a:rPr lang="cs-CZ" dirty="0"/>
              <a:t> obsahující kladně nabité částice – ty </a:t>
            </a:r>
            <a:r>
              <a:rPr lang="cs-CZ" dirty="0" smtClean="0"/>
              <a:t>pojmenoval </a:t>
            </a:r>
            <a:r>
              <a:rPr lang="cs-CZ" dirty="0" smtClean="0">
                <a:solidFill>
                  <a:srgbClr val="FF0000"/>
                </a:solidFill>
              </a:rPr>
              <a:t>protony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Navrhnul </a:t>
            </a:r>
            <a:r>
              <a:rPr lang="cs-CZ" dirty="0" smtClean="0">
                <a:solidFill>
                  <a:srgbClr val="FF0000"/>
                </a:solidFill>
              </a:rPr>
              <a:t>planetární model atomu</a:t>
            </a:r>
            <a:endParaRPr 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dirty="0"/>
              <a:t> Veškerý kladný náboj </a:t>
            </a:r>
            <a:r>
              <a:rPr lang="cs-CZ" dirty="0" smtClean="0"/>
              <a:t>a </a:t>
            </a:r>
            <a:r>
              <a:rPr lang="cs-CZ" dirty="0"/>
              <a:t>veškerá </a:t>
            </a:r>
            <a:r>
              <a:rPr lang="cs-CZ" dirty="0" smtClean="0"/>
              <a:t>hmotnost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jsou </a:t>
            </a:r>
            <a:r>
              <a:rPr lang="cs-CZ" dirty="0" smtClean="0"/>
              <a:t> soustředěny </a:t>
            </a:r>
            <a:r>
              <a:rPr lang="cs-CZ" dirty="0"/>
              <a:t>na velmi malém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prostoru – </a:t>
            </a:r>
            <a:r>
              <a:rPr lang="cs-CZ" dirty="0" smtClean="0">
                <a:solidFill>
                  <a:srgbClr val="FF0000"/>
                </a:solidFill>
              </a:rPr>
              <a:t>v jádře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Velikost atomu je 10</a:t>
            </a:r>
            <a:r>
              <a:rPr lang="cs-CZ" altLang="cs-CZ" baseline="30000" dirty="0"/>
              <a:t>-10</a:t>
            </a:r>
            <a:r>
              <a:rPr lang="cs-CZ" altLang="cs-CZ" dirty="0"/>
              <a:t> 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Velikost </a:t>
            </a:r>
            <a:r>
              <a:rPr lang="cs-CZ" altLang="cs-CZ" dirty="0"/>
              <a:t>jádra 10</a:t>
            </a:r>
            <a:r>
              <a:rPr lang="cs-CZ" altLang="cs-CZ" baseline="30000" dirty="0"/>
              <a:t>-15</a:t>
            </a:r>
            <a:r>
              <a:rPr lang="cs-CZ" altLang="cs-CZ" dirty="0"/>
              <a:t> 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e-chembook.eu/images/planetarni_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96" y="4013551"/>
            <a:ext cx="2713228" cy="22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Rutherfordův</a:t>
            </a:r>
            <a:r>
              <a:rPr lang="cs-CZ" dirty="0"/>
              <a:t> Model atomu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5" y="2383205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400" dirty="0" smtClean="0"/>
              <a:t> Problém s planetárním modelem – </a:t>
            </a:r>
            <a:br>
              <a:rPr lang="cs-CZ" sz="2400" dirty="0" smtClean="0"/>
            </a:br>
            <a:r>
              <a:rPr lang="cs-CZ" sz="2400" dirty="0" smtClean="0"/>
              <a:t>elektrony by museli při pohybu </a:t>
            </a:r>
            <a:br>
              <a:rPr lang="cs-CZ" sz="2400" dirty="0" smtClean="0"/>
            </a:br>
            <a:r>
              <a:rPr lang="cs-CZ" sz="2400" dirty="0" smtClean="0">
                <a:solidFill>
                  <a:srgbClr val="FF0000"/>
                </a:solidFill>
              </a:rPr>
              <a:t>vyzařovat energii </a:t>
            </a:r>
            <a:r>
              <a:rPr lang="cs-CZ" sz="2400" dirty="0" smtClean="0"/>
              <a:t>– přibližovali by </a:t>
            </a:r>
            <a:br>
              <a:rPr lang="cs-CZ" sz="2400" dirty="0" smtClean="0"/>
            </a:br>
            <a:r>
              <a:rPr lang="cs-CZ" sz="2400" dirty="0" smtClean="0"/>
              <a:t>se tak k jádru až by s ním splynuly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smtClean="0"/>
              <a:t> Roku </a:t>
            </a:r>
            <a:r>
              <a:rPr lang="cs-CZ" sz="2400" dirty="0"/>
              <a:t>1913 přišel dánský fyzik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>
                <a:solidFill>
                  <a:srgbClr val="FF0000"/>
                </a:solidFill>
              </a:rPr>
              <a:t>Niels </a:t>
            </a:r>
            <a:r>
              <a:rPr lang="cs-CZ" sz="2400" b="1" dirty="0" err="1">
                <a:solidFill>
                  <a:srgbClr val="FF0000"/>
                </a:solidFill>
              </a:rPr>
              <a:t>Bohr</a:t>
            </a:r>
            <a:r>
              <a:rPr lang="cs-CZ" sz="2400" dirty="0"/>
              <a:t> </a:t>
            </a:r>
            <a:r>
              <a:rPr lang="cs-CZ" sz="2400" dirty="0" smtClean="0"/>
              <a:t>s myšlenkou</a:t>
            </a:r>
            <a:r>
              <a:rPr lang="cs-CZ" sz="2400" dirty="0"/>
              <a:t> </a:t>
            </a:r>
            <a:r>
              <a:rPr lang="cs-CZ" sz="2400" b="1" dirty="0"/>
              <a:t>,,kvantování energie</a:t>
            </a:r>
            <a:r>
              <a:rPr lang="cs-CZ" sz="2400" b="1" dirty="0" smtClean="0"/>
              <a:t>‘‘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smtClean="0"/>
              <a:t> Elektrony </a:t>
            </a:r>
            <a:r>
              <a:rPr lang="cs-CZ" sz="2400" dirty="0"/>
              <a:t>se dle této teorie pohybují v přesně vymezených hladinách, kde nevyzařují </a:t>
            </a:r>
            <a:r>
              <a:rPr lang="cs-CZ" sz="2400" dirty="0">
                <a:solidFill>
                  <a:srgbClr val="FF0000"/>
                </a:solidFill>
              </a:rPr>
              <a:t>žádnou </a:t>
            </a:r>
            <a:r>
              <a:rPr lang="cs-CZ" sz="2400" dirty="0" smtClean="0">
                <a:solidFill>
                  <a:srgbClr val="FF0000"/>
                </a:solidFill>
              </a:rPr>
              <a:t>energii</a:t>
            </a: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Výsledek obrázku pro Bohrův model ato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23" y="1764193"/>
            <a:ext cx="34385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Bohrův model atomu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94173"/>
            <a:ext cx="729005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definován pomocí tří postulátů: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dirty="0"/>
              <a:t>Atom je stabilní soustava složená z </a:t>
            </a:r>
            <a:r>
              <a:rPr lang="cs-CZ" dirty="0">
                <a:solidFill>
                  <a:srgbClr val="FF0000"/>
                </a:solidFill>
              </a:rPr>
              <a:t>kladně nabitého jádra</a:t>
            </a:r>
            <a:r>
              <a:rPr lang="cs-CZ" dirty="0"/>
              <a:t>, v němž je soustředěná téměř celá hmotnost atomu, a z </a:t>
            </a:r>
            <a:r>
              <a:rPr lang="cs-CZ" dirty="0">
                <a:solidFill>
                  <a:srgbClr val="FF0000"/>
                </a:solidFill>
              </a:rPr>
              <a:t>elektronového obalu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dirty="0"/>
              <a:t>Atom se může nacházet pouze </a:t>
            </a:r>
            <a:r>
              <a:rPr lang="cs-CZ" dirty="0">
                <a:solidFill>
                  <a:srgbClr val="FF0000"/>
                </a:solidFill>
              </a:rPr>
              <a:t>v kvantových stavech s určitou hodnotou energie</a:t>
            </a:r>
            <a:r>
              <a:rPr lang="cs-CZ" dirty="0"/>
              <a:t> (na energetických hladinách). V takovém stavu </a:t>
            </a:r>
            <a:r>
              <a:rPr lang="cs-CZ" dirty="0">
                <a:solidFill>
                  <a:srgbClr val="FF0000"/>
                </a:solidFill>
              </a:rPr>
              <a:t>atom nevydává ani nepřijímá energii</a:t>
            </a:r>
            <a:r>
              <a:rPr lang="cs-CZ" dirty="0"/>
              <a:t> a rozložení elektronů je v obalu časově neměnné.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dirty="0"/>
              <a:t>Při přechodu do stavu s </a:t>
            </a:r>
            <a:r>
              <a:rPr lang="cs-CZ" dirty="0">
                <a:solidFill>
                  <a:srgbClr val="FF0000"/>
                </a:solidFill>
              </a:rPr>
              <a:t>nižší energií může atom vyzářit kvantum elektromagnetického záření </a:t>
            </a:r>
            <a:r>
              <a:rPr lang="cs-CZ" dirty="0"/>
              <a:t>(foton). Naopak při pohlcení fotonu přejde atom do stavu s vyšší energií .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4" name="Picture 2" descr="https://thespectrumofriemannium.files.wordpress.com/2013/06/bohr_atom_mode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47" y="375875"/>
            <a:ext cx="2458912" cy="23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dn.sciencebuddies.org/Files/6146/6/Bohr_atom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47" y="104075"/>
            <a:ext cx="3784453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Bohrův model atomu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Na </a:t>
            </a:r>
            <a:r>
              <a:rPr lang="cs-CZ" altLang="cs-CZ" dirty="0"/>
              <a:t>každé slupce je maximální počet elektronů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Slupky </a:t>
            </a:r>
            <a:r>
              <a:rPr lang="cs-CZ" altLang="cs-CZ" dirty="0"/>
              <a:t>blíž jádru mají menší energii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dirty="0"/>
              <a:t>Zaplňují se tedy od nejbližší jádru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1</a:t>
            </a:r>
            <a:r>
              <a:rPr lang="cs-CZ" altLang="cs-CZ" dirty="0"/>
              <a:t>. slupka (slupka K) maximálně dva elektrony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2</a:t>
            </a:r>
            <a:r>
              <a:rPr lang="cs-CZ" altLang="cs-CZ" dirty="0"/>
              <a:t>. slupka (slupka L) maximálně 8 elektronů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3</a:t>
            </a:r>
            <a:r>
              <a:rPr lang="cs-CZ" altLang="cs-CZ" dirty="0"/>
              <a:t>. slupka (slupka M) maximálně 18 </a:t>
            </a:r>
            <a:r>
              <a:rPr lang="cs-CZ" altLang="cs-CZ" dirty="0" err="1"/>
              <a:t>elektromů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	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Obecně </a:t>
            </a:r>
            <a:r>
              <a:rPr lang="cs-CZ" altLang="cs-CZ" dirty="0"/>
              <a:t>platí, že v dané slupce může být </a:t>
            </a:r>
            <a:r>
              <a:rPr lang="cs-CZ" altLang="cs-CZ" b="1" dirty="0">
                <a:solidFill>
                  <a:srgbClr val="FF0000"/>
                </a:solidFill>
              </a:rPr>
              <a:t>maximálně 2.n</a:t>
            </a:r>
            <a:r>
              <a:rPr lang="cs-CZ" altLang="cs-CZ" b="1" baseline="30000" dirty="0">
                <a:solidFill>
                  <a:srgbClr val="FF0000"/>
                </a:solidFill>
              </a:rPr>
              <a:t>2</a:t>
            </a:r>
            <a:r>
              <a:rPr lang="cs-CZ" altLang="cs-CZ" b="1" dirty="0">
                <a:solidFill>
                  <a:srgbClr val="FF0000"/>
                </a:solidFill>
              </a:rPr>
              <a:t> elektronů</a:t>
            </a:r>
            <a:r>
              <a:rPr lang="cs-CZ" altLang="cs-CZ" dirty="0"/>
              <a:t>, kde n je pořadí slupky, tzv. </a:t>
            </a:r>
            <a:r>
              <a:rPr lang="cs-CZ" altLang="cs-CZ" b="1" dirty="0"/>
              <a:t>hlavní kvantové číslo </a:t>
            </a:r>
            <a:endParaRPr lang="cs-CZ" altLang="cs-CZ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b="1" dirty="0" smtClean="0"/>
              <a:t>Nedostatek: </a:t>
            </a:r>
            <a:r>
              <a:rPr lang="cs-CZ" altLang="cs-CZ" dirty="0" smtClean="0"/>
              <a:t>model není prostorový</a:t>
            </a:r>
            <a:endParaRPr lang="cs-CZ" altLang="cs-CZ" b="1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altLang="cs-CZ" b="1" dirty="0"/>
          </a:p>
          <a:p>
            <a:pPr lvl="1"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SCHRÖDINGERŮV </a:t>
            </a:r>
            <a:r>
              <a:rPr lang="cs-CZ" dirty="0" smtClean="0"/>
              <a:t>MODEL atomu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altLang="cs-CZ" dirty="0"/>
              <a:t>Louis de </a:t>
            </a:r>
            <a:r>
              <a:rPr lang="cs-CZ" altLang="cs-CZ" dirty="0" err="1"/>
              <a:t>Broglie</a:t>
            </a:r>
            <a:endParaRPr lang="cs-CZ" alt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000" dirty="0"/>
              <a:t>Myšlenka, že i elektrony mají </a:t>
            </a:r>
            <a:r>
              <a:rPr lang="cs-CZ" altLang="cs-CZ" sz="2000" dirty="0">
                <a:solidFill>
                  <a:srgbClr val="FF0000"/>
                </a:solidFill>
              </a:rPr>
              <a:t>vlnové vlastnosti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 smtClean="0"/>
              <a:t> Na </a:t>
            </a:r>
            <a:r>
              <a:rPr lang="cs-CZ" altLang="cs-CZ" dirty="0"/>
              <a:t>tomto základě bylo formulováno, že stabilní může být jen taková </a:t>
            </a:r>
            <a:r>
              <a:rPr lang="cs-CZ" altLang="cs-CZ" dirty="0">
                <a:solidFill>
                  <a:srgbClr val="FF0000"/>
                </a:solidFill>
              </a:rPr>
              <a:t>dráha</a:t>
            </a:r>
            <a:r>
              <a:rPr lang="cs-CZ" altLang="cs-CZ" dirty="0"/>
              <a:t>, na kterou se vejde právě </a:t>
            </a:r>
            <a:r>
              <a:rPr lang="cs-CZ" altLang="cs-CZ" dirty="0">
                <a:solidFill>
                  <a:srgbClr val="FF0000"/>
                </a:solidFill>
              </a:rPr>
              <a:t>celistvý počet hmotných vln tohoto elektronu 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 </a:t>
            </a:r>
            <a:r>
              <a:rPr lang="cs-CZ" altLang="cs-CZ" dirty="0" smtClean="0"/>
              <a:t>Z</a:t>
            </a:r>
            <a:r>
              <a:rPr lang="cs-CZ" dirty="0" smtClean="0"/>
              <a:t>avádí</a:t>
            </a:r>
            <a:r>
              <a:rPr lang="cs-CZ" dirty="0"/>
              <a:t> pravděpodobnostní výskyt elektronu v </a:t>
            </a:r>
            <a:r>
              <a:rPr lang="cs-CZ" dirty="0" smtClean="0"/>
              <a:t>atomu a pracuje </a:t>
            </a:r>
            <a:r>
              <a:rPr lang="cs-CZ" dirty="0"/>
              <a:t>s vlnovou funkcí </a:t>
            </a:r>
            <a:r>
              <a:rPr lang="el-GR" dirty="0" smtClean="0"/>
              <a:t>ψ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kvantový stav</a:t>
            </a:r>
            <a:r>
              <a:rPr lang="cs-CZ" dirty="0"/>
              <a:t> = fyzikální stav mikročástice přípustný z hlediska kvantové teorie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druhá mocnina </a:t>
            </a:r>
            <a:r>
              <a:rPr lang="el-GR" b="1" dirty="0"/>
              <a:t>ψ</a:t>
            </a:r>
            <a:r>
              <a:rPr lang="el-GR" b="1" baseline="30000" dirty="0"/>
              <a:t>2</a:t>
            </a:r>
            <a:r>
              <a:rPr lang="el-GR" b="1" dirty="0"/>
              <a:t> </a:t>
            </a:r>
            <a:r>
              <a:rPr lang="cs-CZ" dirty="0"/>
              <a:t>vyjadřuje </a:t>
            </a:r>
            <a:r>
              <a:rPr lang="cs-CZ" b="1" dirty="0"/>
              <a:t>hustotu pravděpodobnosti výskytu částice v prostoru</a:t>
            </a:r>
            <a:r>
              <a:rPr lang="cs-CZ" dirty="0"/>
              <a:t> </a:t>
            </a:r>
          </a:p>
          <a:p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5" name="Picture 2" descr="http://www.sr.bham.ac.uk/xmm/images/atom/intwaves_300_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7951"/>
            <a:ext cx="1866899" cy="179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Výsledek obrázku pro bohrův MODEL ato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47" y="1619280"/>
            <a:ext cx="2670327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SCHRÖDINGERŮV MODEL atomu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sz="2400" dirty="0"/>
              <a:t>Heisenbergův princip neurčitosti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800" dirty="0"/>
              <a:t>Jeden z největších paradoxů kvantové fyziky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800" dirty="0"/>
              <a:t>Nemůžeme určit zároveň polohu a hybnost částice (elektronu).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800" dirty="0"/>
              <a:t>Čím přesněji známe polohu částice, tím méně můžeme vědět o její hybnosti (rychlosti)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800" dirty="0"/>
              <a:t>V kvantové fyzice nemůžeme předpovídat </a:t>
            </a:r>
            <a:r>
              <a:rPr lang="cs-CZ" altLang="cs-CZ" sz="1800" dirty="0">
                <a:solidFill>
                  <a:srgbClr val="FF0000"/>
                </a:solidFill>
              </a:rPr>
              <a:t>přesný pohyb konkrétní částice, ale pouze pravděpodobnosti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400" dirty="0"/>
              <a:t>Důsledek pro model atomu: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400" dirty="0"/>
              <a:t>Elektrony v obalu se </a:t>
            </a:r>
            <a:r>
              <a:rPr lang="cs-CZ" altLang="cs-CZ" sz="2400" dirty="0">
                <a:solidFill>
                  <a:srgbClr val="FF0000"/>
                </a:solidFill>
              </a:rPr>
              <a:t>pohybují po orbitalech/kvantových stavech</a:t>
            </a:r>
            <a:r>
              <a:rPr lang="cs-CZ" altLang="cs-CZ" sz="2400" dirty="0"/>
              <a:t>, což je prostor s největší pravděpodobností výskytu elektronu.  Elektron se nemusí nacházet v orbitalu!</a:t>
            </a:r>
          </a:p>
          <a:p>
            <a:endParaRPr lang="cs-CZ" sz="2400" dirty="0"/>
          </a:p>
        </p:txBody>
      </p:sp>
      <p:pic>
        <p:nvPicPr>
          <p:cNvPr id="1026" name="Picture 2" descr="http://www.fyzika007.cz/_/rsrc/1472857159407/fyzika-mikrosveta/modely-atomua/relace_neurcitos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738312"/>
            <a:ext cx="3476625" cy="12668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628</TotalTime>
  <Words>1222</Words>
  <Application>Microsoft Office PowerPoint</Application>
  <PresentationFormat>Předvádění na obrazovce (4:3)</PresentationFormat>
  <Paragraphs>238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 Math</vt:lpstr>
      <vt:lpstr>Gill Sans MT</vt:lpstr>
      <vt:lpstr>Times New Roman</vt:lpstr>
      <vt:lpstr>Tw Cen MT</vt:lpstr>
      <vt:lpstr>Tw Cen MT Condensed</vt:lpstr>
      <vt:lpstr>Wingdings</vt:lpstr>
      <vt:lpstr>Wingdings 3</vt:lpstr>
      <vt:lpstr>Integrál</vt:lpstr>
      <vt:lpstr>Rovnice</vt:lpstr>
      <vt:lpstr>Základy atomové fyziky</vt:lpstr>
      <vt:lpstr>Co nás dnes čeká</vt:lpstr>
      <vt:lpstr>Pudinkový Model atomu</vt:lpstr>
      <vt:lpstr>Rutherfordův Model atomu</vt:lpstr>
      <vt:lpstr>Rutherfordův Model atomu</vt:lpstr>
      <vt:lpstr>Bohrův model atomu</vt:lpstr>
      <vt:lpstr>Bohrův model atomu</vt:lpstr>
      <vt:lpstr>SCHRÖDINGERŮV MODEL atomu</vt:lpstr>
      <vt:lpstr>SCHRÖDINGERŮV MODEL atomu</vt:lpstr>
      <vt:lpstr>Atom</vt:lpstr>
      <vt:lpstr>Stav elektronu</vt:lpstr>
      <vt:lpstr>Stav elektronu</vt:lpstr>
      <vt:lpstr>Stavba elektronového obalu</vt:lpstr>
      <vt:lpstr>Orbitaly</vt:lpstr>
      <vt:lpstr>příklady</vt:lpstr>
      <vt:lpstr>příklady</vt:lpstr>
      <vt:lpstr>Prezentace aplikace PowerPoint</vt:lpstr>
      <vt:lpstr>Atomové jádro</vt:lpstr>
      <vt:lpstr>Atomové jádro</vt:lpstr>
      <vt:lpstr>Hmotnostní úbytek</vt:lpstr>
      <vt:lpstr>Radioaktivita</vt:lpstr>
      <vt:lpstr>U-Ra Rozpadová řada</vt:lpstr>
      <vt:lpstr>Druhy radioaktivního rozpadu – rozpad alfa</vt:lpstr>
      <vt:lpstr>Druhy radioaktivního rozpadu – rozpad beta</vt:lpstr>
      <vt:lpstr>Druhy radioaktivního rozpadu – gama záření</vt:lpstr>
      <vt:lpstr>Přeměnový zákon</vt:lpstr>
      <vt:lpstr>příklady</vt:lpstr>
      <vt:lpstr>JADERNÉ REAKCE</vt:lpstr>
      <vt:lpstr>Jaderné reakce</vt:lpstr>
      <vt:lpstr>Jaderná reakce II</vt:lpstr>
      <vt:lpstr>Jaderná reakce III</vt:lpstr>
      <vt:lpstr>příklady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atomové fyziky</dc:title>
  <dc:creator>jzeman</dc:creator>
  <cp:lastModifiedBy>Biofyzika</cp:lastModifiedBy>
  <cp:revision>36</cp:revision>
  <cp:lastPrinted>2019-04-16T13:18:59Z</cp:lastPrinted>
  <dcterms:created xsi:type="dcterms:W3CDTF">2017-04-17T20:09:47Z</dcterms:created>
  <dcterms:modified xsi:type="dcterms:W3CDTF">2019-04-23T14:45:24Z</dcterms:modified>
</cp:coreProperties>
</file>