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1" r:id="rId3"/>
    <p:sldId id="341" r:id="rId4"/>
    <p:sldId id="342" r:id="rId5"/>
    <p:sldId id="302" r:id="rId6"/>
    <p:sldId id="303" r:id="rId7"/>
    <p:sldId id="304" r:id="rId8"/>
    <p:sldId id="305" r:id="rId9"/>
    <p:sldId id="333" r:id="rId10"/>
    <p:sldId id="334" r:id="rId11"/>
    <p:sldId id="335" r:id="rId12"/>
    <p:sldId id="310" r:id="rId13"/>
    <p:sldId id="337" r:id="rId14"/>
    <p:sldId id="311" r:id="rId15"/>
    <p:sldId id="312" r:id="rId16"/>
    <p:sldId id="314" r:id="rId17"/>
    <p:sldId id="315" r:id="rId18"/>
    <p:sldId id="316" r:id="rId19"/>
    <p:sldId id="317" r:id="rId20"/>
    <p:sldId id="336" r:id="rId21"/>
    <p:sldId id="319" r:id="rId22"/>
    <p:sldId id="338" r:id="rId23"/>
    <p:sldId id="343" r:id="rId24"/>
    <p:sldId id="298" r:id="rId25"/>
  </p:sldIdLst>
  <p:sldSz cx="9144000" cy="6858000" type="screen4x3"/>
  <p:notesSz cx="6797675" cy="99298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35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A0BBD4-F5F7-47FD-9C15-87E15F636DA7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1C777A-E9F9-428F-B5D9-8BE29F5A0A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6E24BA-6EAF-4620-AF61-DA66B8B12739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48AA8F-B4DF-4C7D-9E02-07C03E1A8C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C513B6-7D87-4216-99EE-42D5BC5C27E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0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7F00859-E5D8-47E2-BDBC-787CD951D6C7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11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BA200-6E4B-4AE8-92E7-CD4367AF15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227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5B266-C104-41E7-B6A0-1E730A056AE1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3DDC4-2340-4516-B7DD-A0B9131C53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403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Rovnoramenný trojúhelník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římá spojovací čára 12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D774-01D5-4C94-867C-9599AA3685F4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A5715-3A2E-4B1C-B3EE-D60FE20F1B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96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F316-CA47-430F-8374-37B69C49CF20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68FC-E7E9-4CBF-876A-D62C06CA61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3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FAEAF-1C4A-4F48-87FA-E92ECA292D9E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1A0DD-6B2B-4464-A5A4-979D0653FA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3060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024B-9E32-4F05-9850-6D3B6407361E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2358-C894-42BF-B3BD-5505AF5F16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073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DFE9-3468-4AC8-A05C-F5228286EF0B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331C5-773B-4350-89CD-C6EFD74FDA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68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A7FF5-4EA4-4F8F-B634-759605DAFBBF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DC97E-32FE-41A2-9888-C1FF91DC5F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27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D350F-2A55-4C11-91F9-CA1CB5FF54CE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340B-BC8D-400A-9272-DEC8FE1369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923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Přímá spojovací čára 11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Rovnoramenný trojúhelník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FD50C-87DC-49F0-BF51-7B69197B362A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A0BD-0D82-4C09-9911-D2530247B0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70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29DB-9160-4120-A9CD-804D3AF89A4D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12E1-3418-4589-A1B4-04FD057B7B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961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22745B-6E1E-46F8-9E3A-5909FA7FA2F7}" type="datetimeFigureOut">
              <a:rPr lang="cs-CZ"/>
              <a:pPr>
                <a:defRPr/>
              </a:pPr>
              <a:t>02.03.2020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Gill Sans MT" panose="020B0502020104020203" pitchFamily="34" charset="-18"/>
              </a:defRPr>
            </a:lvl1pPr>
          </a:lstStyle>
          <a:p>
            <a:pPr>
              <a:defRPr/>
            </a:pPr>
            <a:fld id="{5E437656-B10E-4AC3-AFD0-7110F56E0F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3" r:id="rId2"/>
    <p:sldLayoutId id="2147484368" r:id="rId3"/>
    <p:sldLayoutId id="2147484364" r:id="rId4"/>
    <p:sldLayoutId id="2147484365" r:id="rId5"/>
    <p:sldLayoutId id="2147484369" r:id="rId6"/>
    <p:sldLayoutId id="2147484370" r:id="rId7"/>
    <p:sldLayoutId id="2147484371" r:id="rId8"/>
    <p:sldLayoutId id="2147484372" r:id="rId9"/>
    <p:sldLayoutId id="2147484366" r:id="rId10"/>
    <p:sldLayoutId id="21474843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listick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Mechanika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Antonín </a:t>
            </a:r>
            <a:r>
              <a:rPr lang="cs-CZ" dirty="0" smtClean="0"/>
              <a:t>Procházka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36588"/>
            <a:ext cx="8593137" cy="17859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Obdélník 6"/>
          <p:cNvSpPr>
            <a:spLocks noChangeArrowheads="1"/>
          </p:cNvSpPr>
          <p:nvPr/>
        </p:nvSpPr>
        <p:spPr bwMode="auto">
          <a:xfrm>
            <a:off x="684213" y="1268413"/>
            <a:ext cx="357187" cy="132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b)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/>
          </a:p>
        </p:txBody>
      </p:sp>
      <p:pic>
        <p:nvPicPr>
          <p:cNvPr id="2150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81525"/>
            <a:ext cx="8143875" cy="1952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Obdélník 6"/>
          <p:cNvSpPr>
            <a:spLocks noChangeArrowheads="1"/>
          </p:cNvSpPr>
          <p:nvPr/>
        </p:nvSpPr>
        <p:spPr bwMode="auto">
          <a:xfrm>
            <a:off x="611188" y="5229225"/>
            <a:ext cx="357187" cy="132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b)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/>
              <a:t>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/>
          </a:p>
        </p:txBody>
      </p:sp>
      <p:sp>
        <p:nvSpPr>
          <p:cNvPr id="21510" name="TextovéPole 8"/>
          <p:cNvSpPr txBox="1">
            <a:spLocks noChangeArrowheads="1"/>
          </p:cNvSpPr>
          <p:nvPr/>
        </p:nvSpPr>
        <p:spPr bwMode="auto">
          <a:xfrm>
            <a:off x="395288" y="765175"/>
            <a:ext cx="6143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Př.4</a:t>
            </a:r>
          </a:p>
        </p:txBody>
      </p:sp>
      <p:sp>
        <p:nvSpPr>
          <p:cNvPr id="21511" name="TextovéPole 8"/>
          <p:cNvSpPr txBox="1">
            <a:spLocks noChangeArrowheads="1"/>
          </p:cNvSpPr>
          <p:nvPr/>
        </p:nvSpPr>
        <p:spPr bwMode="auto">
          <a:xfrm>
            <a:off x="323850" y="4652963"/>
            <a:ext cx="614363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15925"/>
            <a:ext cx="879157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Obdélník 8"/>
          <p:cNvSpPr>
            <a:spLocks noChangeArrowheads="1"/>
          </p:cNvSpPr>
          <p:nvPr/>
        </p:nvSpPr>
        <p:spPr bwMode="auto">
          <a:xfrm>
            <a:off x="384175" y="981075"/>
            <a:ext cx="503238" cy="1446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b)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/>
          </a:p>
        </p:txBody>
      </p:sp>
      <p:sp>
        <p:nvSpPr>
          <p:cNvPr id="22532" name="TextovéPole 8"/>
          <p:cNvSpPr txBox="1">
            <a:spLocks noChangeArrowheads="1"/>
          </p:cNvSpPr>
          <p:nvPr/>
        </p:nvSpPr>
        <p:spPr bwMode="auto">
          <a:xfrm>
            <a:off x="179388" y="476250"/>
            <a:ext cx="6143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Př.6</a:t>
            </a:r>
          </a:p>
        </p:txBody>
      </p:sp>
      <p:sp>
        <p:nvSpPr>
          <p:cNvPr id="22533" name="TextovéPole 1"/>
          <p:cNvSpPr txBox="1">
            <a:spLocks noChangeArrowheads="1"/>
          </p:cNvSpPr>
          <p:nvPr/>
        </p:nvSpPr>
        <p:spPr bwMode="auto">
          <a:xfrm>
            <a:off x="320675" y="4149725"/>
            <a:ext cx="8643938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/>
              <a:t>Př. 7 	Motor o příkonu 4 kW pracuje s účinností 80 %. Jakou vykoná 	práci, pracuje-li 4 hodiny?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/>
              <a:t>  12,8 kWh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/>
              <a:t>  12,8 kJ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/>
              <a:t>  16 kWh</a:t>
            </a:r>
          </a:p>
          <a:p>
            <a:pPr lvl="1" eaLnBrk="1" hangingPunct="1">
              <a:buFontTx/>
              <a:buAutoNum type="alphaLcParenR"/>
            </a:pPr>
            <a:r>
              <a:rPr lang="cs-CZ" altLang="cs-CZ"/>
              <a:t>  16 kJ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Energie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625" y="1214438"/>
            <a:ext cx="8229600" cy="51673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Energie je skalární </a:t>
            </a:r>
            <a:r>
              <a:rPr lang="cs-CZ" dirty="0" smtClean="0"/>
              <a:t>veličina</a:t>
            </a:r>
            <a:r>
              <a:rPr lang="cs-CZ" dirty="0"/>
              <a:t>, která popisuje schopnost hmoty (látky nebo pole) konat </a:t>
            </a:r>
            <a:r>
              <a:rPr lang="cs-CZ" dirty="0" smtClean="0"/>
              <a:t>práci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 mechanice rozeznáváme dvě základní energie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Kinetickou energii -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k</a:t>
            </a:r>
            <a:r>
              <a:rPr lang="cs-CZ" baseline="-25000" dirty="0" smtClean="0"/>
              <a:t> </a:t>
            </a:r>
            <a:endParaRPr lang="cs-CZ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Potenciální energii –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Celková energie tělesa se rovná součtu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k</a:t>
            </a:r>
            <a:r>
              <a:rPr lang="cs-CZ" baseline="-25000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p</a:t>
            </a:r>
            <a:endParaRPr lang="cs-CZ" baseline="-25000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b="1" dirty="0" smtClean="0"/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b="1" dirty="0" smtClean="0"/>
              <a:t>E = </a:t>
            </a:r>
            <a:r>
              <a:rPr lang="cs-CZ" b="1" dirty="0" err="1" smtClean="0"/>
              <a:t>E</a:t>
            </a:r>
            <a:r>
              <a:rPr lang="cs-CZ" b="1" baseline="-25000" dirty="0" err="1" smtClean="0"/>
              <a:t>k</a:t>
            </a:r>
            <a:r>
              <a:rPr lang="cs-CZ" b="1" baseline="-25000" dirty="0" smtClean="0"/>
              <a:t> </a:t>
            </a:r>
            <a:r>
              <a:rPr lang="cs-CZ" b="1" dirty="0" smtClean="0"/>
              <a:t>+ </a:t>
            </a:r>
            <a:r>
              <a:rPr lang="cs-CZ" b="1" dirty="0" err="1" smtClean="0"/>
              <a:t>E</a:t>
            </a:r>
            <a:r>
              <a:rPr lang="cs-CZ" b="1" baseline="-25000" dirty="0" err="1" smtClean="0"/>
              <a:t>p</a:t>
            </a:r>
            <a:endParaRPr lang="cs-CZ" b="1" baseline="-25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Energie má stejnou jednotku jako práce (Joule)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Pokud má těleso energii – může konat práci 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physicsb-2013-14.wikispaces.com/file/view/roller.gif/477672988/rolle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588962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Kinetická energie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Tělesa, která se pohybují mají kinetickou energii</a:t>
            </a:r>
          </a:p>
          <a:p>
            <a:pPr eaLnBrk="1" hangingPunct="1">
              <a:defRPr/>
            </a:pPr>
            <a:r>
              <a:rPr lang="cs-CZ" altLang="cs-CZ" dirty="0" smtClean="0"/>
              <a:t>K uvedení tělesa do pohybu potřebujeme dodat práci, která je rovna kinetické energii, kterou těleso obdrží</a:t>
            </a:r>
          </a:p>
          <a:p>
            <a:pPr eaLnBrk="1" hangingPunct="1">
              <a:defRPr/>
            </a:pPr>
            <a:r>
              <a:rPr lang="cs-CZ" altLang="cs-CZ" dirty="0" smtClean="0"/>
              <a:t>Kinetická energie hmotného bodu: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cs-CZ" altLang="cs-CZ" dirty="0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429000"/>
            <a:ext cx="25304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Jak se odvozuje kinetická energie?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Tělesa dává do pohybu síla, která způsobuje zrychlený pohyb (2 Newtonův pohybový zákon).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cs-CZ" altLang="cs-CZ" dirty="0" smtClean="0"/>
              <a:t> 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buFont typeface="Wingdings 3" panose="05040102010807070707" pitchFamily="18" charset="2"/>
              <a:buNone/>
              <a:defRPr/>
            </a:pPr>
            <a:endParaRPr lang="cs-CZ" altLang="cs-CZ" dirty="0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341438"/>
            <a:ext cx="32385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4497388"/>
            <a:ext cx="13684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744913"/>
            <a:ext cx="10382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5"/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5373688"/>
            <a:ext cx="11715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ovací šipka 19"/>
          <p:cNvCxnSpPr/>
          <p:nvPr/>
        </p:nvCxnSpPr>
        <p:spPr>
          <a:xfrm flipV="1">
            <a:off x="1597025" y="4006850"/>
            <a:ext cx="688975" cy="6334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21"/>
          <p:cNvCxnSpPr>
            <a:endCxn id="26631" idx="1"/>
          </p:cNvCxnSpPr>
          <p:nvPr/>
        </p:nvCxnSpPr>
        <p:spPr>
          <a:xfrm>
            <a:off x="1709738" y="4991100"/>
            <a:ext cx="442912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34" name="Picture 9"/>
          <p:cNvPicPr>
            <a:picLocks noChangeAspect="1" noChangeArrowheads="1"/>
          </p:cNvPicPr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349750"/>
            <a:ext cx="298767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5" name="Picture 13"/>
          <p:cNvPicPr>
            <a:picLocks noChangeAspect="1" noChangeArrowheads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40"/>
          <a:stretch>
            <a:fillRect/>
          </a:stretch>
        </p:blipFill>
        <p:spPr bwMode="auto">
          <a:xfrm>
            <a:off x="3657600" y="4349750"/>
            <a:ext cx="1092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14"/>
          <p:cNvPicPr>
            <a:picLocks noChangeAspect="1" noChangeArrowheads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4349750"/>
            <a:ext cx="128905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Energie rotačního pohybu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altLang="cs-CZ" smtClean="0"/>
              <a:t>Specielní případ kinetické energie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J… moment setrvačnosti </a:t>
            </a:r>
          </a:p>
          <a:p>
            <a:pPr eaLnBrk="1" hangingPunct="1"/>
            <a:r>
              <a:rPr lang="el-GR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cs-CZ" altLang="cs-CZ" smtClean="0">
                <a:cs typeface="Times New Roman" panose="02020603050405020304" pitchFamily="18" charset="0"/>
              </a:rPr>
              <a:t>… úhlová rychlost</a:t>
            </a: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graphicFrame>
        <p:nvGraphicFramePr>
          <p:cNvPr id="27652" name="Object 3"/>
          <p:cNvGraphicFramePr>
            <a:graphicFrameLocks noChangeAspect="1"/>
          </p:cNvGraphicFramePr>
          <p:nvPr/>
        </p:nvGraphicFramePr>
        <p:xfrm>
          <a:off x="2071688" y="2143125"/>
          <a:ext cx="3154362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Rovnice" r:id="rId3" imgW="926698" imgH="393529" progId="Equation.3">
                  <p:embed/>
                </p:oleObj>
              </mc:Choice>
              <mc:Fallback>
                <p:oleObj name="Rovnice" r:id="rId3" imgW="92669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143125"/>
                        <a:ext cx="3154362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Potenciální energie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Tíhová potenciální energie je </a:t>
            </a:r>
            <a:r>
              <a:rPr lang="cs-CZ" sz="2800" b="1" dirty="0" smtClean="0"/>
              <a:t>zapříčiněná gravitačním polem Země</a:t>
            </a:r>
            <a:r>
              <a:rPr lang="cs-CZ" sz="2800" dirty="0" smtClean="0"/>
              <a:t> a proto tělesa nacházející se v různé výšce od zvolené nulové hladiny mají různou velikost potenciální energie.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 smtClean="0"/>
              <a:t>Těleso získá potenciální energii zdvižením do vyšší polohy v gravitačním poli Země. Ke zdvižení samozřejmě opět potřebujeme dodat práci.</a:t>
            </a:r>
          </a:p>
          <a:p>
            <a:pPr eaLnBrk="1" hangingPunct="1">
              <a:defRPr/>
            </a:pPr>
            <a:endParaRPr lang="cs-CZ" altLang="cs-CZ" dirty="0" smtClean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Spadne-li těleso o výšku h, odevzdá energii rovnu </a:t>
            </a:r>
            <a:r>
              <a:rPr lang="cs-CZ" altLang="cs-CZ" dirty="0" err="1" smtClean="0"/>
              <a:t>E</a:t>
            </a:r>
            <a:r>
              <a:rPr lang="cs-CZ" altLang="cs-CZ" baseline="-25000" dirty="0" err="1" smtClean="0"/>
              <a:t>p</a:t>
            </a:r>
            <a:endParaRPr lang="cs-CZ" altLang="cs-CZ" baseline="-25000" dirty="0" smtClean="0"/>
          </a:p>
          <a:p>
            <a:pPr eaLnBrk="1" hangingPunct="1">
              <a:defRPr/>
            </a:pPr>
            <a:endParaRPr lang="cs-CZ" altLang="cs-CZ" sz="2000" dirty="0" smtClean="0"/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437063"/>
            <a:ext cx="20018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Potenciální energie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altLang="cs-CZ" smtClean="0"/>
              <a:t>Vztah odvozen z následujícího (vlastně jen jiná terminologie):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b="1" smtClean="0"/>
              <a:t>     W</a:t>
            </a:r>
            <a:r>
              <a:rPr lang="cs-CZ" altLang="cs-CZ" smtClean="0"/>
              <a:t> = F . s  = </a:t>
            </a:r>
            <a:r>
              <a:rPr lang="cs-CZ" altLang="cs-CZ" b="1" smtClean="0"/>
              <a:t>ma . s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mtClean="0"/>
              <a:t>     </a:t>
            </a:r>
            <a:r>
              <a:rPr lang="cs-CZ" altLang="cs-CZ" b="1" smtClean="0"/>
              <a:t>W</a:t>
            </a:r>
            <a:r>
              <a:rPr lang="cs-CZ" altLang="cs-CZ" smtClean="0"/>
              <a:t> = F</a:t>
            </a:r>
            <a:r>
              <a:rPr lang="cs-CZ" altLang="cs-CZ" baseline="-25000" smtClean="0"/>
              <a:t>G</a:t>
            </a:r>
            <a:r>
              <a:rPr lang="cs-CZ" altLang="cs-CZ" smtClean="0"/>
              <a:t> . h = </a:t>
            </a:r>
            <a:r>
              <a:rPr lang="cs-CZ" altLang="cs-CZ" b="1" smtClean="0"/>
              <a:t>mg. h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smtClean="0"/>
              <a:t>Velikost potenciální energie závisí na tom, kde je zvolena nulová potenciální energie. Konvenčně je zvolena na zemském povrchu, proto h.  Obecně se počítá s rozdílem potenciálních energií a používá se </a:t>
            </a:r>
            <a:r>
              <a:rPr lang="el-GR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Zákon zachování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Energii nelze v žádném zařízení ani při žádném procesu vyrobit ani zničit.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Energie se může pouze přeměnit na jinou formu energie.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Platí ve všech odvětvích fyziky.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 mechanice je tento zákon definován: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„Při všech dějích v izolované soustavě těles se mění jedna forma energie v jinou nebo přechází energie z jednoho tělesa na druhé, celková energie soustavy se však nemění.“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3429000"/>
            <a:ext cx="43053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990600"/>
          </a:xfrm>
        </p:spPr>
        <p:txBody>
          <a:bodyPr/>
          <a:lstStyle/>
          <a:p>
            <a:pPr algn="ctr" eaLnBrk="1" hangingPunct="1"/>
            <a:r>
              <a:rPr lang="cs-CZ" altLang="cs-CZ" smtClean="0"/>
              <a:t>Mechanická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578850" cy="50673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/>
              <a:t>Mechanická práce je děj, kdy síla působící na fyzikální těleso posouvá tímto tělesem nebo jeho částí po určité dráze.</a:t>
            </a:r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endParaRPr lang="cs-CZ" altLang="cs-CZ" sz="2800" b="1" dirty="0" smtClean="0"/>
          </a:p>
          <a:p>
            <a:pPr eaLnBrk="1" hangingPunct="1">
              <a:defRPr/>
            </a:pPr>
            <a:r>
              <a:rPr lang="cs-CZ" altLang="cs-CZ" dirty="0" smtClean="0"/>
              <a:t>Souvisí s energií a má stejnou základní jednotku: </a:t>
            </a:r>
            <a:r>
              <a:rPr lang="cs-CZ" altLang="cs-CZ" b="1" dirty="0" smtClean="0"/>
              <a:t>Joule</a:t>
            </a:r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endParaRPr lang="cs-CZ" altLang="cs-CZ" b="1" dirty="0" smtClean="0"/>
          </a:p>
          <a:p>
            <a:pPr eaLnBrk="1" hangingPunct="1">
              <a:buFont typeface="Wingdings 3" panose="05040102010807070707" pitchFamily="18" charset="2"/>
              <a:buNone/>
              <a:defRPr/>
            </a:pPr>
            <a:r>
              <a:rPr lang="cs-CZ" altLang="cs-CZ" b="1" dirty="0" smtClean="0"/>
              <a:t>Pokud se těleso nepohybuje,  práce se nekoná </a:t>
            </a:r>
            <a:r>
              <a:rPr lang="cs-CZ" altLang="cs-CZ" dirty="0" smtClean="0"/>
              <a:t>(není žádná dráha)</a:t>
            </a:r>
            <a:endParaRPr lang="cs-CZ" altLang="cs-CZ" b="1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lvl="1" eaLnBrk="1" hangingPunct="1">
              <a:buFont typeface="Wingdings 3" panose="05040102010807070707" pitchFamily="18" charset="2"/>
              <a:buNone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49275"/>
            <a:ext cx="90201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1485900"/>
            <a:ext cx="2222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ovéPole 8"/>
          <p:cNvSpPr txBox="1">
            <a:spLocks noChangeArrowheads="1"/>
          </p:cNvSpPr>
          <p:nvPr/>
        </p:nvSpPr>
        <p:spPr bwMode="auto">
          <a:xfrm>
            <a:off x="17463" y="601663"/>
            <a:ext cx="6143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Př.8</a:t>
            </a:r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365625"/>
            <a:ext cx="8893175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ovéPole 8"/>
          <p:cNvSpPr txBox="1">
            <a:spLocks noChangeArrowheads="1"/>
          </p:cNvSpPr>
          <p:nvPr/>
        </p:nvSpPr>
        <p:spPr bwMode="auto">
          <a:xfrm>
            <a:off x="36513" y="4437063"/>
            <a:ext cx="720725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Př.9</a:t>
            </a:r>
          </a:p>
        </p:txBody>
      </p:sp>
      <p:pic>
        <p:nvPicPr>
          <p:cNvPr id="3175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4991100"/>
            <a:ext cx="284162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4149725"/>
            <a:ext cx="46101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4560888"/>
            <a:ext cx="2555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8758238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33600"/>
            <a:ext cx="2746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TextovéPole 8"/>
          <p:cNvSpPr txBox="1">
            <a:spLocks noChangeArrowheads="1"/>
          </p:cNvSpPr>
          <p:nvPr/>
        </p:nvSpPr>
        <p:spPr bwMode="auto">
          <a:xfrm>
            <a:off x="71438" y="1484313"/>
            <a:ext cx="793750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Př.10</a:t>
            </a:r>
          </a:p>
        </p:txBody>
      </p:sp>
      <p:sp>
        <p:nvSpPr>
          <p:cNvPr id="32775" name="TextovéPole 8"/>
          <p:cNvSpPr txBox="1">
            <a:spLocks noChangeArrowheads="1"/>
          </p:cNvSpPr>
          <p:nvPr/>
        </p:nvSpPr>
        <p:spPr bwMode="auto">
          <a:xfrm>
            <a:off x="66675" y="4222750"/>
            <a:ext cx="755650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Obdélník 1"/>
          <p:cNvSpPr>
            <a:spLocks noChangeArrowheads="1"/>
          </p:cNvSpPr>
          <p:nvPr/>
        </p:nvSpPr>
        <p:spPr bwMode="auto">
          <a:xfrm>
            <a:off x="776288" y="476250"/>
            <a:ext cx="8280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skály vysoké 45 m padá volně kámen o hmotnosti 300 g, který byl původně v klidu. Určete celkovou mechanickou energii kamenu vzhledem k zemi po uplynutí první sekundy pohybu.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165 J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 J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J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 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alt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5" name="Obdélník 3"/>
          <p:cNvSpPr>
            <a:spLocks noChangeArrowheads="1"/>
          </p:cNvSpPr>
          <p:nvPr/>
        </p:nvSpPr>
        <p:spPr bwMode="auto">
          <a:xfrm>
            <a:off x="739775" y="4076700"/>
            <a:ext cx="8280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Částice </a:t>
            </a:r>
            <a:r>
              <a:rPr lang="el-GR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jsou vyzařovány při radioaktivním rozpadu prvku, mají hmotnost 6,6.10</a:t>
            </a:r>
            <a:r>
              <a:rPr lang="cs-CZ" altLang="cs-CZ" sz="1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-27 </a:t>
            </a: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 a rychlost přibližně 2.10</a:t>
            </a:r>
            <a:r>
              <a:rPr lang="cs-CZ" altLang="cs-CZ" sz="1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km.s</a:t>
            </a:r>
            <a:r>
              <a:rPr lang="cs-CZ" altLang="cs-CZ" sz="1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Kolik částic </a:t>
            </a:r>
            <a:r>
              <a:rPr lang="el-GR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 </a:t>
            </a:r>
            <a:r>
              <a:rPr lang="cs-CZ" alt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provede při brzdění v tzv. "těžké vodě" práci 1 J?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7,6 . 10</a:t>
            </a:r>
            <a:r>
              <a:rPr lang="cs-CZ" altLang="cs-CZ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7,6 . 10</a:t>
            </a:r>
            <a:r>
              <a:rPr lang="cs-CZ" altLang="cs-CZ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7,6 . 10</a:t>
            </a:r>
            <a:r>
              <a:rPr lang="cs-CZ" altLang="cs-CZ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Tx/>
              <a:buAutoNum type="alphaLcParenR"/>
              <a:defRPr/>
            </a:pPr>
            <a:r>
              <a:rPr lang="cs-CZ" alt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7,6 . 10</a:t>
            </a:r>
            <a:r>
              <a:rPr lang="cs-CZ" altLang="cs-CZ" sz="1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33796" name="TextovéPole 8"/>
          <p:cNvSpPr txBox="1">
            <a:spLocks noChangeArrowheads="1"/>
          </p:cNvSpPr>
          <p:nvPr/>
        </p:nvSpPr>
        <p:spPr bwMode="auto">
          <a:xfrm>
            <a:off x="44450" y="549275"/>
            <a:ext cx="7921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Př.12</a:t>
            </a:r>
          </a:p>
        </p:txBody>
      </p:sp>
      <p:sp>
        <p:nvSpPr>
          <p:cNvPr id="33797" name="TextovéPole 8"/>
          <p:cNvSpPr txBox="1">
            <a:spLocks noChangeArrowheads="1"/>
          </p:cNvSpPr>
          <p:nvPr/>
        </p:nvSpPr>
        <p:spPr bwMode="auto">
          <a:xfrm>
            <a:off x="28575" y="4076700"/>
            <a:ext cx="792163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2988" y="1219200"/>
            <a:ext cx="7643812" cy="2354263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</a:pPr>
            <a:r>
              <a:rPr lang="cs-CZ" altLang="cs-CZ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Muž o hmotnosti 100 kg stoupá po schodech do třetího poschodí, jehož podlaha je 10,5 m nad úrovní okolí. Výstup v průměru zvládne za 15 s. Jaký průměrný výkon musí při tomto výstupu podávat? (g=10 m.s-2)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cs-CZ" altLang="cs-CZ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70 W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cs-CZ" altLang="cs-CZ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700 W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cs-CZ" altLang="cs-CZ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15 800 W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cs-CZ" altLang="cs-CZ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700 J</a:t>
            </a:r>
          </a:p>
        </p:txBody>
      </p:sp>
      <p:sp>
        <p:nvSpPr>
          <p:cNvPr id="34819" name="TextovéPole 5"/>
          <p:cNvSpPr txBox="1">
            <a:spLocks noChangeArrowheads="1"/>
          </p:cNvSpPr>
          <p:nvPr/>
        </p:nvSpPr>
        <p:spPr bwMode="auto">
          <a:xfrm>
            <a:off x="323850" y="1219200"/>
            <a:ext cx="1079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Př. 14</a:t>
            </a:r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Reference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cs-CZ" altLang="cs-CZ" smtClean="0"/>
              <a:t>1. KRYNICKÝ, Martin. Elektronické učebnice matematiky a fyziky. [online]. 2013-01-28 [cit. 2013-0</a:t>
            </a:r>
            <a:r>
              <a:rPr lang="en-US" altLang="cs-CZ" smtClean="0"/>
              <a:t>2</a:t>
            </a:r>
            <a:r>
              <a:rPr lang="cs-CZ" altLang="cs-CZ" smtClean="0"/>
              <a:t>-29]. Dostupné z: </a:t>
            </a:r>
            <a:r>
              <a:rPr lang="cs-CZ" altLang="cs-CZ" smtClean="0">
                <a:hlinkClick r:id="rId2"/>
              </a:rPr>
              <a:t>http://www.realisticky.cz/</a:t>
            </a:r>
            <a:endParaRPr lang="cs-CZ" altLang="cs-CZ" smtClean="0"/>
          </a:p>
          <a:p>
            <a:r>
              <a:rPr lang="cs-CZ" altLang="cs-CZ" smtClean="0"/>
              <a:t>2. REICHL, Jaroslav,  VŠETIČKA Martin. </a:t>
            </a:r>
            <a:r>
              <a:rPr lang="cs-CZ" altLang="cs-CZ" i="1" smtClean="0"/>
              <a:t>Encyklopedie fyziky</a:t>
            </a:r>
            <a:r>
              <a:rPr lang="cs-CZ" altLang="cs-CZ" smtClean="0"/>
              <a:t> [online]. [cit. 2013-0</a:t>
            </a:r>
            <a:r>
              <a:rPr lang="en-US" altLang="cs-CZ" smtClean="0"/>
              <a:t>2</a:t>
            </a:r>
            <a:r>
              <a:rPr lang="cs-CZ" altLang="cs-CZ" smtClean="0"/>
              <a:t>-29]. Dostupné z: http://fyzika.jreichl.com/</a:t>
            </a:r>
          </a:p>
          <a:p>
            <a:r>
              <a:rPr lang="cs-CZ" altLang="cs-CZ" smtClean="0"/>
              <a:t>3.  Wikipedia [online]. [cit. 2013-0</a:t>
            </a:r>
            <a:r>
              <a:rPr lang="en-US" altLang="cs-CZ" smtClean="0"/>
              <a:t>2</a:t>
            </a:r>
            <a:r>
              <a:rPr lang="cs-CZ" altLang="cs-CZ" smtClean="0"/>
              <a:t>-29]. Dostupné z: http://en.wikipedia.org </a:t>
            </a:r>
          </a:p>
          <a:p>
            <a:r>
              <a:rPr lang="cs-CZ" altLang="cs-CZ" smtClean="0"/>
              <a:t>4. GESCHA H., PFLANZ S. Kompendium fyziky.  Univerzum 2003, překlad: Ludmila Eckertová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Příklady, kdy se práce koná</a:t>
            </a:r>
          </a:p>
        </p:txBody>
      </p:sp>
      <p:pic>
        <p:nvPicPr>
          <p:cNvPr id="13315" name="Picture 2" descr="Výsledek obrázku pro physics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13"/>
          <a:stretch>
            <a:fillRect/>
          </a:stretch>
        </p:blipFill>
        <p:spPr bwMode="auto">
          <a:xfrm>
            <a:off x="2290763" y="3716338"/>
            <a:ext cx="456247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" descr="Výsledek obrázku pro physics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31"/>
          <a:stretch>
            <a:fillRect/>
          </a:stretch>
        </p:blipFill>
        <p:spPr bwMode="auto">
          <a:xfrm>
            <a:off x="2592388" y="1773238"/>
            <a:ext cx="39592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Výsledek obrázku pro physics work d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85344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357313" y="1857375"/>
            <a:ext cx="1428750" cy="428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357313" y="3857625"/>
            <a:ext cx="2286000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357313" y="3857625"/>
            <a:ext cx="22860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357313" y="1785938"/>
            <a:ext cx="1357312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3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Mechanická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Zjednodušený vzorec: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	</a:t>
            </a:r>
            <a:r>
              <a:rPr lang="cs-CZ" b="1" dirty="0" smtClean="0"/>
              <a:t>W = F . 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Celý vzorec: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smtClean="0"/>
              <a:t>		</a:t>
            </a:r>
            <a:r>
              <a:rPr lang="cs-CZ" b="1" dirty="0" smtClean="0"/>
              <a:t>W = F . s . cos </a:t>
            </a:r>
            <a:r>
              <a:rPr lang="el-GR" b="1" dirty="0" smtClean="0">
                <a:latin typeface="Times New Roman"/>
                <a:cs typeface="Times New Roman"/>
              </a:rPr>
              <a:t>α</a:t>
            </a:r>
            <a:endParaRPr lang="cs-CZ" b="1" dirty="0" smtClean="0"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dirty="0" smtClean="0"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dirty="0" smtClean="0">
                <a:cs typeface="Times New Roman"/>
              </a:rPr>
              <a:t>Pokud zdviháme do výšky, může se objevit: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b="1" dirty="0" smtClean="0">
                <a:cs typeface="Times New Roman"/>
              </a:rPr>
              <a:t>W = F</a:t>
            </a:r>
            <a:r>
              <a:rPr lang="cs-CZ" sz="2000" b="1" baseline="-25000" dirty="0" smtClean="0">
                <a:cs typeface="Times New Roman"/>
              </a:rPr>
              <a:t>G</a:t>
            </a:r>
            <a:r>
              <a:rPr lang="cs-CZ" sz="2000" b="1" dirty="0" smtClean="0">
                <a:cs typeface="Times New Roman"/>
              </a:rPr>
              <a:t> . h</a:t>
            </a:r>
            <a:r>
              <a:rPr lang="cs-CZ" sz="2000" b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dirty="0" smtClean="0"/>
              <a:t>Pokud pracujeme proti tření, může se objevit: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b="1" dirty="0" smtClean="0"/>
              <a:t>W = F</a:t>
            </a:r>
            <a:r>
              <a:rPr lang="cs-CZ" sz="2000" b="1" baseline="-25000" dirty="0" smtClean="0"/>
              <a:t>T</a:t>
            </a:r>
            <a:r>
              <a:rPr lang="cs-CZ" sz="2000" b="1" dirty="0" smtClean="0"/>
              <a:t> . s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cs-CZ" sz="2000" dirty="0" smtClean="0"/>
          </a:p>
        </p:txBody>
      </p:sp>
      <p:pic>
        <p:nvPicPr>
          <p:cNvPr id="15368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1214438"/>
            <a:ext cx="4079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4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286125"/>
            <a:ext cx="2919412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5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694363"/>
            <a:ext cx="2514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 Jednotka mechanické práce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altLang="cs-CZ" u="sng" dirty="0" smtClean="0"/>
              <a:t>Joule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cs-CZ" altLang="cs-CZ" sz="2800" dirty="0" smtClean="0"/>
              <a:t>	</a:t>
            </a:r>
            <a:r>
              <a:rPr lang="cs-CZ" altLang="cs-CZ" sz="2400" b="1" dirty="0" smtClean="0"/>
              <a:t>Jeden joule vyjadřuje práci, kterou vykoná síla jednoho newtonu působící ve směru posunutí po dráze jednoho metru.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z="2400" b="1" dirty="0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z="2400" b="1" dirty="0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z="2400" b="1" dirty="0" smtClean="0"/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z="2400" b="1" dirty="0" smtClean="0"/>
          </a:p>
          <a:p>
            <a:pPr eaLnBrk="1" hangingPunct="1"/>
            <a:r>
              <a:rPr lang="cs-CZ" altLang="cs-CZ" sz="2400" b="1" dirty="0" smtClean="0"/>
              <a:t>Vedlejší jednotky práce / energie :</a:t>
            </a:r>
          </a:p>
          <a:p>
            <a:pPr lvl="1" eaLnBrk="1" hangingPunct="1"/>
            <a:r>
              <a:rPr lang="cs-CZ" altLang="cs-CZ" sz="2100" dirty="0" smtClean="0"/>
              <a:t>Watt sekunda, kilowatt hodina - především v energetice </a:t>
            </a:r>
          </a:p>
          <a:p>
            <a:pPr lvl="1" eaLnBrk="1" hangingPunct="1"/>
            <a:r>
              <a:rPr lang="cs-CZ" altLang="cs-CZ" sz="2100" dirty="0" smtClean="0"/>
              <a:t>Elektronvolt (eV) – ve fyzice mikrosvěta</a:t>
            </a:r>
          </a:p>
          <a:p>
            <a:pPr eaLnBrk="1" hangingPunct="1"/>
            <a:endParaRPr lang="cs-CZ" altLang="cs-CZ" dirty="0" smtClean="0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071813"/>
            <a:ext cx="3757612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213" y="3143250"/>
            <a:ext cx="4903787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286125"/>
            <a:ext cx="212407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357563"/>
            <a:ext cx="6429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Výkon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altLang="cs-CZ" smtClean="0"/>
              <a:t>Slouží k porovnání vykonané práce</a:t>
            </a:r>
          </a:p>
          <a:p>
            <a:pPr lvl="1" eaLnBrk="1" hangingPunct="1"/>
            <a:r>
              <a:rPr lang="cs-CZ" altLang="cs-CZ" smtClean="0"/>
              <a:t>Záleží přece na tom, jak dlouho mi práce trvá</a:t>
            </a:r>
            <a:endParaRPr lang="cs-CZ" altLang="cs-CZ" smtClean="0"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mtClean="0">
                <a:sym typeface="Wingdings" panose="05000000000000000000" pitchFamily="2" charset="2"/>
              </a:rPr>
              <a:t>Výkon je tedy vykonaná práce za čas: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Pokud máme dva stroje, můžou konat stejnou práci, ale pokud jim to trvá různě dlouho, mají různý výkon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786063"/>
            <a:ext cx="9525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214938"/>
            <a:ext cx="426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Účinnost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550"/>
          </a:xfrm>
        </p:spPr>
        <p:txBody>
          <a:bodyPr/>
          <a:lstStyle/>
          <a:p>
            <a:pPr eaLnBrk="1" hangingPunct="1"/>
            <a:r>
              <a:rPr lang="cs-CZ" altLang="cs-CZ" smtClean="0"/>
              <a:t>Ve všech mechanických strojích a zařízeních se uplatňuje tření, případně odpor prostředí.</a:t>
            </a:r>
          </a:p>
          <a:p>
            <a:pPr lvl="1" eaLnBrk="1" hangingPunct="1"/>
            <a:r>
              <a:rPr lang="cs-CZ" altLang="cs-CZ" smtClean="0"/>
              <a:t>Vždy se tedy spotřebuje nějaká práce (energie) na překonání těchto jevů. </a:t>
            </a:r>
          </a:p>
          <a:p>
            <a:pPr lvl="1"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Vykonaná práce je proto vždy menší než dodaná práce (energie)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Účinnost </a:t>
            </a:r>
            <a:r>
              <a:rPr lang="el-GR" alt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cs-CZ" alt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smtClean="0"/>
              <a:t>je poměr prací (či výkonů)</a:t>
            </a:r>
          </a:p>
          <a:p>
            <a:pPr lvl="1" eaLnBrk="1" hangingPunct="1"/>
            <a:r>
              <a:rPr lang="cs-CZ" altLang="cs-CZ" smtClean="0"/>
              <a:t>Uvádíme obvykle v %</a:t>
            </a:r>
          </a:p>
          <a:p>
            <a:pPr lvl="1" eaLnBrk="1" hangingPunct="1"/>
            <a:r>
              <a:rPr lang="cs-CZ" altLang="cs-CZ" smtClean="0"/>
              <a:t>vždy </a:t>
            </a:r>
            <a:r>
              <a:rPr lang="el-GR" alt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cs-CZ" alt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100%</a:t>
            </a:r>
            <a:r>
              <a:rPr lang="cs-CZ" altLang="cs-CZ" b="1" smtClean="0"/>
              <a:t> </a:t>
            </a:r>
          </a:p>
          <a:p>
            <a:pPr lvl="1" eaLnBrk="1" hangingPunct="1"/>
            <a:r>
              <a:rPr lang="cs-CZ" altLang="cs-CZ" smtClean="0"/>
              <a:t>P</a:t>
            </a:r>
            <a:r>
              <a:rPr lang="cs-CZ" altLang="cs-CZ" baseline="-25000" smtClean="0"/>
              <a:t>0</a:t>
            </a:r>
            <a:r>
              <a:rPr lang="cs-CZ" altLang="cs-CZ" smtClean="0"/>
              <a:t> je dodaný výkon = příkon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cs-CZ" altLang="cs-CZ" smtClean="0"/>
          </a:p>
        </p:txBody>
      </p:sp>
      <p:graphicFrame>
        <p:nvGraphicFramePr>
          <p:cNvPr id="18436" name="Object 2"/>
          <p:cNvGraphicFramePr>
            <a:graphicFrameLocks noChangeAspect="1"/>
          </p:cNvGraphicFramePr>
          <p:nvPr/>
        </p:nvGraphicFramePr>
        <p:xfrm>
          <a:off x="5364163" y="5229225"/>
          <a:ext cx="114300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Rovnice" r:id="rId3" imgW="482391" imgH="431613" progId="Equation.3">
                  <p:embed/>
                </p:oleObj>
              </mc:Choice>
              <mc:Fallback>
                <p:oleObj name="Rovnice" r:id="rId3" imgW="482391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5229225"/>
                        <a:ext cx="1143000" cy="1022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4"/>
          <p:cNvGraphicFramePr>
            <a:graphicFrameLocks noChangeAspect="1"/>
          </p:cNvGraphicFramePr>
          <p:nvPr/>
        </p:nvGraphicFramePr>
        <p:xfrm>
          <a:off x="7164388" y="4857750"/>
          <a:ext cx="14351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Rovnice" r:id="rId5" imgW="444307" imgH="431613" progId="Equation.3">
                  <p:embed/>
                </p:oleObj>
              </mc:Choice>
              <mc:Fallback>
                <p:oleObj name="Rovnice" r:id="rId5" imgW="444307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4857750"/>
                        <a:ext cx="1435100" cy="1393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75" y="2224088"/>
            <a:ext cx="8229600" cy="1506537"/>
          </a:xfrm>
        </p:spPr>
      </p:pic>
      <p:sp>
        <p:nvSpPr>
          <p:cNvPr id="19459" name="Obdélník 5"/>
          <p:cNvSpPr>
            <a:spLocks noChangeArrowheads="1"/>
          </p:cNvSpPr>
          <p:nvPr/>
        </p:nvSpPr>
        <p:spPr bwMode="auto">
          <a:xfrm>
            <a:off x="179388" y="2492375"/>
            <a:ext cx="428625" cy="1477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b)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921125"/>
            <a:ext cx="3686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8501063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Obdélník 10"/>
          <p:cNvSpPr>
            <a:spLocks noChangeArrowheads="1"/>
          </p:cNvSpPr>
          <p:nvPr/>
        </p:nvSpPr>
        <p:spPr bwMode="auto">
          <a:xfrm>
            <a:off x="214313" y="823913"/>
            <a:ext cx="428625" cy="1416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700"/>
              <a:t>a)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700"/>
              <a:t>b)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700"/>
              <a:t>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700"/>
              <a:t>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3" name="TextovéPole 1"/>
          <p:cNvSpPr txBox="1">
            <a:spLocks noChangeArrowheads="1"/>
          </p:cNvSpPr>
          <p:nvPr/>
        </p:nvSpPr>
        <p:spPr bwMode="auto">
          <a:xfrm>
            <a:off x="30163" y="404813"/>
            <a:ext cx="614362" cy="338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Př.1</a:t>
            </a:r>
          </a:p>
        </p:txBody>
      </p:sp>
      <p:sp>
        <p:nvSpPr>
          <p:cNvPr id="19464" name="TextovéPole 8"/>
          <p:cNvSpPr txBox="1">
            <a:spLocks noChangeArrowheads="1"/>
          </p:cNvSpPr>
          <p:nvPr/>
        </p:nvSpPr>
        <p:spPr bwMode="auto">
          <a:xfrm>
            <a:off x="31750" y="2205038"/>
            <a:ext cx="614363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Př.2</a:t>
            </a:r>
          </a:p>
        </p:txBody>
      </p:sp>
      <p:sp>
        <p:nvSpPr>
          <p:cNvPr id="19465" name="TextovéPole 8"/>
          <p:cNvSpPr txBox="1">
            <a:spLocks noChangeArrowheads="1"/>
          </p:cNvSpPr>
          <p:nvPr/>
        </p:nvSpPr>
        <p:spPr bwMode="auto">
          <a:xfrm>
            <a:off x="107950" y="3933825"/>
            <a:ext cx="614363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-18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Př.3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3679</TotalTime>
  <Words>755</Words>
  <Application>Microsoft Office PowerPoint</Application>
  <PresentationFormat>Předvádění na obrazovce (4:3)</PresentationFormat>
  <Paragraphs>180</Paragraphs>
  <Slides>24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Rovnice</vt:lpstr>
      <vt:lpstr>Mechanika II</vt:lpstr>
      <vt:lpstr>Mechanická práce</vt:lpstr>
      <vt:lpstr>Příklady, kdy se práce koná</vt:lpstr>
      <vt:lpstr>Prezentace aplikace PowerPoint</vt:lpstr>
      <vt:lpstr>Mechanická práce</vt:lpstr>
      <vt:lpstr> Jednotka mechanické práce</vt:lpstr>
      <vt:lpstr>Výkon</vt:lpstr>
      <vt:lpstr>Účinnost</vt:lpstr>
      <vt:lpstr>Prezentace aplikace PowerPoint</vt:lpstr>
      <vt:lpstr>Prezentace aplikace PowerPoint</vt:lpstr>
      <vt:lpstr>Prezentace aplikace PowerPoint</vt:lpstr>
      <vt:lpstr>Energie </vt:lpstr>
      <vt:lpstr>Prezentace aplikace PowerPoint</vt:lpstr>
      <vt:lpstr>Kinetická energie</vt:lpstr>
      <vt:lpstr>Jak se odvozuje kinetická energie?</vt:lpstr>
      <vt:lpstr>Energie rotačního pohybu</vt:lpstr>
      <vt:lpstr>Potenciální energie</vt:lpstr>
      <vt:lpstr>Potenciální energie</vt:lpstr>
      <vt:lpstr>Zákon zachování energie</vt:lpstr>
      <vt:lpstr>Prezentace aplikace PowerPoint</vt:lpstr>
      <vt:lpstr>Prezentace aplikace PowerPoint</vt:lpstr>
      <vt:lpstr>Prezentace aplikace PowerPoint</vt:lpstr>
      <vt:lpstr>Prezentace aplikace PowerPoint</vt:lpstr>
      <vt:lpstr>Reference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Mechanika II</dc:title>
  <dc:creator>Mamut</dc:creator>
  <cp:lastModifiedBy>Antonín Procházka</cp:lastModifiedBy>
  <cp:revision>269</cp:revision>
  <cp:lastPrinted>2019-10-14T15:18:23Z</cp:lastPrinted>
  <dcterms:created xsi:type="dcterms:W3CDTF">2012-10-16T07:40:07Z</dcterms:created>
  <dcterms:modified xsi:type="dcterms:W3CDTF">2020-03-02T12:38:33Z</dcterms:modified>
</cp:coreProperties>
</file>