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3" r:id="rId30"/>
    <p:sldId id="285" r:id="rId31"/>
    <p:sldId id="284" r:id="rId32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4F311F-8250-400C-B2CA-7FB94D63EE6C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E813A8-837A-4C6E-9B6B-A9C6F4442D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9E0C838-84CF-4CE6-9EB0-9FF66B10B171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9F12-A19C-4DBA-92FF-453E7B9748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036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72DE-A295-46ED-B31F-02C229C96FD2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0E91-ECFA-407E-B21C-45BCABC2E0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878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31B0-E62E-486E-9906-93687BA8FE6A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0258-E5D6-4F23-96E6-4AA74B13C9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693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F1AF-6E3A-4B64-B725-D338278C29B0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EE4B-D1BB-4E56-8854-4BFEAD8A47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51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1D35-AFA3-46BA-BCE6-79901EA4DA4E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2583-B244-460C-8AEC-D8D0F64506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21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C872-2911-46D7-BD92-80972DBCBCE6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C3EC-C2EF-438A-B307-6CEFF2C188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067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43E0-C39A-49F1-9FA4-9E2C2165AF46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0054-E53C-4E33-9FC1-505652C51D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137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9ABE-F623-4240-9485-E8B83ED97A96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D9DA-E3D8-4E76-84D0-B98E92CC3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743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0690-D941-4FA8-85D1-8EA5DAE54B9D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F5C5-6288-4A43-8503-C1E6534BD8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526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3BDA-C554-4F06-AA23-F6DA9EF902B9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008E-9542-4B64-86DD-0131ED9EDB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363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93AB-EEFB-4B42-A00D-44660EFE8D9F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8C51-1AF8-456A-BD6F-E3E7CF456D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557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2A9922B-8310-4C42-8638-A1827424C654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F149EE0-245A-4163-94AA-00FD80B0E9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1" r:id="rId2"/>
    <p:sldLayoutId id="2147483798" r:id="rId3"/>
    <p:sldLayoutId id="2147483792" r:id="rId4"/>
    <p:sldLayoutId id="2147483793" r:id="rId5"/>
    <p:sldLayoutId id="2147483794" r:id="rId6"/>
    <p:sldLayoutId id="2147483799" r:id="rId7"/>
    <p:sldLayoutId id="2147483795" r:id="rId8"/>
    <p:sldLayoutId id="2147483800" r:id="rId9"/>
    <p:sldLayoutId id="2147483796" r:id="rId10"/>
    <p:sldLayoutId id="2147483801" r:id="rId11"/>
  </p:sldLayoutIdLst>
  <p:txStyles>
    <p:titleStyle>
      <a:lvl1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474233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-18"/>
        </a:defRPr>
      </a:lvl2pPr>
      <a:lvl3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-18"/>
        </a:defRPr>
      </a:lvl3pPr>
      <a:lvl4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-18"/>
        </a:defRPr>
      </a:lvl4pPr>
      <a:lvl5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-18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-18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-18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-18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4233"/>
          </a:solidFill>
          <a:latin typeface="Tw Cen MT Condensed" panose="020B0606020104020203" pitchFamily="34" charset="-18"/>
        </a:defRPr>
      </a:lvl9pPr>
    </p:titleStyle>
    <p:bodyStyle>
      <a:lvl1pPr marL="90488" indent="-90488" algn="l" defTabSz="912813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-18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1.gif"/><Relationship Id="rId4" Type="http://schemas.openxmlformats.org/officeDocument/2006/relationships/image" Target="../media/image27.wmf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6.wmf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4.wmf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11" Type="http://schemas.openxmlformats.org/officeDocument/2006/relationships/image" Target="../media/image53.jpe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1" Type="http://schemas.openxmlformats.org/officeDocument/2006/relationships/image" Target="../media/image67.jpe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71.e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 bwMode="auto">
          <a:xfrm>
            <a:off x="827088" y="1989138"/>
            <a:ext cx="7407275" cy="14716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altLang="cs-CZ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Fyzika III.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088" y="4797425"/>
            <a:ext cx="7407275" cy="1752600"/>
          </a:xfrm>
        </p:spPr>
        <p:txBody>
          <a:bodyPr rtlCol="0"/>
          <a:lstStyle/>
          <a:p>
            <a:pPr algn="ctr" defTabSz="914377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800" dirty="0" smtClean="0"/>
              <a:t>Přípravný kurz</a:t>
            </a:r>
          </a:p>
          <a:p>
            <a:pPr algn="ctr" defTabSz="914377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800" dirty="0" smtClean="0"/>
              <a:t>Jan Zeman</a:t>
            </a:r>
          </a:p>
          <a:p>
            <a:pPr algn="ctr" defTabSz="914377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jan.zeman@lf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.cuni.cz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643063"/>
            <a:ext cx="5857875" cy="1665287"/>
          </a:xfrm>
          <a:noFill/>
        </p:spPr>
      </p:pic>
      <p:sp>
        <p:nvSpPr>
          <p:cNvPr id="17412" name="TextovéPole 6"/>
          <p:cNvSpPr txBox="1">
            <a:spLocks noChangeArrowheads="1"/>
          </p:cNvSpPr>
          <p:nvPr/>
        </p:nvSpPr>
        <p:spPr bwMode="auto">
          <a:xfrm>
            <a:off x="1143000" y="1928813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357563"/>
            <a:ext cx="59594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ovéPole 9"/>
          <p:cNvSpPr txBox="1">
            <a:spLocks noChangeArrowheads="1"/>
          </p:cNvSpPr>
          <p:nvPr/>
        </p:nvSpPr>
        <p:spPr bwMode="auto">
          <a:xfrm>
            <a:off x="1000125" y="3714750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072063"/>
            <a:ext cx="72215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ovéPole 11"/>
          <p:cNvSpPr txBox="1">
            <a:spLocks noChangeArrowheads="1"/>
          </p:cNvSpPr>
          <p:nvPr/>
        </p:nvSpPr>
        <p:spPr bwMode="auto">
          <a:xfrm>
            <a:off x="928688" y="5357813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3352800"/>
            <a:ext cx="7575550" cy="1455738"/>
          </a:xfrm>
          <a:noFill/>
        </p:spPr>
      </p:pic>
      <p:sp>
        <p:nvSpPr>
          <p:cNvPr id="18436" name="TextovéPole 4"/>
          <p:cNvSpPr txBox="1">
            <a:spLocks noChangeArrowheads="1"/>
          </p:cNvSpPr>
          <p:nvPr/>
        </p:nvSpPr>
        <p:spPr bwMode="auto">
          <a:xfrm>
            <a:off x="830263" y="3732213"/>
            <a:ext cx="428625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grpSp>
        <p:nvGrpSpPr>
          <p:cNvPr id="18437" name="Skupina 8"/>
          <p:cNvGrpSpPr>
            <a:grpSpLocks/>
          </p:cNvGrpSpPr>
          <p:nvPr/>
        </p:nvGrpSpPr>
        <p:grpSpPr bwMode="auto">
          <a:xfrm>
            <a:off x="500063" y="4929188"/>
            <a:ext cx="5338762" cy="1606550"/>
            <a:chOff x="500034" y="4929198"/>
            <a:chExt cx="5338774" cy="1606543"/>
          </a:xfrm>
        </p:grpSpPr>
        <p:pic>
          <p:nvPicPr>
            <p:cNvPr id="184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4929198"/>
              <a:ext cx="5338774" cy="1606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ovéPole 6"/>
            <p:cNvSpPr txBox="1">
              <a:spLocks noChangeArrowheads="1"/>
            </p:cNvSpPr>
            <p:nvPr/>
          </p:nvSpPr>
          <p:spPr bwMode="auto">
            <a:xfrm>
              <a:off x="785786" y="5214950"/>
              <a:ext cx="428628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a)</a:t>
              </a:r>
            </a:p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b)</a:t>
              </a:r>
            </a:p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c)</a:t>
              </a:r>
            </a:p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d)</a:t>
              </a:r>
            </a:p>
          </p:txBody>
        </p:sp>
      </p:grp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04975"/>
            <a:ext cx="85201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ovéPole 9"/>
          <p:cNvSpPr txBox="1">
            <a:spLocks noChangeArrowheads="1"/>
          </p:cNvSpPr>
          <p:nvPr/>
        </p:nvSpPr>
        <p:spPr bwMode="auto">
          <a:xfrm>
            <a:off x="830263" y="1906588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Vnější tlak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928688" y="1785938"/>
            <a:ext cx="7997825" cy="480060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rgbClr val="C00000"/>
                </a:solidFill>
              </a:rPr>
              <a:t>Vnější tlak </a:t>
            </a:r>
            <a:r>
              <a:rPr lang="cs-CZ" altLang="cs-CZ" sz="2800" smtClean="0"/>
              <a:t>je tlak způsobený </a:t>
            </a:r>
            <a:r>
              <a:rPr lang="cs-CZ" altLang="cs-CZ" sz="2800" smtClean="0">
                <a:solidFill>
                  <a:srgbClr val="C00000"/>
                </a:solidFill>
              </a:rPr>
              <a:t>vnější silou </a:t>
            </a:r>
            <a:br>
              <a:rPr lang="cs-CZ" altLang="cs-CZ" sz="2800" smtClean="0">
                <a:solidFill>
                  <a:srgbClr val="C00000"/>
                </a:solidFill>
              </a:rPr>
            </a:br>
            <a:r>
              <a:rPr lang="cs-CZ" altLang="cs-CZ" sz="2800" smtClean="0">
                <a:solidFill>
                  <a:srgbClr val="C00000"/>
                </a:solidFill>
              </a:rPr>
              <a:t>působící na povrch kapaliny</a:t>
            </a:r>
          </a:p>
          <a:p>
            <a:pPr eaLnBrk="1" hangingPunct="1"/>
            <a:r>
              <a:rPr lang="cs-CZ" altLang="cs-CZ" sz="2800" b="1" smtClean="0">
                <a:solidFill>
                  <a:srgbClr val="C00000"/>
                </a:solidFill>
              </a:rPr>
              <a:t>Pascalův zákon: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 smtClean="0"/>
              <a:t>	Jestliže na kapalinu působí vnější tlaková síla, pak tlak </a:t>
            </a:r>
            <a:r>
              <a:rPr lang="cs-CZ" altLang="cs-CZ" sz="2800" b="1" smtClean="0">
                <a:solidFill>
                  <a:srgbClr val="C00000"/>
                </a:solidFill>
              </a:rPr>
              <a:t>v každém místě </a:t>
            </a:r>
            <a:r>
              <a:rPr lang="cs-CZ" altLang="cs-CZ" sz="2800" b="1" smtClean="0"/>
              <a:t>kapaliny vzroste o </a:t>
            </a:r>
            <a:r>
              <a:rPr lang="cs-CZ" altLang="cs-CZ" sz="2800" b="1" smtClean="0">
                <a:solidFill>
                  <a:srgbClr val="C00000"/>
                </a:solidFill>
              </a:rPr>
              <a:t>stejnou hodnotu</a:t>
            </a:r>
            <a:r>
              <a:rPr lang="cs-CZ" altLang="cs-CZ" sz="2800" b="1" smtClean="0"/>
              <a:t>. Vnější </a:t>
            </a:r>
            <a:r>
              <a:rPr lang="cs-CZ" altLang="cs-CZ" sz="2800" b="1" smtClean="0">
                <a:solidFill>
                  <a:srgbClr val="C00000"/>
                </a:solidFill>
              </a:rPr>
              <a:t>tlak</a:t>
            </a:r>
            <a:r>
              <a:rPr lang="cs-CZ" altLang="cs-CZ" sz="2800" b="1" smtClean="0"/>
              <a:t> v kapalině je v celém objemu kapaliny </a:t>
            </a:r>
            <a:r>
              <a:rPr lang="cs-CZ" altLang="cs-CZ" sz="2800" b="1" smtClean="0">
                <a:solidFill>
                  <a:srgbClr val="C00000"/>
                </a:solidFill>
              </a:rPr>
              <a:t>stejný</a:t>
            </a:r>
            <a:r>
              <a:rPr lang="cs-CZ" altLang="cs-CZ" sz="2800" b="1" smtClean="0"/>
              <a:t>.</a:t>
            </a:r>
          </a:p>
          <a:p>
            <a:pPr eaLnBrk="1" hangingPunct="1"/>
            <a:r>
              <a:rPr lang="cs-CZ" altLang="cs-CZ" sz="2800" smtClean="0"/>
              <a:t>Pascalů zákon je využíván v </a:t>
            </a:r>
            <a:br>
              <a:rPr lang="cs-CZ" altLang="cs-CZ" sz="2800" smtClean="0"/>
            </a:br>
            <a:r>
              <a:rPr lang="cs-CZ" altLang="cs-CZ" sz="2800" b="1" smtClean="0">
                <a:solidFill>
                  <a:srgbClr val="C00000"/>
                </a:solidFill>
              </a:rPr>
              <a:t>hydraulických strojích</a:t>
            </a:r>
          </a:p>
          <a:p>
            <a:pPr eaLnBrk="1" hangingPunct="1"/>
            <a:endParaRPr lang="cs-CZ" altLang="cs-CZ" sz="2800" smtClean="0">
              <a:solidFill>
                <a:srgbClr val="C00000"/>
              </a:solidFill>
            </a:endParaRPr>
          </a:p>
        </p:txBody>
      </p:sp>
      <p:pic>
        <p:nvPicPr>
          <p:cNvPr id="19460" name="Obrázek 3" descr="4ad8482f5d_9708857_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857250"/>
            <a:ext cx="14795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ek 4" descr="FT_prensa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30738"/>
            <a:ext cx="178593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p=\frac{F_1}{S_1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18213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F_2 = pS_2 = F_1\frac{S_2}{S_1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6007100"/>
            <a:ext cx="21478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\frac{F_2}{F_1} = \frac{S_2}{S_1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2263" y="6029325"/>
            <a:ext cx="1028700" cy="650875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10" descr="Související obráze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68288"/>
            <a:ext cx="16652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714500"/>
            <a:ext cx="8647113" cy="1481138"/>
          </a:xfrm>
          <a:noFill/>
        </p:spPr>
      </p:pic>
      <p:sp>
        <p:nvSpPr>
          <p:cNvPr id="20484" name="TextovéPole 4"/>
          <p:cNvSpPr txBox="1">
            <a:spLocks noChangeArrowheads="1"/>
          </p:cNvSpPr>
          <p:nvPr/>
        </p:nvSpPr>
        <p:spPr bwMode="auto">
          <a:xfrm>
            <a:off x="428625" y="2071688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77152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ovéPole 6"/>
          <p:cNvSpPr txBox="1">
            <a:spLocks noChangeArrowheads="1"/>
          </p:cNvSpPr>
          <p:nvPr/>
        </p:nvSpPr>
        <p:spPr bwMode="auto">
          <a:xfrm>
            <a:off x="428625" y="3929063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59363"/>
            <a:ext cx="80010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ovéPole 8"/>
          <p:cNvSpPr txBox="1">
            <a:spLocks noChangeArrowheads="1"/>
          </p:cNvSpPr>
          <p:nvPr/>
        </p:nvSpPr>
        <p:spPr bwMode="auto">
          <a:xfrm>
            <a:off x="500063" y="5572125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3" y="214313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Hydrostatická vztlaková síla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928688" y="1285875"/>
            <a:ext cx="7862887" cy="480060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rgbClr val="C00000"/>
                </a:solidFill>
              </a:rPr>
              <a:t>Vztlaková síla </a:t>
            </a:r>
            <a:r>
              <a:rPr lang="cs-CZ" altLang="cs-CZ" sz="2800" smtClean="0"/>
              <a:t>je síla, která nadlehčuje těleso v kapalině či plynu</a:t>
            </a:r>
          </a:p>
          <a:p>
            <a:pPr eaLnBrk="1" hangingPunct="1"/>
            <a:r>
              <a:rPr lang="cs-CZ" altLang="cs-CZ" sz="2800" b="1" smtClean="0">
                <a:solidFill>
                  <a:srgbClr val="C00000"/>
                </a:solidFill>
              </a:rPr>
              <a:t>Archimedův zákon: </a:t>
            </a:r>
            <a:r>
              <a:rPr lang="cs-CZ" altLang="cs-CZ" sz="2800" b="1" smtClean="0"/>
              <a:t>Těleso ponořené do tekutiny je nadlehčováno silou, která je rovna tíze (váze) tekutiny tělesem vytlačené.</a:t>
            </a:r>
          </a:p>
          <a:p>
            <a:pPr eaLnBrk="1" hangingPunct="1"/>
            <a:endParaRPr lang="cs-CZ" altLang="cs-CZ" sz="2800" smtClean="0"/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1714500" y="4143375"/>
          <a:ext cx="28813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Rovnice" r:id="rId3" imgW="964781" imgH="215806" progId="Equation.3">
                  <p:embed/>
                </p:oleObj>
              </mc:Choice>
              <mc:Fallback>
                <p:oleObj name="Rovnice" r:id="rId3" imgW="964781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143375"/>
                        <a:ext cx="2881313" cy="644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3"/>
          <p:cNvGraphicFramePr>
            <a:graphicFrameLocks noChangeAspect="1"/>
          </p:cNvGraphicFramePr>
          <p:nvPr/>
        </p:nvGraphicFramePr>
        <p:xfrm>
          <a:off x="1714500" y="5143500"/>
          <a:ext cx="29575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Rovnice" r:id="rId5" imgW="990170" imgH="215806" progId="Equation.3">
                  <p:embed/>
                </p:oleObj>
              </mc:Choice>
              <mc:Fallback>
                <p:oleObj name="Rovnice" r:id="rId5" imgW="990170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143500"/>
                        <a:ext cx="2957513" cy="644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4"/>
          <p:cNvGraphicFramePr>
            <a:graphicFrameLocks noChangeAspect="1"/>
          </p:cNvGraphicFramePr>
          <p:nvPr/>
        </p:nvGraphicFramePr>
        <p:xfrm>
          <a:off x="1071563" y="6143625"/>
          <a:ext cx="74501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Rovnice" r:id="rId7" imgW="3136900" imgH="228600" progId="Equation.3">
                  <p:embed/>
                </p:oleObj>
              </mc:Choice>
              <mc:Fallback>
                <p:oleObj name="Rovnice" r:id="rId7" imgW="31369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6143625"/>
                        <a:ext cx="7450137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18" descr="Výsledek obrázku pro archimeduv zák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543300"/>
            <a:ext cx="35623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Výsledek obrázku pro archimedes principle 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221163"/>
            <a:ext cx="14017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225" y="73025"/>
            <a:ext cx="7289800" cy="14986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Hydrostatická vztlaková síla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738313"/>
          </a:xfrm>
          <a:solidFill>
            <a:schemeClr val="bg1"/>
          </a:solidFill>
        </p:spPr>
        <p:txBody>
          <a:bodyPr>
            <a:spAutoFit/>
          </a:bodyPr>
          <a:lstStyle/>
          <a:p>
            <a:pPr marL="0" eaLnBrk="1" hangingPunct="1"/>
            <a:r>
              <a:rPr lang="cs-CZ" altLang="cs-CZ" sz="2800" smtClean="0"/>
              <a:t>Předpokládejme, že na těleso ponořené do kapaliny působí pouze </a:t>
            </a:r>
            <a:r>
              <a:rPr lang="cs-CZ" altLang="cs-CZ" sz="2800" smtClean="0">
                <a:solidFill>
                  <a:srgbClr val="C00000"/>
                </a:solidFill>
              </a:rPr>
              <a:t>tíhová síla a hydrostatická vztlaková síla</a:t>
            </a: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cs-CZ" altLang="cs-CZ" sz="1800" smtClean="0"/>
              <a:t> </a:t>
            </a: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1500188" y="2857500"/>
          <a:ext cx="28336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Rovnice" r:id="rId3" imgW="1295400" imgH="228600" progId="Equation.3">
                  <p:embed/>
                </p:oleObj>
              </mc:Choice>
              <mc:Fallback>
                <p:oleObj name="Rovnice" r:id="rId3" imgW="1295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857500"/>
                        <a:ext cx="2833687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1500188" y="3429000"/>
          <a:ext cx="19446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Rovnice" r:id="rId5" imgW="889000" imgH="228600" progId="Equation.3">
                  <p:embed/>
                </p:oleObj>
              </mc:Choice>
              <mc:Fallback>
                <p:oleObj name="Rovnice" r:id="rId5" imgW="889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429000"/>
                        <a:ext cx="1944687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4786313" y="3214688"/>
          <a:ext cx="36401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Rovnice" r:id="rId7" imgW="1663700" imgH="228600" progId="Equation.3">
                  <p:embed/>
                </p:oleObj>
              </mc:Choice>
              <mc:Fallback>
                <p:oleObj name="Rovnice" r:id="rId7" imgW="1663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214688"/>
                        <a:ext cx="3640137" cy="500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avá složená závorka 6"/>
          <p:cNvSpPr/>
          <p:nvPr/>
        </p:nvSpPr>
        <p:spPr>
          <a:xfrm>
            <a:off x="4429125" y="2857500"/>
            <a:ext cx="214313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536" name="Zástupný symbol pro obsah 2"/>
          <p:cNvSpPr txBox="1">
            <a:spLocks/>
          </p:cNvSpPr>
          <p:nvPr/>
        </p:nvSpPr>
        <p:spPr bwMode="auto">
          <a:xfrm>
            <a:off x="1428750" y="4429125"/>
            <a:ext cx="2786063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latin typeface="Gill Sans MT" panose="020B0502020104020203" pitchFamily="34" charset="-18"/>
              </a:rPr>
              <a:t>a) těleso klesá ke dnu</a:t>
            </a:r>
          </a:p>
          <a:p>
            <a:pPr eaLnBrk="1" hangingPunct="1"/>
            <a:r>
              <a:rPr lang="cs-CZ" altLang="cs-CZ" sz="2000">
                <a:latin typeface="Gill Sans MT" panose="020B0502020104020203" pitchFamily="34" charset="-18"/>
              </a:rPr>
              <a:t>b) těleso se volně vznáší</a:t>
            </a:r>
          </a:p>
          <a:p>
            <a:pPr eaLnBrk="1" hangingPunct="1"/>
            <a:r>
              <a:rPr lang="cs-CZ" altLang="cs-CZ" sz="2000">
                <a:latin typeface="Gill Sans MT" panose="020B0502020104020203" pitchFamily="34" charset="-18"/>
              </a:rPr>
              <a:t>c) těleso soupá k volné hladině</a:t>
            </a:r>
          </a:p>
          <a:p>
            <a:pPr eaLnBrk="1" hangingPunct="1"/>
            <a:r>
              <a:rPr lang="cs-CZ" altLang="cs-CZ" sz="2000">
                <a:latin typeface="Gill Sans MT" panose="020B0502020104020203" pitchFamily="34" charset="-18"/>
              </a:rPr>
              <a:t>d) těleso plove</a:t>
            </a:r>
          </a:p>
        </p:txBody>
      </p:sp>
      <p:pic>
        <p:nvPicPr>
          <p:cNvPr id="22537" name="Obrázek 8" descr="image00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857625"/>
            <a:ext cx="4419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225" y="93663"/>
            <a:ext cx="7289800" cy="1500187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Hydrostatická vztlaková síla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769938" y="1700213"/>
            <a:ext cx="7289800" cy="4897437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Platí: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Těleso se ponoří do kapaliny </a:t>
            </a:r>
            <a:r>
              <a:rPr lang="cs-CZ" altLang="cs-CZ" sz="2400" smtClean="0">
                <a:solidFill>
                  <a:srgbClr val="C00000"/>
                </a:solidFill>
              </a:rPr>
              <a:t>tím větší částí</a:t>
            </a:r>
            <a:r>
              <a:rPr lang="cs-CZ" altLang="cs-CZ" sz="2400" smtClean="0"/>
              <a:t> </a:t>
            </a:r>
            <a:br>
              <a:rPr lang="cs-CZ" altLang="cs-CZ" sz="2400" smtClean="0"/>
            </a:br>
            <a:r>
              <a:rPr lang="cs-CZ" altLang="cs-CZ" sz="2400" smtClean="0"/>
              <a:t>svého objemu, čím je </a:t>
            </a:r>
            <a:r>
              <a:rPr lang="cs-CZ" altLang="cs-CZ" sz="2400" smtClean="0">
                <a:solidFill>
                  <a:srgbClr val="C00000"/>
                </a:solidFill>
              </a:rPr>
              <a:t>jeho hustota větší</a:t>
            </a:r>
            <a:r>
              <a:rPr lang="cs-CZ" altLang="cs-CZ" sz="2400" smtClean="0"/>
              <a:t>, </a:t>
            </a:r>
            <a:br>
              <a:rPr lang="cs-CZ" altLang="cs-CZ" sz="2400" smtClean="0"/>
            </a:br>
            <a:r>
              <a:rPr lang="cs-CZ" altLang="cs-CZ" sz="2400" smtClean="0"/>
              <a:t>nebo čím je </a:t>
            </a:r>
            <a:r>
              <a:rPr lang="cs-CZ" altLang="cs-CZ" sz="2400" smtClean="0">
                <a:solidFill>
                  <a:srgbClr val="C00000"/>
                </a:solidFill>
              </a:rPr>
              <a:t>hustota kapaliny menší. </a:t>
            </a:r>
            <a:endParaRPr lang="en-US" altLang="cs-CZ" sz="2400" smtClean="0">
              <a:solidFill>
                <a:srgbClr val="C00000"/>
              </a:solidFill>
            </a:endParaRP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1770063" y="2154238"/>
          <a:ext cx="23733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Rovnice" r:id="rId3" imgW="889000" imgH="228600" progId="Equation.3">
                  <p:embed/>
                </p:oleObj>
              </mc:Choice>
              <mc:Fallback>
                <p:oleObj name="Rovnice" r:id="rId3" imgW="889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2154238"/>
                        <a:ext cx="237331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3"/>
          <p:cNvGraphicFramePr>
            <a:graphicFrameLocks noChangeAspect="1"/>
          </p:cNvGraphicFramePr>
          <p:nvPr/>
        </p:nvGraphicFramePr>
        <p:xfrm>
          <a:off x="1785938" y="3000375"/>
          <a:ext cx="1457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Rovnice" r:id="rId5" imgW="545863" imgH="431613" progId="Equation.3">
                  <p:embed/>
                </p:oleObj>
              </mc:Choice>
              <mc:Fallback>
                <p:oleObj name="Rovnice" r:id="rId5" imgW="545863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3000375"/>
                        <a:ext cx="1457325" cy="1152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7"/>
          <p:cNvGraphicFramePr>
            <a:graphicFrameLocks noChangeAspect="1"/>
          </p:cNvGraphicFramePr>
          <p:nvPr/>
        </p:nvGraphicFramePr>
        <p:xfrm>
          <a:off x="6448425" y="1490663"/>
          <a:ext cx="2260600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VISIO" r:id="rId7" imgW="1395984" imgH="1633728" progId="Visio.Drawing.6">
                  <p:embed/>
                </p:oleObj>
              </mc:Choice>
              <mc:Fallback>
                <p:oleObj name="VISIO" r:id="rId7" imgW="1395984" imgH="1633728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1490663"/>
                        <a:ext cx="2260600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14" descr="http://www.vedanasbavi.cz/obrazky/136612317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79900"/>
            <a:ext cx="1905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350" y="-15875"/>
            <a:ext cx="7289800" cy="1500188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85875"/>
            <a:ext cx="801846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1108075" y="1997075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71813"/>
            <a:ext cx="82153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ovéPole 6"/>
          <p:cNvSpPr txBox="1">
            <a:spLocks noChangeArrowheads="1"/>
          </p:cNvSpPr>
          <p:nvPr/>
        </p:nvSpPr>
        <p:spPr bwMode="auto">
          <a:xfrm>
            <a:off x="1071563" y="3643313"/>
            <a:ext cx="428625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714875"/>
            <a:ext cx="771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ovéPole 8"/>
          <p:cNvSpPr txBox="1">
            <a:spLocks noChangeArrowheads="1"/>
          </p:cNvSpPr>
          <p:nvPr/>
        </p:nvSpPr>
        <p:spPr bwMode="auto">
          <a:xfrm>
            <a:off x="1143000" y="5286375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pSp>
        <p:nvGrpSpPr>
          <p:cNvPr id="25604" name="Skupina 5"/>
          <p:cNvGrpSpPr>
            <a:grpSpLocks/>
          </p:cNvGrpSpPr>
          <p:nvPr/>
        </p:nvGrpSpPr>
        <p:grpSpPr bwMode="auto">
          <a:xfrm>
            <a:off x="785813" y="3071813"/>
            <a:ext cx="8210550" cy="1928812"/>
            <a:chOff x="714348" y="1285860"/>
            <a:chExt cx="8211115" cy="1928826"/>
          </a:xfrm>
        </p:grpSpPr>
        <p:pic>
          <p:nvPicPr>
            <p:cNvPr id="2560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1285860"/>
              <a:ext cx="8211115" cy="192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ovéPole 4"/>
            <p:cNvSpPr txBox="1">
              <a:spLocks noChangeArrowheads="1"/>
            </p:cNvSpPr>
            <p:nvPr/>
          </p:nvSpPr>
          <p:spPr bwMode="auto">
            <a:xfrm>
              <a:off x="857224" y="2071678"/>
              <a:ext cx="428628" cy="1077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>
                  <a:latin typeface="Gill Sans MT" panose="020B0502020104020203" pitchFamily="34" charset="-18"/>
                </a:rPr>
                <a:t>a)</a:t>
              </a:r>
            </a:p>
            <a:p>
              <a:pPr eaLnBrk="1" hangingPunct="1"/>
              <a:r>
                <a:rPr lang="cs-CZ" altLang="cs-CZ" sz="1600">
                  <a:latin typeface="Gill Sans MT" panose="020B0502020104020203" pitchFamily="34" charset="-18"/>
                </a:rPr>
                <a:t>b)</a:t>
              </a:r>
            </a:p>
            <a:p>
              <a:pPr eaLnBrk="1" hangingPunct="1"/>
              <a:r>
                <a:rPr lang="cs-CZ" altLang="cs-CZ" sz="1600">
                  <a:latin typeface="Gill Sans MT" panose="020B0502020104020203" pitchFamily="34" charset="-18"/>
                </a:rPr>
                <a:t>c)</a:t>
              </a:r>
            </a:p>
            <a:p>
              <a:pPr eaLnBrk="1" hangingPunct="1"/>
              <a:r>
                <a:rPr lang="cs-CZ" altLang="cs-CZ" sz="1600">
                  <a:latin typeface="Gill Sans MT" panose="020B0502020104020203" pitchFamily="34" charset="-18"/>
                </a:rPr>
                <a:t>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86688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Proudění tekutin – rovnice kontinuity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690563" y="1987550"/>
            <a:ext cx="7289800" cy="4022725"/>
          </a:xfrm>
        </p:spPr>
        <p:txBody>
          <a:bodyPr/>
          <a:lstStyle/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cs-CZ" altLang="cs-CZ" sz="2400" smtClean="0">
                <a:solidFill>
                  <a:srgbClr val="C00000"/>
                </a:solidFill>
              </a:rPr>
              <a:t>Objemový průtok- </a:t>
            </a:r>
            <a:r>
              <a:rPr lang="cs-CZ" altLang="cs-CZ" sz="2400" smtClean="0"/>
              <a:t>objem kapaliny, </a:t>
            </a:r>
            <a:br>
              <a:rPr lang="cs-CZ" altLang="cs-CZ" sz="2400" smtClean="0"/>
            </a:br>
            <a:r>
              <a:rPr lang="cs-CZ" altLang="cs-CZ" sz="2400" smtClean="0"/>
              <a:t>který proteče daným průřezem </a:t>
            </a:r>
            <a:br>
              <a:rPr lang="cs-CZ" altLang="cs-CZ" sz="2400" smtClean="0"/>
            </a:br>
            <a:r>
              <a:rPr lang="cs-CZ" altLang="cs-CZ" sz="2400" smtClean="0"/>
              <a:t>trubice za jednotku času. </a:t>
            </a:r>
          </a:p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cs-CZ" altLang="cs-CZ" sz="2400" smtClean="0">
                <a:solidFill>
                  <a:srgbClr val="C00000"/>
                </a:solidFill>
              </a:rPr>
              <a:t>Hmotnostní průtok- </a:t>
            </a:r>
            <a:r>
              <a:rPr lang="cs-CZ" altLang="cs-CZ" sz="2400" smtClean="0"/>
              <a:t>hmotnost </a:t>
            </a:r>
            <a:br>
              <a:rPr lang="cs-CZ" altLang="cs-CZ" sz="2400" smtClean="0"/>
            </a:br>
            <a:r>
              <a:rPr lang="cs-CZ" altLang="cs-CZ" sz="2400" smtClean="0"/>
              <a:t>kapaliny, která proteče daným</a:t>
            </a:r>
            <a:br>
              <a:rPr lang="cs-CZ" altLang="cs-CZ" sz="2400" smtClean="0"/>
            </a:br>
            <a:r>
              <a:rPr lang="cs-CZ" altLang="cs-CZ" sz="2400" smtClean="0"/>
              <a:t> průřezem za jednotku času.</a:t>
            </a:r>
          </a:p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cs-CZ" altLang="cs-CZ" sz="2400" smtClean="0"/>
              <a:t>Při proudění musí být </a:t>
            </a:r>
            <a:r>
              <a:rPr lang="cs-CZ" altLang="cs-CZ" sz="2400" smtClean="0">
                <a:solidFill>
                  <a:srgbClr val="C00000"/>
                </a:solidFill>
              </a:rPr>
              <a:t>zachována hmotnost tekutiny</a:t>
            </a:r>
            <a:r>
              <a:rPr lang="cs-CZ" altLang="cs-CZ" sz="2400" smtClean="0"/>
              <a:t>. Z tohoto jednoduchého předpokladu vycházíme při odvození rovnice kontinuity proudění.</a:t>
            </a: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5435600" y="1987550"/>
          <a:ext cx="16748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Rovnice" r:id="rId3" imgW="787058" imgH="393529" progId="Equation.3">
                  <p:embed/>
                </p:oleObj>
              </mc:Choice>
              <mc:Fallback>
                <p:oleObj name="Rovnice" r:id="rId3" imgW="787058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987550"/>
                        <a:ext cx="1674813" cy="874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3"/>
          <p:cNvGraphicFramePr>
            <a:graphicFrameLocks noChangeAspect="1"/>
          </p:cNvGraphicFramePr>
          <p:nvPr/>
        </p:nvGraphicFramePr>
        <p:xfrm>
          <a:off x="5448300" y="3160713"/>
          <a:ext cx="17589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Rovnice" r:id="rId5" imgW="901309" imgH="393529" progId="Equation.3">
                  <p:embed/>
                </p:oleObj>
              </mc:Choice>
              <mc:Fallback>
                <p:oleObj name="Rovnice" r:id="rId5" imgW="901309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160713"/>
                        <a:ext cx="1758950" cy="928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15" descr="Výsledek obrázku pro vodomě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5021263"/>
            <a:ext cx="22844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Výsledek obrázku pro průtok krve srdc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900238"/>
            <a:ext cx="18796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Výsledek obrázku pro průtok krve srdcem za minut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5262563"/>
            <a:ext cx="11588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Dnešní téma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Hydrostatika, hydrodynamika. </a:t>
            </a:r>
            <a:r>
              <a:rPr lang="cs-CZ" altLang="cs-CZ" sz="2400" i="1" smtClean="0"/>
              <a:t>Pascalův zákon, hydrostatický tlak, Archimedův zákon, plování těles, rovnice kontinuity, Bernoulliho rovnice, proudění reálné kapaliny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9813" y="0"/>
            <a:ext cx="7289800" cy="1500188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2">
                    <a:satMod val="130000"/>
                  </a:schemeClr>
                </a:solidFill>
              </a:rPr>
              <a:t>Rovnice kontinuity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1500188" y="1214438"/>
            <a:ext cx="7497762" cy="48006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Při ustáleném proudění ideální kapaliny je součin obsahu průřezu a velikosti rychlosti proudící kapaliny v každém místě trubice stejný.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Pro ideální kapalinu platí              , potom: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6073775" y="2244725"/>
          <a:ext cx="17859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Rovnice" r:id="rId3" imgW="634725" imgH="228501" progId="Equation.3">
                  <p:embed/>
                </p:oleObj>
              </mc:Choice>
              <mc:Fallback>
                <p:oleObj name="Rovnice" r:id="rId3" imgW="634725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2244725"/>
                        <a:ext cx="1785938" cy="642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3"/>
          <p:cNvGraphicFramePr>
            <a:graphicFrameLocks noChangeAspect="1"/>
          </p:cNvGraphicFramePr>
          <p:nvPr/>
        </p:nvGraphicFramePr>
        <p:xfrm>
          <a:off x="3213100" y="3427413"/>
          <a:ext cx="27178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Rovnice" r:id="rId5" imgW="964781" imgH="215806" progId="Equation.3">
                  <p:embed/>
                </p:oleObj>
              </mc:Choice>
              <mc:Fallback>
                <p:oleObj name="Rovnice" r:id="rId5" imgW="964781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427413"/>
                        <a:ext cx="2717800" cy="608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5"/>
          <p:cNvGraphicFramePr>
            <a:graphicFrameLocks noChangeAspect="1"/>
          </p:cNvGraphicFramePr>
          <p:nvPr/>
        </p:nvGraphicFramePr>
        <p:xfrm>
          <a:off x="4195763" y="2349500"/>
          <a:ext cx="9001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Rovnice" r:id="rId7" imgW="482181" imgH="215713" progId="Equation.3">
                  <p:embed/>
                </p:oleObj>
              </mc:Choice>
              <mc:Fallback>
                <p:oleObj name="Rovnice" r:id="rId7" imgW="482181" imgH="2157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2349500"/>
                        <a:ext cx="90011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6"/>
          <p:cNvGraphicFramePr>
            <a:graphicFrameLocks noChangeAspect="1"/>
          </p:cNvGraphicFramePr>
          <p:nvPr/>
        </p:nvGraphicFramePr>
        <p:xfrm>
          <a:off x="3643313" y="4857750"/>
          <a:ext cx="18573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Rovnice" r:id="rId9" imgW="685502" imgH="215806" progId="Equation.3">
                  <p:embed/>
                </p:oleObj>
              </mc:Choice>
              <mc:Fallback>
                <p:oleObj name="Rovnice" r:id="rId9" imgW="685502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857750"/>
                        <a:ext cx="1857375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6" name="Obrázek 8" descr="kontinuit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00563"/>
            <a:ext cx="2214563" cy="21637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163" y="-14288"/>
            <a:ext cx="7289800" cy="1498601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43000"/>
            <a:ext cx="8072437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ovéPole 4"/>
          <p:cNvSpPr txBox="1">
            <a:spLocks noChangeArrowheads="1"/>
          </p:cNvSpPr>
          <p:nvPr/>
        </p:nvSpPr>
        <p:spPr bwMode="auto">
          <a:xfrm>
            <a:off x="1071563" y="1500188"/>
            <a:ext cx="42862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20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20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20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00375"/>
            <a:ext cx="80010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ovéPole 6"/>
          <p:cNvSpPr txBox="1">
            <a:spLocks noChangeArrowheads="1"/>
          </p:cNvSpPr>
          <p:nvPr/>
        </p:nvSpPr>
        <p:spPr bwMode="auto">
          <a:xfrm>
            <a:off x="857250" y="3500438"/>
            <a:ext cx="428625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714875"/>
            <a:ext cx="821531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ovéPole 8"/>
          <p:cNvSpPr txBox="1">
            <a:spLocks noChangeArrowheads="1"/>
          </p:cNvSpPr>
          <p:nvPr/>
        </p:nvSpPr>
        <p:spPr bwMode="auto">
          <a:xfrm>
            <a:off x="857250" y="5072063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Energie proudící kapaliny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768350" y="1706563"/>
            <a:ext cx="7289800" cy="4022725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Element o </a:t>
            </a:r>
            <a:r>
              <a:rPr lang="cs-CZ" altLang="cs-CZ" sz="2800" smtClean="0">
                <a:solidFill>
                  <a:srgbClr val="C00000"/>
                </a:solidFill>
              </a:rPr>
              <a:t>objemu V</a:t>
            </a:r>
            <a:r>
              <a:rPr lang="cs-CZ" altLang="cs-CZ" sz="2800" smtClean="0"/>
              <a:t> proudící kapaliny má tři formy energie, </a:t>
            </a:r>
            <a:r>
              <a:rPr lang="cs-CZ" altLang="cs-CZ" sz="2800" smtClean="0">
                <a:solidFill>
                  <a:srgbClr val="C00000"/>
                </a:solidFill>
              </a:rPr>
              <a:t>kinetickou E</a:t>
            </a:r>
            <a:r>
              <a:rPr lang="cs-CZ" altLang="cs-CZ" sz="2800" baseline="-25000" smtClean="0">
                <a:solidFill>
                  <a:srgbClr val="C00000"/>
                </a:solidFill>
              </a:rPr>
              <a:t>k </a:t>
            </a:r>
            <a:r>
              <a:rPr lang="cs-CZ" altLang="cs-CZ" sz="2800" smtClean="0">
                <a:solidFill>
                  <a:srgbClr val="C00000"/>
                </a:solidFill>
              </a:rPr>
              <a:t>,</a:t>
            </a:r>
            <a:r>
              <a:rPr lang="cs-CZ" altLang="cs-CZ" sz="2800" smtClean="0"/>
              <a:t> </a:t>
            </a:r>
            <a:r>
              <a:rPr lang="cs-CZ" altLang="cs-CZ" sz="2800" smtClean="0">
                <a:solidFill>
                  <a:srgbClr val="C00000"/>
                </a:solidFill>
              </a:rPr>
              <a:t>potenciální tlakovou E</a:t>
            </a:r>
            <a:r>
              <a:rPr lang="cs-CZ" altLang="cs-CZ" sz="2800" baseline="-25000" smtClean="0">
                <a:solidFill>
                  <a:srgbClr val="C00000"/>
                </a:solidFill>
              </a:rPr>
              <a:t>pp </a:t>
            </a:r>
            <a:r>
              <a:rPr lang="cs-CZ" altLang="cs-CZ" sz="2800" smtClean="0">
                <a:solidFill>
                  <a:srgbClr val="C00000"/>
                </a:solidFill>
              </a:rPr>
              <a:t> a potenciální výškovou E</a:t>
            </a:r>
            <a:r>
              <a:rPr lang="cs-CZ" altLang="cs-CZ" sz="2800" baseline="-25000" smtClean="0">
                <a:solidFill>
                  <a:srgbClr val="C00000"/>
                </a:solidFill>
              </a:rPr>
              <a:t>ph</a:t>
            </a:r>
          </a:p>
          <a:p>
            <a:pPr eaLnBrk="1" hangingPunct="1"/>
            <a:endParaRPr lang="cs-CZ" altLang="cs-CZ" sz="2800" smtClean="0">
              <a:solidFill>
                <a:srgbClr val="C00000"/>
              </a:solidFill>
            </a:endParaRP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1785938" y="3151188"/>
          <a:ext cx="30051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Rovnice" r:id="rId3" imgW="1168400" imgH="241300" progId="Equation.3">
                  <p:embed/>
                </p:oleObj>
              </mc:Choice>
              <mc:Fallback>
                <p:oleObj name="Rovnice" r:id="rId3" imgW="11684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3151188"/>
                        <a:ext cx="3005137" cy="620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1785938" y="3944938"/>
          <a:ext cx="32067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Rovnice" r:id="rId5" imgW="1307532" imgH="393529" progId="Equation.3">
                  <p:embed/>
                </p:oleObj>
              </mc:Choice>
              <mc:Fallback>
                <p:oleObj name="Rovnice" r:id="rId5" imgW="130753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3944938"/>
                        <a:ext cx="320675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4"/>
          <p:cNvGraphicFramePr>
            <a:graphicFrameLocks noChangeAspect="1"/>
          </p:cNvGraphicFramePr>
          <p:nvPr/>
        </p:nvGraphicFramePr>
        <p:xfrm>
          <a:off x="1785938" y="5083175"/>
          <a:ext cx="39227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Rovnice" r:id="rId7" imgW="1600200" imgH="241300" progId="Equation.3">
                  <p:embed/>
                </p:oleObj>
              </mc:Choice>
              <mc:Fallback>
                <p:oleObj name="Rovnice" r:id="rId7" imgW="16002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5083175"/>
                        <a:ext cx="3922712" cy="592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5"/>
          <p:cNvGraphicFramePr>
            <a:graphicFrameLocks noChangeAspect="1"/>
          </p:cNvGraphicFramePr>
          <p:nvPr/>
        </p:nvGraphicFramePr>
        <p:xfrm>
          <a:off x="1785938" y="5848350"/>
          <a:ext cx="28638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Rovnice" r:id="rId9" imgW="1168400" imgH="241300" progId="Equation.3">
                  <p:embed/>
                </p:oleObj>
              </mc:Choice>
              <mc:Fallback>
                <p:oleObj name="Rovnice" r:id="rId9" imgW="11684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5848350"/>
                        <a:ext cx="2863850" cy="592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950" y="188913"/>
            <a:ext cx="7289800" cy="1500187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Bernoulliho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rovnice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8006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Vztah který odvodil </a:t>
            </a:r>
            <a:r>
              <a:rPr lang="cs-CZ" altLang="cs-CZ" sz="2400" smtClean="0">
                <a:solidFill>
                  <a:srgbClr val="C00000"/>
                </a:solidFill>
              </a:rPr>
              <a:t>Daniel Bernoulli </a:t>
            </a:r>
            <a:r>
              <a:rPr lang="cs-CZ" altLang="cs-CZ" sz="2400" smtClean="0"/>
              <a:t>a který vyjadřuje </a:t>
            </a:r>
            <a:r>
              <a:rPr lang="cs-CZ" altLang="cs-CZ" sz="2400" smtClean="0">
                <a:solidFill>
                  <a:srgbClr val="C00000"/>
                </a:solidFill>
              </a:rPr>
              <a:t>zákon zachování mechanické energie </a:t>
            </a:r>
            <a:r>
              <a:rPr lang="cs-CZ" altLang="cs-CZ" sz="2400" smtClean="0"/>
              <a:t>pro ustálené proudění ideální kapaliny</a:t>
            </a:r>
          </a:p>
          <a:p>
            <a:pPr eaLnBrk="1" hangingPunct="1"/>
            <a:r>
              <a:rPr lang="cs-CZ" altLang="cs-CZ" sz="2400" smtClean="0"/>
              <a:t>Součet </a:t>
            </a:r>
            <a:r>
              <a:rPr lang="cs-CZ" altLang="cs-CZ" sz="2400" smtClean="0">
                <a:solidFill>
                  <a:srgbClr val="C00000"/>
                </a:solidFill>
              </a:rPr>
              <a:t>kinetické, potenciální tlakové a potenciální výškové energie</a:t>
            </a:r>
            <a:r>
              <a:rPr lang="cs-CZ" altLang="cs-CZ" sz="2400" smtClean="0"/>
              <a:t> kapaliny je ve všech částech trubice </a:t>
            </a:r>
            <a:r>
              <a:rPr lang="cs-CZ" altLang="cs-CZ" sz="2400" smtClean="0">
                <a:solidFill>
                  <a:srgbClr val="C00000"/>
                </a:solidFill>
              </a:rPr>
              <a:t>stejný</a:t>
            </a:r>
          </a:p>
          <a:p>
            <a:pPr eaLnBrk="1" hangingPunct="1"/>
            <a:endParaRPr lang="cs-CZ" altLang="cs-CZ" sz="2400" smtClean="0">
              <a:solidFill>
                <a:srgbClr val="C00000"/>
              </a:solidFill>
            </a:endParaRPr>
          </a:p>
          <a:p>
            <a:pPr eaLnBrk="1" hangingPunct="1"/>
            <a:endParaRPr lang="cs-CZ" altLang="cs-CZ" sz="2400" smtClean="0">
              <a:solidFill>
                <a:srgbClr val="C00000"/>
              </a:solidFill>
            </a:endParaRPr>
          </a:p>
          <a:p>
            <a:pPr eaLnBrk="1" hangingPunct="1"/>
            <a:endParaRPr lang="cs-CZ" altLang="cs-CZ" sz="2400" smtClean="0"/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2571750" y="3429000"/>
          <a:ext cx="47863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Rovnice" r:id="rId3" imgW="1815312" imgH="393529" progId="Equation.3">
                  <p:embed/>
                </p:oleObj>
              </mc:Choice>
              <mc:Fallback>
                <p:oleObj name="Rovnice" r:id="rId3" imgW="181531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429000"/>
                        <a:ext cx="4786313" cy="1038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Rovnice" r:id="rId5" imgW="114151" imgH="215619" progId="Equation.3">
                  <p:embed/>
                </p:oleObj>
              </mc:Choice>
              <mc:Fallback>
                <p:oleObj name="Rovnice" r:id="rId5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6" name="Obrázek 6" descr="500px-BernoullisLawDerivationDiagr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629150"/>
            <a:ext cx="4762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350" y="98425"/>
            <a:ext cx="7289800" cy="14986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Bernoulliho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rovnice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768350" y="1465263"/>
            <a:ext cx="7289800" cy="4022725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Budeme-li uvažovat proudící kapalinu o jednotkovém objemu dostaneme: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Pro vodorovnou trubici platí:</a:t>
            </a:r>
          </a:p>
          <a:p>
            <a:pPr eaLnBrk="1" hangingPunct="1"/>
            <a:endParaRPr lang="cs-CZ" altLang="cs-CZ" sz="2800" smtClean="0"/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3132138" y="2432050"/>
          <a:ext cx="398303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Rovnice" r:id="rId3" imgW="1511300" imgH="393700" progId="Equation.3">
                  <p:embed/>
                </p:oleObj>
              </mc:Choice>
              <mc:Fallback>
                <p:oleObj name="Rovnice" r:id="rId3" imgW="15113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32050"/>
                        <a:ext cx="3983037" cy="1038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3"/>
          <p:cNvGraphicFramePr>
            <a:graphicFrameLocks noChangeAspect="1"/>
          </p:cNvGraphicFramePr>
          <p:nvPr/>
        </p:nvGraphicFramePr>
        <p:xfrm>
          <a:off x="1404938" y="4137025"/>
          <a:ext cx="25717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Rovnice" r:id="rId5" imgW="799753" imgH="203112" progId="Equation.3">
                  <p:embed/>
                </p:oleObj>
              </mc:Choice>
              <mc:Fallback>
                <p:oleObj name="Rovnice" r:id="rId5" imgW="799753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4137025"/>
                        <a:ext cx="2571750" cy="652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Rovnice" r:id="rId7" imgW="114151" imgH="215619" progId="Equation.3">
                  <p:embed/>
                </p:oleObj>
              </mc:Choice>
              <mc:Fallback>
                <p:oleObj name="Rovnice" r:id="rId7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5"/>
          <p:cNvGraphicFramePr>
            <a:graphicFrameLocks noChangeAspect="1"/>
          </p:cNvGraphicFramePr>
          <p:nvPr/>
        </p:nvGraphicFramePr>
        <p:xfrm>
          <a:off x="5334000" y="3994150"/>
          <a:ext cx="30130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Rovnice" r:id="rId9" imgW="1143000" imgH="393700" progId="Equation.3">
                  <p:embed/>
                </p:oleObj>
              </mc:Choice>
              <mc:Fallback>
                <p:oleObj name="Rovnice" r:id="rId9" imgW="11430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94150"/>
                        <a:ext cx="3013075" cy="1038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4262438" y="4422775"/>
            <a:ext cx="85725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Picture 22" descr="http://3.bp.blogspot.com/-JmXQtW1P8zc/Tier43UhgZI/AAAAAAAAAoI/Nvflm64Igsw/s400/Bernoullis_Theorum_sml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5108575"/>
            <a:ext cx="46799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Výtok kapaliny otvorem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Zákon zachování mechanické energie</a:t>
            </a:r>
          </a:p>
          <a:p>
            <a:pPr eaLnBrk="1" hangingPunct="1"/>
            <a:r>
              <a:rPr lang="cs-CZ" altLang="cs-CZ" sz="2400" smtClean="0"/>
              <a:t>V blízkosti otvoru v hloubce </a:t>
            </a:r>
            <a:r>
              <a:rPr lang="cs-CZ" altLang="cs-CZ" sz="2400" i="1" smtClean="0"/>
              <a:t>h</a:t>
            </a:r>
            <a:r>
              <a:rPr lang="cs-CZ" altLang="cs-CZ" sz="2400" smtClean="0"/>
              <a:t> pod volným povrchem kapaliny se potenciální energie kapaliny mění v kinetickou energii.</a:t>
            </a:r>
          </a:p>
          <a:p>
            <a:pPr eaLnBrk="1" hangingPunct="1"/>
            <a:endParaRPr lang="cs-CZ" altLang="cs-CZ" sz="2400" smtClean="0"/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1285875" y="4365625"/>
          <a:ext cx="14636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Rovnice" r:id="rId3" imgW="520474" imgH="241195" progId="Equation.3">
                  <p:embed/>
                </p:oleObj>
              </mc:Choice>
              <mc:Fallback>
                <p:oleObj name="Rovnice" r:id="rId3" imgW="520474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365625"/>
                        <a:ext cx="1463675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3786188" y="4143375"/>
          <a:ext cx="28225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Rovnice" r:id="rId5" imgW="1002865" imgH="393529" progId="Equation.3">
                  <p:embed/>
                </p:oleObj>
              </mc:Choice>
              <mc:Fallback>
                <p:oleObj name="Rovnice" r:id="rId5" imgW="1002865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4143375"/>
                        <a:ext cx="2822575" cy="1108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2143125" y="5715000"/>
          <a:ext cx="1749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Rovnice" r:id="rId7" imgW="622030" imgH="253890" progId="Equation.3">
                  <p:embed/>
                </p:oleObj>
              </mc:Choice>
              <mc:Fallback>
                <p:oleObj name="Rovnice" r:id="rId7" imgW="622030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715000"/>
                        <a:ext cx="174942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ovací šipka 7"/>
          <p:cNvCxnSpPr/>
          <p:nvPr/>
        </p:nvCxnSpPr>
        <p:spPr>
          <a:xfrm>
            <a:off x="2857500" y="4714875"/>
            <a:ext cx="928688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5400000">
            <a:off x="3714750" y="5286375"/>
            <a:ext cx="357188" cy="3571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77" name="Object 13"/>
          <p:cNvGraphicFramePr>
            <a:graphicFrameLocks noChangeAspect="1"/>
          </p:cNvGraphicFramePr>
          <p:nvPr/>
        </p:nvGraphicFramePr>
        <p:xfrm>
          <a:off x="6715125" y="4572000"/>
          <a:ext cx="21764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Visio" r:id="rId9" imgW="2176522" imgH="1936909" progId="Visio.Drawing.11">
                  <p:embed/>
                </p:oleObj>
              </mc:Choice>
              <mc:Fallback>
                <p:oleObj name="Visio" r:id="rId9" imgW="2176522" imgH="1936909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4572000"/>
                        <a:ext cx="2176463" cy="1936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350" y="188913"/>
            <a:ext cx="7289800" cy="14986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Proudění reálné kapaliny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768350" y="1557338"/>
            <a:ext cx="5029200" cy="4670425"/>
          </a:xfrm>
        </p:spPr>
        <p:txBody>
          <a:bodyPr rtlCol="0">
            <a:normAutofit fontScale="92500" lnSpcReduction="10000"/>
          </a:bodyPr>
          <a:lstStyle/>
          <a:p>
            <a:pPr marL="91440" indent="-91440" defTabSz="914377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dirty="0" smtClean="0">
                <a:solidFill>
                  <a:srgbClr val="C00000"/>
                </a:solidFill>
              </a:rPr>
              <a:t>Rovnice kontinuity a </a:t>
            </a:r>
            <a:r>
              <a:rPr lang="cs-CZ" altLang="cs-CZ" sz="2400" dirty="0" err="1" smtClean="0">
                <a:solidFill>
                  <a:srgbClr val="C00000"/>
                </a:solidFill>
              </a:rPr>
              <a:t>Bernoulliho</a:t>
            </a:r>
            <a:r>
              <a:rPr lang="cs-CZ" altLang="cs-CZ" sz="2400" dirty="0" smtClean="0">
                <a:solidFill>
                  <a:srgbClr val="C00000"/>
                </a:solidFill>
              </a:rPr>
              <a:t> rovnice </a:t>
            </a:r>
            <a:r>
              <a:rPr lang="cs-CZ" altLang="cs-CZ" sz="2400" dirty="0" smtClean="0"/>
              <a:t>byly odvozeny pro </a:t>
            </a:r>
            <a:r>
              <a:rPr lang="cs-CZ" altLang="cs-CZ" sz="2400" dirty="0" smtClean="0">
                <a:solidFill>
                  <a:srgbClr val="C00000"/>
                </a:solidFill>
              </a:rPr>
              <a:t>ideální kapalinu </a:t>
            </a:r>
            <a:r>
              <a:rPr lang="cs-CZ" altLang="cs-CZ" sz="2400" dirty="0" smtClean="0"/>
              <a:t>- tj. pro kapalinu nestlačitelnou, dokonale tekutou, bez vnitřního tření. Reálné kapaliny ale takové nejsou.</a:t>
            </a:r>
          </a:p>
          <a:p>
            <a:pPr marL="91440" indent="-91440" defTabSz="914377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dirty="0" smtClean="0"/>
              <a:t>Při proudění </a:t>
            </a:r>
            <a:r>
              <a:rPr lang="cs-CZ" altLang="cs-CZ" sz="2400" dirty="0" smtClean="0">
                <a:solidFill>
                  <a:srgbClr val="C00000"/>
                </a:solidFill>
              </a:rPr>
              <a:t>reálné kapaliny </a:t>
            </a:r>
            <a:r>
              <a:rPr lang="cs-CZ" altLang="cs-CZ" sz="2400" dirty="0" smtClean="0"/>
              <a:t>působí vždy proti vzájemnému posouvání částic kapaliny síly odporové -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síly vnitřního tření</a:t>
            </a:r>
            <a:r>
              <a:rPr lang="cs-CZ" altLang="cs-CZ" sz="2400" dirty="0" smtClean="0"/>
              <a:t>, které pohyb kapaliny do jisté míry brzdí.</a:t>
            </a:r>
          </a:p>
          <a:p>
            <a:pPr marL="91440" indent="-91440" defTabSz="914377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dirty="0" smtClean="0"/>
              <a:t>U reálné kapaliny </a:t>
            </a:r>
            <a:r>
              <a:rPr lang="cs-CZ" altLang="cs-CZ" sz="2400" dirty="0" smtClean="0">
                <a:solidFill>
                  <a:srgbClr val="C00000"/>
                </a:solidFill>
              </a:rPr>
              <a:t>není rychlost </a:t>
            </a:r>
            <a:br>
              <a:rPr lang="cs-CZ" altLang="cs-CZ" sz="2400" dirty="0" smtClean="0">
                <a:solidFill>
                  <a:srgbClr val="C00000"/>
                </a:solidFill>
              </a:rPr>
            </a:br>
            <a:r>
              <a:rPr lang="cs-CZ" altLang="cs-CZ" sz="2400" dirty="0" smtClean="0"/>
              <a:t>v celém průřezu </a:t>
            </a:r>
            <a:r>
              <a:rPr lang="cs-CZ" altLang="cs-CZ" sz="2400" dirty="0" smtClean="0">
                <a:solidFill>
                  <a:srgbClr val="C00000"/>
                </a:solidFill>
              </a:rPr>
              <a:t>stejná</a:t>
            </a:r>
            <a:r>
              <a:rPr lang="cs-CZ" altLang="cs-CZ" sz="2400" dirty="0" smtClean="0"/>
              <a:t>.</a:t>
            </a:r>
          </a:p>
          <a:p>
            <a:pPr marL="91440" indent="-91440" defTabSz="914377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dirty="0" smtClean="0"/>
              <a:t>V závislosti na rychlosti potom dochází </a:t>
            </a:r>
            <a:br>
              <a:rPr lang="cs-CZ" altLang="cs-CZ" sz="2400" dirty="0" smtClean="0"/>
            </a:br>
            <a:r>
              <a:rPr lang="cs-CZ" altLang="cs-CZ" sz="2400" dirty="0" smtClean="0"/>
              <a:t>k </a:t>
            </a:r>
            <a:r>
              <a:rPr lang="cs-CZ" altLang="cs-CZ" sz="2400" dirty="0" smtClean="0">
                <a:solidFill>
                  <a:srgbClr val="C00000"/>
                </a:solidFill>
              </a:rPr>
              <a:t>laminárnímu</a:t>
            </a:r>
            <a:r>
              <a:rPr lang="cs-CZ" altLang="cs-CZ" sz="2400" dirty="0" smtClean="0"/>
              <a:t> nebo </a:t>
            </a:r>
            <a:r>
              <a:rPr lang="cs-CZ" altLang="cs-CZ" sz="2400" dirty="0" smtClean="0">
                <a:solidFill>
                  <a:srgbClr val="C00000"/>
                </a:solidFill>
              </a:rPr>
              <a:t>turbulentnímu</a:t>
            </a:r>
            <a:r>
              <a:rPr lang="cs-CZ" altLang="cs-CZ" sz="2400" dirty="0" smtClean="0"/>
              <a:t> </a:t>
            </a:r>
            <a:br>
              <a:rPr lang="cs-CZ" altLang="cs-CZ" sz="2400" dirty="0" smtClean="0"/>
            </a:br>
            <a:r>
              <a:rPr lang="cs-CZ" altLang="cs-CZ" sz="2400" dirty="0" smtClean="0"/>
              <a:t>proudění.</a:t>
            </a:r>
          </a:p>
        </p:txBody>
      </p:sp>
      <p:pic>
        <p:nvPicPr>
          <p:cNvPr id="33796" name="Picture 8" descr="Výsledek obrázku pro laminar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581525"/>
            <a:ext cx="334486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Výsledek obrázku pro průtok cé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268413"/>
            <a:ext cx="32226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Krevní tlak</a:t>
            </a:r>
            <a:endParaRPr lang="cs-CZ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4819" name="Picture 2" descr="Výsledek obrázku pro blood pressure measur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89113"/>
            <a:ext cx="7667625" cy="4808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875" y="-26988"/>
            <a:ext cx="7289800" cy="1498601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5143500"/>
            <a:ext cx="7423150" cy="1514475"/>
          </a:xfrm>
          <a:noFill/>
        </p:spPr>
      </p:pic>
      <p:grpSp>
        <p:nvGrpSpPr>
          <p:cNvPr id="35844" name="Skupina 6"/>
          <p:cNvGrpSpPr>
            <a:grpSpLocks/>
          </p:cNvGrpSpPr>
          <p:nvPr/>
        </p:nvGrpSpPr>
        <p:grpSpPr bwMode="auto">
          <a:xfrm>
            <a:off x="642938" y="3214688"/>
            <a:ext cx="7929562" cy="1914525"/>
            <a:chOff x="928662" y="1357298"/>
            <a:chExt cx="7929586" cy="1914709"/>
          </a:xfrm>
        </p:grpSpPr>
        <p:pic>
          <p:nvPicPr>
            <p:cNvPr id="358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1357298"/>
              <a:ext cx="7929586" cy="188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TextovéPole 4"/>
            <p:cNvSpPr txBox="1">
              <a:spLocks noChangeArrowheads="1"/>
            </p:cNvSpPr>
            <p:nvPr/>
          </p:nvSpPr>
          <p:spPr bwMode="auto">
            <a:xfrm>
              <a:off x="1142976" y="2071678"/>
              <a:ext cx="428628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a)</a:t>
              </a:r>
            </a:p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b)</a:t>
              </a:r>
            </a:p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c)</a:t>
              </a:r>
            </a:p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d)</a:t>
              </a:r>
            </a:p>
          </p:txBody>
        </p:sp>
      </p:grpSp>
      <p:grpSp>
        <p:nvGrpSpPr>
          <p:cNvPr id="35845" name="Skupina 8"/>
          <p:cNvGrpSpPr>
            <a:grpSpLocks/>
          </p:cNvGrpSpPr>
          <p:nvPr/>
        </p:nvGrpSpPr>
        <p:grpSpPr bwMode="auto">
          <a:xfrm>
            <a:off x="642938" y="1357313"/>
            <a:ext cx="8072437" cy="1771650"/>
            <a:chOff x="642910" y="1357298"/>
            <a:chExt cx="8072494" cy="1771833"/>
          </a:xfrm>
        </p:grpSpPr>
        <p:pic>
          <p:nvPicPr>
            <p:cNvPr id="358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1357298"/>
              <a:ext cx="8072494" cy="174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ovéPole 7"/>
            <p:cNvSpPr txBox="1">
              <a:spLocks noChangeArrowheads="1"/>
            </p:cNvSpPr>
            <p:nvPr/>
          </p:nvSpPr>
          <p:spPr bwMode="auto">
            <a:xfrm>
              <a:off x="928662" y="1928802"/>
              <a:ext cx="428628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a)</a:t>
              </a:r>
            </a:p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b)</a:t>
              </a:r>
            </a:p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c)</a:t>
              </a:r>
            </a:p>
            <a:p>
              <a:pPr eaLnBrk="1" hangingPunct="1"/>
              <a:r>
                <a:rPr lang="cs-CZ" altLang="cs-CZ">
                  <a:latin typeface="Gill Sans MT" panose="020B0502020104020203" pitchFamily="34" charset="-18"/>
                </a:rPr>
                <a:t>d)</a:t>
              </a:r>
            </a:p>
          </p:txBody>
        </p:sp>
      </p:grpSp>
      <p:sp>
        <p:nvSpPr>
          <p:cNvPr id="35846" name="TextovéPole 10"/>
          <p:cNvSpPr txBox="1">
            <a:spLocks noChangeArrowheads="1"/>
          </p:cNvSpPr>
          <p:nvPr/>
        </p:nvSpPr>
        <p:spPr bwMode="auto">
          <a:xfrm>
            <a:off x="857250" y="5500688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350" y="7938"/>
            <a:ext cx="7289800" cy="1500187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8" y="4994275"/>
            <a:ext cx="7289800" cy="1441450"/>
          </a:xfrm>
          <a:noFill/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82867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4"/>
          <p:cNvSpPr txBox="1">
            <a:spLocks noChangeArrowheads="1"/>
          </p:cNvSpPr>
          <p:nvPr/>
        </p:nvSpPr>
        <p:spPr bwMode="auto">
          <a:xfrm>
            <a:off x="857250" y="1785938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016250"/>
            <a:ext cx="82867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ovéPole 6"/>
          <p:cNvSpPr txBox="1">
            <a:spLocks noChangeArrowheads="1"/>
          </p:cNvSpPr>
          <p:nvPr/>
        </p:nvSpPr>
        <p:spPr bwMode="auto">
          <a:xfrm>
            <a:off x="857250" y="3571875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sp>
        <p:nvSpPr>
          <p:cNvPr id="36872" name="TextovéPole 8"/>
          <p:cNvSpPr txBox="1">
            <a:spLocks noChangeArrowheads="1"/>
          </p:cNvSpPr>
          <p:nvPr/>
        </p:nvSpPr>
        <p:spPr bwMode="auto">
          <a:xfrm>
            <a:off x="857250" y="5357813"/>
            <a:ext cx="428625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Mechanika tekutin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857250" y="1857375"/>
            <a:ext cx="7800975" cy="4279900"/>
          </a:xfrm>
        </p:spPr>
        <p:txBody>
          <a:bodyPr/>
          <a:lstStyle/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cs-CZ" altLang="cs-CZ" sz="2400" smtClean="0"/>
              <a:t>Část mechaniky, která se zabývá </a:t>
            </a:r>
            <a:r>
              <a:rPr lang="cs-CZ" altLang="cs-CZ" sz="2400" b="1" smtClean="0">
                <a:solidFill>
                  <a:srgbClr val="C00000"/>
                </a:solidFill>
              </a:rPr>
              <a:t>mechanickými</a:t>
            </a:r>
            <a:r>
              <a:rPr lang="cs-CZ" altLang="cs-CZ" sz="2400" b="1" smtClean="0">
                <a:solidFill>
                  <a:srgbClr val="FFFF00"/>
                </a:solidFill>
              </a:rPr>
              <a:t> </a:t>
            </a:r>
            <a:r>
              <a:rPr lang="cs-CZ" altLang="cs-CZ" sz="2400" b="1" smtClean="0">
                <a:solidFill>
                  <a:srgbClr val="C00000"/>
                </a:solidFill>
              </a:rPr>
              <a:t>vlastnostmi tekutin</a:t>
            </a:r>
            <a:r>
              <a:rPr lang="cs-CZ" altLang="cs-CZ" sz="2400" smtClean="0"/>
              <a:t>, tj. silami v kapalinách a plynech a pohybem kapalin a plynů</a:t>
            </a:r>
          </a:p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endParaRPr lang="cs-CZ" altLang="cs-CZ" sz="2400" smtClean="0"/>
          </a:p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cs-CZ" altLang="cs-CZ" sz="2400" b="1" smtClean="0">
                <a:solidFill>
                  <a:srgbClr val="C00000"/>
                </a:solidFill>
              </a:rPr>
              <a:t>Tekutiny-</a:t>
            </a:r>
            <a:r>
              <a:rPr lang="cs-CZ" altLang="cs-CZ" sz="2400" b="1" smtClean="0">
                <a:solidFill>
                  <a:srgbClr val="FFFF00"/>
                </a:solidFill>
              </a:rPr>
              <a:t> </a:t>
            </a:r>
            <a:r>
              <a:rPr lang="cs-CZ" altLang="cs-CZ" sz="2400" smtClean="0"/>
              <a:t>souhrnné označení pro </a:t>
            </a:r>
            <a:r>
              <a:rPr lang="cs-CZ" altLang="cs-CZ" sz="2400" smtClean="0">
                <a:solidFill>
                  <a:srgbClr val="C00000"/>
                </a:solidFill>
              </a:rPr>
              <a:t>kapaliny a plyny</a:t>
            </a:r>
          </a:p>
          <a:p>
            <a:pPr marL="639763" lvl="1" indent="-236538" eaLnBrk="1" hangingPunct="1">
              <a:spcAft>
                <a:spcPct val="0"/>
              </a:spcAft>
              <a:buFont typeface="Verdana" panose="020B0604030504040204" pitchFamily="34" charset="0"/>
              <a:buChar char="◦"/>
            </a:pPr>
            <a:r>
              <a:rPr lang="cs-CZ" altLang="cs-CZ" sz="1800" smtClean="0">
                <a:solidFill>
                  <a:srgbClr val="C00000"/>
                </a:solidFill>
              </a:rPr>
              <a:t>Tekutost</a:t>
            </a:r>
            <a:r>
              <a:rPr lang="cs-CZ" altLang="cs-CZ" sz="1800" smtClean="0"/>
              <a:t>- schopnost měnit svůj tvar a přizpůsobovat se tvaru nádoby, v níž se nachází</a:t>
            </a:r>
          </a:p>
          <a:p>
            <a:pPr marL="639763" lvl="1" indent="-236538" eaLnBrk="1" hangingPunct="1">
              <a:spcAft>
                <a:spcPct val="0"/>
              </a:spcAft>
              <a:buFont typeface="Verdana" panose="020B0604030504040204" pitchFamily="34" charset="0"/>
              <a:buChar char="◦"/>
            </a:pPr>
            <a:r>
              <a:rPr lang="cs-CZ" altLang="cs-CZ" sz="1800" smtClean="0"/>
              <a:t>Schopnost tekutin téci je pro různé látky různá a je závislá na jejich </a:t>
            </a:r>
            <a:r>
              <a:rPr lang="cs-CZ" altLang="cs-CZ" sz="1800" smtClean="0">
                <a:solidFill>
                  <a:srgbClr val="C00000"/>
                </a:solidFill>
              </a:rPr>
              <a:t>vnitřním tření (viskozitě)</a:t>
            </a:r>
          </a:p>
          <a:p>
            <a:pPr marL="639763" lvl="1" indent="-236538" eaLnBrk="1" hangingPunct="1">
              <a:spcAft>
                <a:spcPct val="0"/>
              </a:spcAft>
              <a:buFont typeface="Verdana" panose="020B0604030504040204" pitchFamily="34" charset="0"/>
              <a:buChar char="◦"/>
            </a:pPr>
            <a:endParaRPr lang="cs-CZ" altLang="cs-CZ" sz="1800" smtClean="0">
              <a:solidFill>
                <a:srgbClr val="FFFF00"/>
              </a:solidFill>
            </a:endParaRPr>
          </a:p>
        </p:txBody>
      </p:sp>
      <p:pic>
        <p:nvPicPr>
          <p:cNvPr id="10244" name="Picture 5" descr="Výsledek obrázku pro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97425"/>
            <a:ext cx="12017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0"/>
            <a:ext cx="7289800" cy="1500188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214438"/>
            <a:ext cx="7499350" cy="1878012"/>
          </a:xfrm>
          <a:noFill/>
        </p:spPr>
      </p:pic>
      <p:sp>
        <p:nvSpPr>
          <p:cNvPr id="37892" name="TextovéPole 4"/>
          <p:cNvSpPr txBox="1">
            <a:spLocks noChangeArrowheads="1"/>
          </p:cNvSpPr>
          <p:nvPr/>
        </p:nvSpPr>
        <p:spPr bwMode="auto">
          <a:xfrm>
            <a:off x="1403350" y="1939925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071938"/>
            <a:ext cx="81438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6"/>
          <p:cNvSpPr txBox="1">
            <a:spLocks noChangeArrowheads="1"/>
          </p:cNvSpPr>
          <p:nvPr/>
        </p:nvSpPr>
        <p:spPr bwMode="auto">
          <a:xfrm>
            <a:off x="1143000" y="4643438"/>
            <a:ext cx="428625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Děkuji za pozornost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Mechanika tekutin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071563" y="2000250"/>
            <a:ext cx="7586662" cy="4214813"/>
          </a:xfrm>
        </p:spPr>
        <p:txBody>
          <a:bodyPr/>
          <a:lstStyle/>
          <a:p>
            <a:pPr eaLnBrk="1" hangingPunct="1"/>
            <a:r>
              <a:rPr lang="cs-CZ" altLang="cs-CZ" sz="2400" smtClean="0">
                <a:solidFill>
                  <a:srgbClr val="C00000"/>
                </a:solidFill>
              </a:rPr>
              <a:t>Ideální (dokonalá) kapalina</a:t>
            </a:r>
            <a:r>
              <a:rPr lang="cs-CZ" altLang="cs-CZ" sz="2400" smtClean="0">
                <a:solidFill>
                  <a:srgbClr val="FFFF00"/>
                </a:solidFill>
              </a:rPr>
              <a:t> </a:t>
            </a:r>
            <a:r>
              <a:rPr lang="cs-CZ" altLang="cs-CZ" sz="2400" smtClean="0"/>
              <a:t>je kapalina, která je dokonale nestlačitelná a bez vnitřního tření. 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>
                <a:solidFill>
                  <a:srgbClr val="C00000"/>
                </a:solidFill>
              </a:rPr>
              <a:t>Ideální (dokonalý) plyn </a:t>
            </a:r>
            <a:r>
              <a:rPr lang="cs-CZ" altLang="cs-CZ" sz="2400" smtClean="0"/>
              <a:t>je dokonale stlačitelný a bez vnitřního tření.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Výsledek obrázku pro tl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4845050"/>
            <a:ext cx="46085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Hydrostatika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2" name="Zástupný symbol pro obsah 2"/>
          <p:cNvSpPr>
            <a:spLocks noGrp="1"/>
          </p:cNvSpPr>
          <p:nvPr>
            <p:ph idx="1"/>
          </p:nvPr>
        </p:nvSpPr>
        <p:spPr>
          <a:xfrm>
            <a:off x="755650" y="1700213"/>
            <a:ext cx="7289800" cy="4024312"/>
          </a:xfrm>
        </p:spPr>
        <p:txBody>
          <a:bodyPr/>
          <a:lstStyle/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cs-CZ" altLang="cs-CZ" sz="2800" smtClean="0"/>
              <a:t>Zabývá mechanickými vlastnostmi </a:t>
            </a:r>
            <a:r>
              <a:rPr lang="cs-CZ" altLang="cs-CZ" sz="2800" smtClean="0">
                <a:solidFill>
                  <a:srgbClr val="C00000"/>
                </a:solidFill>
              </a:rPr>
              <a:t>nepohybujících se </a:t>
            </a:r>
            <a:r>
              <a:rPr lang="cs-CZ" altLang="cs-CZ" sz="2800" smtClean="0"/>
              <a:t>kapalin, tedy kapalin, které jsou v klidu</a:t>
            </a:r>
          </a:p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cs-CZ" altLang="cs-CZ" sz="2800" smtClean="0">
                <a:solidFill>
                  <a:srgbClr val="C00000"/>
                </a:solidFill>
              </a:rPr>
              <a:t>Tlak -</a:t>
            </a:r>
            <a:r>
              <a:rPr lang="cs-CZ" altLang="cs-CZ" sz="2800" smtClean="0">
                <a:solidFill>
                  <a:srgbClr val="FFFF00"/>
                </a:solidFill>
              </a:rPr>
              <a:t> </a:t>
            </a:r>
            <a:r>
              <a:rPr lang="cs-CZ" altLang="cs-CZ" sz="2800" smtClean="0"/>
              <a:t>skalární veličina</a:t>
            </a:r>
          </a:p>
          <a:p>
            <a:pPr marL="639763" lvl="1" indent="-236538" eaLnBrk="1" hangingPunct="1">
              <a:spcAft>
                <a:spcPct val="0"/>
              </a:spcAft>
              <a:buFont typeface="Verdana" panose="020B0604030504040204" pitchFamily="34" charset="0"/>
              <a:buChar char="◦"/>
            </a:pPr>
            <a:r>
              <a:rPr lang="cs-CZ" altLang="cs-CZ" sz="2000" smtClean="0"/>
              <a:t>Působí-li </a:t>
            </a:r>
            <a:r>
              <a:rPr lang="cs-CZ" altLang="cs-CZ" sz="2000" smtClean="0">
                <a:solidFill>
                  <a:srgbClr val="C00000"/>
                </a:solidFill>
              </a:rPr>
              <a:t>síla</a:t>
            </a:r>
            <a:r>
              <a:rPr lang="cs-CZ" altLang="cs-CZ" sz="2000" smtClean="0"/>
              <a:t> o velikosti </a:t>
            </a:r>
            <a:r>
              <a:rPr lang="cs-CZ" altLang="cs-CZ" sz="2000" i="1" smtClean="0">
                <a:solidFill>
                  <a:srgbClr val="C00000"/>
                </a:solidFill>
              </a:rPr>
              <a:t>F</a:t>
            </a:r>
            <a:r>
              <a:rPr lang="cs-CZ" altLang="cs-CZ" sz="2000" smtClean="0"/>
              <a:t> kolmo na </a:t>
            </a:r>
            <a:r>
              <a:rPr lang="cs-CZ" altLang="cs-CZ" sz="2000" smtClean="0">
                <a:solidFill>
                  <a:srgbClr val="C00000"/>
                </a:solidFill>
              </a:rPr>
              <a:t>plochu</a:t>
            </a:r>
            <a:r>
              <a:rPr lang="cs-CZ" altLang="cs-CZ" sz="2000" smtClean="0"/>
              <a:t> o obsahu </a:t>
            </a:r>
            <a:r>
              <a:rPr lang="cs-CZ" altLang="cs-CZ" sz="2000" i="1" smtClean="0">
                <a:solidFill>
                  <a:srgbClr val="C00000"/>
                </a:solidFill>
              </a:rPr>
              <a:t>S</a:t>
            </a:r>
            <a:r>
              <a:rPr lang="cs-CZ" altLang="cs-CZ" sz="2000" smtClean="0"/>
              <a:t>, vyvolá uvnitř tekutiny </a:t>
            </a:r>
            <a:r>
              <a:rPr lang="cs-CZ" altLang="cs-CZ" sz="2000" smtClean="0">
                <a:solidFill>
                  <a:srgbClr val="C00000"/>
                </a:solidFill>
              </a:rPr>
              <a:t>tlak </a:t>
            </a:r>
            <a:r>
              <a:rPr lang="cs-CZ" altLang="cs-CZ" sz="2000" i="1" smtClean="0">
                <a:solidFill>
                  <a:srgbClr val="C00000"/>
                </a:solidFill>
              </a:rPr>
              <a:t>p</a:t>
            </a:r>
            <a:r>
              <a:rPr lang="cs-CZ" altLang="cs-CZ" sz="2000" smtClean="0"/>
              <a:t> definovaný vztahem:</a:t>
            </a:r>
          </a:p>
          <a:p>
            <a:pPr marL="639763" lvl="1" indent="-236538" eaLnBrk="1" hangingPunct="1">
              <a:spcAft>
                <a:spcPct val="0"/>
              </a:spcAft>
              <a:buFont typeface="Verdana" panose="020B0604030504040204" pitchFamily="34" charset="0"/>
              <a:buChar char="◦"/>
            </a:pPr>
            <a:endParaRPr lang="cs-CZ" altLang="cs-CZ" sz="2000" smtClean="0"/>
          </a:p>
          <a:p>
            <a:pPr marL="639763" lvl="1" indent="-236538" eaLnBrk="1" hangingPunct="1">
              <a:spcAft>
                <a:spcPct val="0"/>
              </a:spcAft>
              <a:buFont typeface="Verdana" panose="020B0604030504040204" pitchFamily="34" charset="0"/>
              <a:buChar char="◦"/>
            </a:pPr>
            <a:r>
              <a:rPr lang="cs-CZ" altLang="cs-CZ" sz="2000" smtClean="0"/>
              <a:t>Jednotkou tlaku je </a:t>
            </a:r>
            <a:r>
              <a:rPr lang="cs-CZ" altLang="cs-CZ" sz="2000" smtClean="0">
                <a:solidFill>
                  <a:srgbClr val="C00000"/>
                </a:solidFill>
              </a:rPr>
              <a:t>Pa</a:t>
            </a:r>
            <a:r>
              <a:rPr lang="cs-CZ" altLang="cs-CZ" sz="2000" smtClean="0"/>
              <a:t> = N.m</a:t>
            </a:r>
            <a:r>
              <a:rPr lang="cs-CZ" altLang="cs-CZ" sz="2000" baseline="30000" smtClean="0"/>
              <a:t>-2</a:t>
            </a:r>
          </a:p>
          <a:p>
            <a:pPr marL="639763" lvl="1" indent="-236538" eaLnBrk="1" hangingPunct="1">
              <a:spcAft>
                <a:spcPct val="0"/>
              </a:spcAft>
              <a:buFont typeface="Verdana" panose="020B0604030504040204" pitchFamily="34" charset="0"/>
              <a:buChar char="◦"/>
            </a:pPr>
            <a:endParaRPr lang="cs-CZ" altLang="cs-CZ" sz="2000" smtClean="0"/>
          </a:p>
        </p:txBody>
      </p:sp>
      <p:graphicFrame>
        <p:nvGraphicFramePr>
          <p:cNvPr id="12293" name="Object 2"/>
          <p:cNvGraphicFramePr>
            <a:graphicFrameLocks noChangeAspect="1"/>
          </p:cNvGraphicFramePr>
          <p:nvPr/>
        </p:nvGraphicFramePr>
        <p:xfrm>
          <a:off x="6227763" y="3860800"/>
          <a:ext cx="134143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Rovnice" r:id="rId4" imgW="444307" imgH="393529" progId="Equation.3">
                  <p:embed/>
                </p:oleObj>
              </mc:Choice>
              <mc:Fallback>
                <p:oleObj name="Rovnice" r:id="rId4" imgW="44430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860800"/>
                        <a:ext cx="1341437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Tlak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116013" y="1773238"/>
            <a:ext cx="7497762" cy="4800600"/>
          </a:xfrm>
        </p:spPr>
        <p:txBody>
          <a:bodyPr/>
          <a:lstStyle/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cs-CZ" altLang="cs-CZ" sz="3600" smtClean="0"/>
              <a:t>Tlak v kapalinách má </a:t>
            </a:r>
            <a:r>
              <a:rPr lang="cs-CZ" altLang="cs-CZ" sz="3600" smtClean="0">
                <a:solidFill>
                  <a:srgbClr val="C00000"/>
                </a:solidFill>
              </a:rPr>
              <a:t>dvě různé příčiny </a:t>
            </a:r>
            <a:r>
              <a:rPr lang="cs-CZ" altLang="cs-CZ" sz="3600" smtClean="0"/>
              <a:t>svého vzniku:</a:t>
            </a:r>
          </a:p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endParaRPr lang="cs-CZ" altLang="cs-CZ" sz="2800" smtClean="0"/>
          </a:p>
          <a:p>
            <a:pPr marL="639763" lvl="1" indent="-236538" eaLnBrk="1" hangingPunct="1">
              <a:spcAft>
                <a:spcPct val="0"/>
              </a:spcAft>
              <a:buFont typeface="Verdana" panose="020B0604030504040204" pitchFamily="34" charset="0"/>
              <a:buChar char="◦"/>
            </a:pPr>
            <a:r>
              <a:rPr lang="cs-CZ" altLang="cs-CZ" sz="2000" smtClean="0"/>
              <a:t>Pokud je příčinou tlaku </a:t>
            </a:r>
            <a:r>
              <a:rPr lang="cs-CZ" altLang="cs-CZ" sz="2000" smtClean="0">
                <a:solidFill>
                  <a:srgbClr val="C00000"/>
                </a:solidFill>
              </a:rPr>
              <a:t>výskyt kapaliny v silovém poli</a:t>
            </a:r>
            <a:r>
              <a:rPr lang="cs-CZ" altLang="cs-CZ" sz="2000" smtClean="0"/>
              <a:t>, např. v gravitačním poli, vniká v kapalině </a:t>
            </a:r>
            <a:r>
              <a:rPr lang="cs-CZ" altLang="cs-CZ" sz="2000" b="1" smtClean="0">
                <a:solidFill>
                  <a:srgbClr val="C00000"/>
                </a:solidFill>
              </a:rPr>
              <a:t>vnitřní tlak nebo také hydrostatický tlak.</a:t>
            </a:r>
          </a:p>
          <a:p>
            <a:pPr marL="365125" indent="-282575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endParaRPr lang="cs-CZ" altLang="cs-CZ" sz="2800" smtClean="0"/>
          </a:p>
          <a:p>
            <a:pPr marL="639763" lvl="1" indent="-236538" eaLnBrk="1" hangingPunct="1">
              <a:spcAft>
                <a:spcPct val="0"/>
              </a:spcAft>
              <a:buFont typeface="Verdana" panose="020B0604030504040204" pitchFamily="34" charset="0"/>
              <a:buChar char="◦"/>
            </a:pPr>
            <a:r>
              <a:rPr lang="cs-CZ" altLang="cs-CZ" sz="2000" smtClean="0"/>
              <a:t>Pokud je příčinou tlaku </a:t>
            </a:r>
            <a:r>
              <a:rPr lang="cs-CZ" altLang="cs-CZ" sz="2000" smtClean="0">
                <a:solidFill>
                  <a:srgbClr val="C00000"/>
                </a:solidFill>
              </a:rPr>
              <a:t>silové působení vnější síly</a:t>
            </a:r>
            <a:r>
              <a:rPr lang="cs-CZ" altLang="cs-CZ" sz="2000" smtClean="0">
                <a:solidFill>
                  <a:srgbClr val="FFFF00"/>
                </a:solidFill>
              </a:rPr>
              <a:t> </a:t>
            </a:r>
            <a:r>
              <a:rPr lang="cs-CZ" altLang="cs-CZ" sz="2000" smtClean="0"/>
              <a:t>na povrch kapaliny, např. pístem, vniká v kapalině </a:t>
            </a:r>
            <a:r>
              <a:rPr lang="cs-CZ" altLang="cs-CZ" sz="2000" b="1" smtClean="0">
                <a:solidFill>
                  <a:srgbClr val="C00000"/>
                </a:solidFill>
              </a:rPr>
              <a:t>vnější tlak.</a:t>
            </a:r>
            <a:endParaRPr lang="cs-CZ" altLang="cs-CZ" sz="20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Vnitřní tlak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C00000"/>
                </a:solidFill>
              </a:rPr>
              <a:t>Hydrostatická tlaková síla - </a:t>
            </a:r>
            <a:r>
              <a:rPr lang="cs-CZ" altLang="cs-CZ" sz="2800" smtClean="0"/>
              <a:t>tíhová síla kapaliny, která by se nacházela nad příslušnou plochou o obsahu </a:t>
            </a:r>
            <a:r>
              <a:rPr lang="cs-CZ" altLang="cs-CZ" sz="2800" i="1" smtClean="0"/>
              <a:t>S</a:t>
            </a:r>
            <a:r>
              <a:rPr lang="cs-CZ" altLang="cs-CZ" sz="2800" smtClean="0"/>
              <a:t>. Jestli tam kapalina ve skutečnosti je nebo není, to je jedno. </a:t>
            </a:r>
          </a:p>
          <a:p>
            <a:pPr eaLnBrk="1" hangingPunct="1"/>
            <a:endParaRPr lang="cs-CZ" altLang="cs-CZ" sz="2800" smtClean="0"/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1214438" y="4714875"/>
          <a:ext cx="40719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Rovnice" r:id="rId3" imgW="1371600" imgH="228600" progId="Equation.3">
                  <p:embed/>
                </p:oleObj>
              </mc:Choice>
              <mc:Fallback>
                <p:oleObj name="Rovnice" r:id="rId3" imgW="13716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714875"/>
                        <a:ext cx="4071937" cy="679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02075"/>
            <a:ext cx="2266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404813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Vnitřní tlak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071563" y="1357313"/>
            <a:ext cx="7786687" cy="528637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Tlak vyvolaný </a:t>
            </a:r>
            <a:r>
              <a:rPr lang="cs-CZ" altLang="cs-CZ" sz="2400" smtClean="0">
                <a:solidFill>
                  <a:srgbClr val="C00000"/>
                </a:solidFill>
              </a:rPr>
              <a:t>hydrostatickou tlakovou silou </a:t>
            </a:r>
            <a:r>
              <a:rPr lang="cs-CZ" altLang="cs-CZ" sz="2400" smtClean="0"/>
              <a:t>se nazývá </a:t>
            </a:r>
            <a:r>
              <a:rPr lang="cs-CZ" altLang="cs-CZ" sz="2400" smtClean="0">
                <a:solidFill>
                  <a:srgbClr val="C00000"/>
                </a:solidFill>
              </a:rPr>
              <a:t>hydrostatický tlak  p</a:t>
            </a:r>
            <a:r>
              <a:rPr lang="cs-CZ" altLang="cs-CZ" sz="2400" baseline="-25000" smtClean="0">
                <a:solidFill>
                  <a:srgbClr val="C00000"/>
                </a:solidFill>
              </a:rPr>
              <a:t>h</a:t>
            </a:r>
          </a:p>
          <a:p>
            <a:pPr eaLnBrk="1" hangingPunct="1"/>
            <a:r>
              <a:rPr lang="cs-CZ" altLang="cs-CZ" sz="2400" smtClean="0"/>
              <a:t>V hloubce </a:t>
            </a:r>
            <a:r>
              <a:rPr lang="cs-CZ" altLang="cs-CZ" sz="2400" i="1" smtClean="0"/>
              <a:t>h</a:t>
            </a:r>
            <a:r>
              <a:rPr lang="cs-CZ" altLang="cs-CZ" sz="2400" smtClean="0"/>
              <a:t> pod volným povrchem kapaliny o hustotě  je dán vztahem: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Místa o </a:t>
            </a:r>
            <a:r>
              <a:rPr lang="cs-CZ" altLang="cs-CZ" sz="2400" smtClean="0">
                <a:solidFill>
                  <a:srgbClr val="C00000"/>
                </a:solidFill>
              </a:rPr>
              <a:t>stejném hydrostatickém tlaku </a:t>
            </a:r>
            <a:r>
              <a:rPr lang="cs-CZ" altLang="cs-CZ" sz="2400" smtClean="0"/>
              <a:t>se nazývají </a:t>
            </a:r>
            <a:r>
              <a:rPr lang="cs-CZ" altLang="cs-CZ" sz="2400" b="1" smtClean="0">
                <a:solidFill>
                  <a:srgbClr val="C00000"/>
                </a:solidFill>
              </a:rPr>
              <a:t>hladiny</a:t>
            </a:r>
            <a:r>
              <a:rPr lang="cs-CZ" altLang="cs-CZ" sz="2400" smtClean="0"/>
              <a:t>. Hladina o </a:t>
            </a:r>
            <a:r>
              <a:rPr lang="cs-CZ" altLang="cs-CZ" sz="2400" smtClean="0">
                <a:solidFill>
                  <a:srgbClr val="C00000"/>
                </a:solidFill>
              </a:rPr>
              <a:t>nulovém hydrostatickém tlaku </a:t>
            </a:r>
            <a:r>
              <a:rPr lang="cs-CZ" altLang="cs-CZ" sz="2400" smtClean="0"/>
              <a:t>je na volném povrchu kapaliny a nazývá se </a:t>
            </a:r>
            <a:r>
              <a:rPr lang="cs-CZ" altLang="cs-CZ" sz="2400" b="1" smtClean="0">
                <a:solidFill>
                  <a:srgbClr val="C00000"/>
                </a:solidFill>
              </a:rPr>
              <a:t>volná hladina</a:t>
            </a:r>
            <a:r>
              <a:rPr lang="cs-CZ" altLang="cs-CZ" sz="2400" smtClean="0">
                <a:solidFill>
                  <a:srgbClr val="C00000"/>
                </a:solidFill>
              </a:rPr>
              <a:t>. </a:t>
            </a:r>
          </a:p>
          <a:p>
            <a:pPr eaLnBrk="1" hangingPunct="1"/>
            <a:endParaRPr lang="cs-CZ" altLang="cs-CZ" sz="2400" smtClean="0"/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1187450" y="3481388"/>
          <a:ext cx="42529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Rovnice" r:id="rId3" imgW="1993900" imgH="393700" progId="Equation.3">
                  <p:embed/>
                </p:oleObj>
              </mc:Choice>
              <mc:Fallback>
                <p:oleObj name="Rovnice" r:id="rId3" imgW="19939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481388"/>
                        <a:ext cx="4252913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8" descr="Výsledek obrázku pro potapě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65450"/>
            <a:ext cx="24987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Vnitřní tlak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785813" y="1447800"/>
            <a:ext cx="8148637" cy="48006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C00000"/>
                </a:solidFill>
              </a:rPr>
              <a:t>Spojené nádoby</a:t>
            </a:r>
            <a:r>
              <a:rPr lang="cs-CZ" altLang="cs-CZ" sz="2800" smtClean="0">
                <a:solidFill>
                  <a:srgbClr val="C00000"/>
                </a:solidFill>
              </a:rPr>
              <a:t>: volná hladina 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spojených nádob je </a:t>
            </a:r>
            <a:r>
              <a:rPr lang="cs-CZ" altLang="cs-CZ" sz="2800" smtClean="0">
                <a:solidFill>
                  <a:srgbClr val="C00000"/>
                </a:solidFill>
              </a:rPr>
              <a:t>ve všech </a:t>
            </a:r>
            <a:br>
              <a:rPr lang="cs-CZ" altLang="cs-CZ" sz="2800" smtClean="0">
                <a:solidFill>
                  <a:srgbClr val="C00000"/>
                </a:solidFill>
              </a:rPr>
            </a:br>
            <a:r>
              <a:rPr lang="cs-CZ" altLang="cs-CZ" sz="2800" smtClean="0">
                <a:solidFill>
                  <a:srgbClr val="C00000"/>
                </a:solidFill>
              </a:rPr>
              <a:t>ramenech ve stejné výšce </a:t>
            </a:r>
            <a:r>
              <a:rPr lang="cs-CZ" altLang="cs-CZ" sz="2800" i="1" smtClean="0">
                <a:solidFill>
                  <a:srgbClr val="C00000"/>
                </a:solidFill>
              </a:rPr>
              <a:t>h</a:t>
            </a:r>
            <a:r>
              <a:rPr lang="cs-CZ" altLang="cs-CZ" sz="2800" smtClean="0">
                <a:solidFill>
                  <a:srgbClr val="C00000"/>
                </a:solidFill>
              </a:rPr>
              <a:t> 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nezávisle na jejich tvaru. Je to dáno tím, že </a:t>
            </a:r>
            <a:r>
              <a:rPr lang="cs-CZ" altLang="cs-CZ" sz="2800" smtClean="0">
                <a:solidFill>
                  <a:srgbClr val="C00000"/>
                </a:solidFill>
              </a:rPr>
              <a:t>u dna </a:t>
            </a:r>
            <a:r>
              <a:rPr lang="cs-CZ" altLang="cs-CZ" sz="2800" smtClean="0"/>
              <a:t>všech ramen je </a:t>
            </a:r>
            <a:r>
              <a:rPr lang="cs-CZ" altLang="cs-CZ" sz="2800" smtClean="0">
                <a:solidFill>
                  <a:srgbClr val="C00000"/>
                </a:solidFill>
              </a:rPr>
              <a:t>stejný hydrostatický tlak </a:t>
            </a:r>
            <a:r>
              <a:rPr lang="cs-CZ" altLang="cs-CZ" sz="2800" smtClean="0"/>
              <a:t>a proto musí být </a:t>
            </a:r>
            <a:r>
              <a:rPr lang="cs-CZ" altLang="cs-CZ" sz="2800" smtClean="0">
                <a:solidFill>
                  <a:srgbClr val="C00000"/>
                </a:solidFill>
              </a:rPr>
              <a:t>stejná i výška vodního sloupce nad dnem</a:t>
            </a:r>
          </a:p>
          <a:p>
            <a:pPr eaLnBrk="1" hangingPunct="1"/>
            <a:endParaRPr lang="cs-CZ" altLang="cs-CZ" sz="2800" b="1" smtClean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z="2800" b="1" smtClean="0">
                <a:solidFill>
                  <a:srgbClr val="C00000"/>
                </a:solidFill>
              </a:rPr>
              <a:t>Hydrostatický paradoxon</a:t>
            </a:r>
            <a:r>
              <a:rPr lang="cs-CZ" altLang="cs-CZ" sz="2800" b="1" smtClean="0"/>
              <a:t>: </a:t>
            </a:r>
            <a:r>
              <a:rPr lang="cs-CZ" altLang="cs-CZ" sz="2800" smtClean="0"/>
              <a:t>hydrostatická tlaková síla působící na dno nádoby naplněné do stejné výšky stejnou kapalinou je </a:t>
            </a:r>
            <a:r>
              <a:rPr lang="pl-PL" altLang="cs-CZ" sz="2800" smtClean="0"/>
              <a:t>vždy stejná bez ohledu na množství kapaliny</a:t>
            </a:r>
            <a:endParaRPr lang="cs-CZ" altLang="cs-CZ" sz="2800" b="1" smtClean="0"/>
          </a:p>
        </p:txBody>
      </p:sp>
      <p:pic>
        <p:nvPicPr>
          <p:cNvPr id="16388" name="Obrázek 3" descr="image0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38813"/>
            <a:ext cx="32480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ek 4" descr="Spojité_nádob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470025"/>
            <a:ext cx="30003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4031</TotalTime>
  <Words>630</Words>
  <Application>Microsoft Office PowerPoint</Application>
  <PresentationFormat>Předvádění na obrazovce (4:3)</PresentationFormat>
  <Paragraphs>200</Paragraphs>
  <Slides>31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31</vt:i4>
      </vt:variant>
    </vt:vector>
  </HeadingPairs>
  <TitlesOfParts>
    <vt:vector size="43" baseType="lpstr">
      <vt:lpstr>Arial</vt:lpstr>
      <vt:lpstr>Tw Cen MT Condensed</vt:lpstr>
      <vt:lpstr>Tw Cen MT</vt:lpstr>
      <vt:lpstr>Wingdings 3</vt:lpstr>
      <vt:lpstr>Calibri</vt:lpstr>
      <vt:lpstr>Wingdings 2</vt:lpstr>
      <vt:lpstr>Verdana</vt:lpstr>
      <vt:lpstr>Gill Sans MT</vt:lpstr>
      <vt:lpstr>Integrál</vt:lpstr>
      <vt:lpstr>Editor rovnic 3.0</vt:lpstr>
      <vt:lpstr>Visio 2000 Drawing</vt:lpstr>
      <vt:lpstr>Výkres aplikace Microsoft Visio</vt:lpstr>
      <vt:lpstr>Fyzika III.</vt:lpstr>
      <vt:lpstr>Dnešní téma</vt:lpstr>
      <vt:lpstr>Mechanika tekutin</vt:lpstr>
      <vt:lpstr>Mechanika tekutin</vt:lpstr>
      <vt:lpstr>Hydrostatika</vt:lpstr>
      <vt:lpstr>Tlak</vt:lpstr>
      <vt:lpstr>Vnitřní tlak</vt:lpstr>
      <vt:lpstr>Vnitřní tlak</vt:lpstr>
      <vt:lpstr>Vnitřní tlak</vt:lpstr>
      <vt:lpstr>Otázky</vt:lpstr>
      <vt:lpstr>Otázky</vt:lpstr>
      <vt:lpstr>Vnější tlak</vt:lpstr>
      <vt:lpstr>Otázky</vt:lpstr>
      <vt:lpstr>Hydrostatická vztlaková síla</vt:lpstr>
      <vt:lpstr>Hydrostatická vztlaková síla</vt:lpstr>
      <vt:lpstr>Hydrostatická vztlaková síla</vt:lpstr>
      <vt:lpstr>Otázky</vt:lpstr>
      <vt:lpstr>Otázky</vt:lpstr>
      <vt:lpstr>Proudění tekutin – rovnice kontinuity</vt:lpstr>
      <vt:lpstr>Rovnice kontinuity</vt:lpstr>
      <vt:lpstr>Otázky</vt:lpstr>
      <vt:lpstr>Energie proudící kapaliny</vt:lpstr>
      <vt:lpstr>Bernoulliho rovnice</vt:lpstr>
      <vt:lpstr>Bernoulliho rovnice</vt:lpstr>
      <vt:lpstr>Výtok kapaliny otvorem</vt:lpstr>
      <vt:lpstr>Proudění reálné kapaliny</vt:lpstr>
      <vt:lpstr>Krevní tlak</vt:lpstr>
      <vt:lpstr>Otázky</vt:lpstr>
      <vt:lpstr>Otázky</vt:lpstr>
      <vt:lpstr>Otázky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biof</dc:creator>
  <cp:lastModifiedBy>Antonín Procházka</cp:lastModifiedBy>
  <cp:revision>158</cp:revision>
  <dcterms:created xsi:type="dcterms:W3CDTF">2012-11-04T13:20:18Z</dcterms:created>
  <dcterms:modified xsi:type="dcterms:W3CDTF">2020-03-02T09:35:45Z</dcterms:modified>
</cp:coreProperties>
</file>