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sldIdLst>
    <p:sldId id="256" r:id="rId2"/>
    <p:sldId id="257" r:id="rId3"/>
    <p:sldId id="259" r:id="rId4"/>
    <p:sldId id="260" r:id="rId5"/>
    <p:sldId id="261" r:id="rId6"/>
    <p:sldId id="298" r:id="rId7"/>
    <p:sldId id="268" r:id="rId8"/>
    <p:sldId id="269" r:id="rId9"/>
    <p:sldId id="271" r:id="rId10"/>
    <p:sldId id="294" r:id="rId11"/>
    <p:sldId id="270" r:id="rId12"/>
    <p:sldId id="299" r:id="rId13"/>
    <p:sldId id="301" r:id="rId14"/>
    <p:sldId id="272" r:id="rId15"/>
    <p:sldId id="276" r:id="rId16"/>
    <p:sldId id="278" r:id="rId17"/>
    <p:sldId id="277" r:id="rId18"/>
    <p:sldId id="279" r:id="rId19"/>
    <p:sldId id="280" r:id="rId20"/>
    <p:sldId id="303" r:id="rId21"/>
    <p:sldId id="283" r:id="rId22"/>
    <p:sldId id="284" r:id="rId23"/>
    <p:sldId id="285" r:id="rId24"/>
    <p:sldId id="311" r:id="rId25"/>
    <p:sldId id="286" r:id="rId26"/>
    <p:sldId id="287" r:id="rId27"/>
    <p:sldId id="288" r:id="rId28"/>
    <p:sldId id="295" r:id="rId29"/>
    <p:sldId id="289" r:id="rId30"/>
    <p:sldId id="304" r:id="rId31"/>
    <p:sldId id="306" r:id="rId32"/>
    <p:sldId id="307" r:id="rId33"/>
    <p:sldId id="309" r:id="rId34"/>
    <p:sldId id="310" r:id="rId35"/>
    <p:sldId id="297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109" d="100"/>
          <a:sy n="109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59.wmf"/><Relationship Id="rId2" Type="http://schemas.openxmlformats.org/officeDocument/2006/relationships/image" Target="../media/image55.wmf"/><Relationship Id="rId1" Type="http://schemas.openxmlformats.org/officeDocument/2006/relationships/image" Target="../media/image54.emf"/><Relationship Id="rId6" Type="http://schemas.openxmlformats.org/officeDocument/2006/relationships/image" Target="../media/image58.wmf"/><Relationship Id="rId5" Type="http://schemas.openxmlformats.org/officeDocument/2006/relationships/image" Target="../media/image50.wmf"/><Relationship Id="rId4" Type="http://schemas.openxmlformats.org/officeDocument/2006/relationships/image" Target="../media/image57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image" Target="../media/image75.emf"/><Relationship Id="rId4" Type="http://schemas.openxmlformats.org/officeDocument/2006/relationships/image" Target="../media/image7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5.wmf"/><Relationship Id="rId5" Type="http://schemas.openxmlformats.org/officeDocument/2006/relationships/image" Target="../media/image34.emf"/><Relationship Id="rId4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6D95C-0969-4C93-A658-4FC0B594D63B}" type="datetimeFigureOut">
              <a:rPr lang="cs-CZ" smtClean="0"/>
              <a:pPr/>
              <a:t>02.03.2020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141CA-7677-4B34-B8DE-9E3E4A04A3F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76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BB55DE6-0521-4618-8672-934BF8202DCE}" type="datetimeFigureOut">
              <a:rPr lang="cs-CZ" smtClean="0"/>
              <a:pPr/>
              <a:t>02.03.2020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AFC5775-06E2-4E5F-B523-E044A4DA85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5DE6-0521-4618-8672-934BF8202DCE}" type="datetimeFigureOut">
              <a:rPr lang="cs-CZ" smtClean="0"/>
              <a:pPr/>
              <a:t>02.03.2020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5775-06E2-4E5F-B523-E044A4DA85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5DE6-0521-4618-8672-934BF8202DCE}" type="datetimeFigureOut">
              <a:rPr lang="cs-CZ" smtClean="0"/>
              <a:pPr/>
              <a:t>02.03.2020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5775-06E2-4E5F-B523-E044A4DA85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5DE6-0521-4618-8672-934BF8202DCE}" type="datetimeFigureOut">
              <a:rPr lang="cs-CZ" smtClean="0"/>
              <a:pPr/>
              <a:t>02.03.2020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5775-06E2-4E5F-B523-E044A4DA85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BB55DE6-0521-4618-8672-934BF8202DCE}" type="datetimeFigureOut">
              <a:rPr lang="cs-CZ" smtClean="0"/>
              <a:pPr/>
              <a:t>02.03.2020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AFC5775-06E2-4E5F-B523-E044A4DA85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5DE6-0521-4618-8672-934BF8202DCE}" type="datetimeFigureOut">
              <a:rPr lang="cs-CZ" smtClean="0"/>
              <a:pPr/>
              <a:t>02.03.2020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5775-06E2-4E5F-B523-E044A4DA85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5DE6-0521-4618-8672-934BF8202DCE}" type="datetimeFigureOut">
              <a:rPr lang="cs-CZ" smtClean="0"/>
              <a:pPr/>
              <a:t>02.03.2020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5775-06E2-4E5F-B523-E044A4DA85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5DE6-0521-4618-8672-934BF8202DCE}" type="datetimeFigureOut">
              <a:rPr lang="cs-CZ" smtClean="0"/>
              <a:pPr/>
              <a:t>02.03.2020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5775-06E2-4E5F-B523-E044A4DA85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5DE6-0521-4618-8672-934BF8202DCE}" type="datetimeFigureOut">
              <a:rPr lang="cs-CZ" smtClean="0"/>
              <a:pPr/>
              <a:t>02.03.2020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5775-06E2-4E5F-B523-E044A4DA85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5DE6-0521-4618-8672-934BF8202DCE}" type="datetimeFigureOut">
              <a:rPr lang="cs-CZ" smtClean="0"/>
              <a:pPr/>
              <a:t>02.03.2020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5775-06E2-4E5F-B523-E044A4DA85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55DE6-0521-4618-8672-934BF8202DCE}" type="datetimeFigureOut">
              <a:rPr lang="cs-CZ" smtClean="0"/>
              <a:pPr/>
              <a:t>02.03.2020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5775-06E2-4E5F-B523-E044A4DA85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BB55DE6-0521-4618-8672-934BF8202DCE}" type="datetimeFigureOut">
              <a:rPr lang="cs-CZ" smtClean="0"/>
              <a:pPr/>
              <a:t>02.03.2020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AFC5775-06E2-4E5F-B523-E044A4DA85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7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4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0.png"/><Relationship Id="rId4" Type="http://schemas.openxmlformats.org/officeDocument/2006/relationships/image" Target="../media/image4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oleObject" Target="../embeddings/oleObject27.bin"/><Relationship Id="rId7" Type="http://schemas.openxmlformats.org/officeDocument/2006/relationships/image" Target="../media/image5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57.emf"/><Relationship Id="rId4" Type="http://schemas.openxmlformats.org/officeDocument/2006/relationships/image" Target="../media/image54.e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5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3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6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67.e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6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78.emf"/><Relationship Id="rId4" Type="http://schemas.openxmlformats.org/officeDocument/2006/relationships/image" Target="../media/image75.emf"/><Relationship Id="rId9" Type="http://schemas.openxmlformats.org/officeDocument/2006/relationships/oleObject" Target="../embeddings/oleObject4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alisticky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Mechanika IV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Antonín Procházka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Závislost intenzity na vzdálenosti</a:t>
            </a:r>
            <a:endParaRPr lang="cs-CZ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4090591" cy="411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933056"/>
            <a:ext cx="4499992" cy="236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155160" y="3429000"/>
            <a:ext cx="2988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Pozor! Intenzita z povrchu země do středu země klesá</a:t>
            </a:r>
            <a:endParaRPr lang="cs-CZ" sz="2400" dirty="0"/>
          </a:p>
        </p:txBody>
      </p:sp>
      <p:graphicFrame>
        <p:nvGraphicFramePr>
          <p:cNvPr id="7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636527"/>
              </p:ext>
            </p:extLst>
          </p:nvPr>
        </p:nvGraphicFramePr>
        <p:xfrm>
          <a:off x="3851920" y="1441744"/>
          <a:ext cx="2228204" cy="84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Rovnice" r:id="rId5" imgW="1041120" imgH="431640" progId="Equation.3">
                  <p:embed/>
                </p:oleObj>
              </mc:Choice>
              <mc:Fallback>
                <p:oleObj name="Rovnice" r:id="rId5" imgW="1041120" imgH="431640" progId="Equation.3">
                  <p:embed/>
                  <p:pic>
                    <p:nvPicPr>
                      <p:cNvPr id="35846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1441744"/>
                        <a:ext cx="2228204" cy="844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Dva </a:t>
            </a:r>
            <a:r>
              <a:rPr lang="cs-CZ" dirty="0" err="1" smtClean="0"/>
              <a:t>siločárové</a:t>
            </a:r>
            <a:r>
              <a:rPr lang="cs-CZ" dirty="0" smtClean="0"/>
              <a:t> modely gravitačního pole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defTabSz="762000"/>
            <a:r>
              <a:rPr lang="cs-CZ" sz="2800" dirty="0" smtClean="0"/>
              <a:t>Radiální model gravitačního pole</a:t>
            </a:r>
            <a:endParaRPr lang="cs-CZ" sz="2800" dirty="0" smtClean="0">
              <a:latin typeface="Times New Roman" pitchFamily="18" charset="0"/>
            </a:endParaRPr>
          </a:p>
          <a:p>
            <a:pPr lvl="1" defTabSz="762000"/>
            <a:r>
              <a:rPr lang="cs-CZ" sz="2500" dirty="0" smtClean="0">
                <a:latin typeface="Times New Roman" pitchFamily="18" charset="0"/>
              </a:rPr>
              <a:t>intenzita směřuje ve všech místech do gravitačního středu.</a:t>
            </a:r>
            <a:endParaRPr lang="cs-CZ" sz="25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Homogenní model gravitačního pole</a:t>
            </a:r>
          </a:p>
          <a:p>
            <a:pPr lvl="1"/>
            <a:r>
              <a:rPr lang="cs-CZ" dirty="0" smtClean="0"/>
              <a:t>Má ve všech místech konstantní vektor intenzity</a:t>
            </a:r>
          </a:p>
          <a:p>
            <a:pPr>
              <a:buNone/>
            </a:pPr>
            <a:r>
              <a:rPr lang="cs-CZ" dirty="0" smtClean="0"/>
              <a:t>	</a:t>
            </a:r>
            <a:endParaRPr lang="cs-CZ" dirty="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869160"/>
            <a:ext cx="21050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7956376" y="5013176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</a:t>
            </a:r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132856"/>
            <a:ext cx="2301986" cy="231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41517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2952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93096"/>
            <a:ext cx="873915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920" y="5157192"/>
            <a:ext cx="277891" cy="103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24602" y="883940"/>
            <a:ext cx="7555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Př. 1 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748" y="4268316"/>
            <a:ext cx="6730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Př. </a:t>
            </a:r>
            <a:r>
              <a:rPr lang="cs-CZ" b="1" dirty="0"/>
              <a:t>2</a:t>
            </a:r>
            <a:r>
              <a:rPr lang="cs-CZ" b="1" dirty="0" smtClean="0"/>
              <a:t>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73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136904" cy="18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66187"/>
            <a:ext cx="273273" cy="96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4"/>
            <a:ext cx="8277002" cy="17369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698" y="4653136"/>
            <a:ext cx="273273" cy="102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7754" y="332656"/>
            <a:ext cx="6730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Př. 3 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60166" y="4005064"/>
            <a:ext cx="6730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Př. </a:t>
            </a:r>
            <a:r>
              <a:rPr lang="cs-CZ" b="1" dirty="0"/>
              <a:t>4</a:t>
            </a:r>
            <a:r>
              <a:rPr lang="cs-CZ" b="1" dirty="0" smtClean="0"/>
              <a:t>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0501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659" y="404842"/>
            <a:ext cx="5904656" cy="172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630" y="2334233"/>
            <a:ext cx="8210327" cy="186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662" y="2996953"/>
            <a:ext cx="28865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1699" y="836890"/>
            <a:ext cx="2952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491" y="4437112"/>
            <a:ext cx="8316416" cy="169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090" y="5085184"/>
            <a:ext cx="265235" cy="99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23911" y="415680"/>
            <a:ext cx="6730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Př. 5 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88130" y="2366672"/>
            <a:ext cx="6730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Př. </a:t>
            </a:r>
            <a:r>
              <a:rPr lang="cs-CZ" b="1" dirty="0"/>
              <a:t>6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9558" y="4456320"/>
            <a:ext cx="6730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Př. 7 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Gravitační a tíhová síla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defTabSz="762000"/>
            <a:r>
              <a:rPr lang="cs-CZ" sz="2800" dirty="0" smtClean="0"/>
              <a:t>Gravitační síla směřuje do středu Země.</a:t>
            </a:r>
          </a:p>
          <a:p>
            <a:pPr defTabSz="762000"/>
            <a:r>
              <a:rPr lang="cs-CZ" sz="2800" dirty="0" smtClean="0"/>
              <a:t>S tíhovou sílou už to tak ale není.</a:t>
            </a:r>
            <a:endParaRPr lang="cs-CZ" sz="2800" dirty="0"/>
          </a:p>
        </p:txBody>
      </p:sp>
      <p:pic>
        <p:nvPicPr>
          <p:cNvPr id="35844" name="Picture 4" descr="http://upload.wikimedia.org/wikipedia/commons/e/e4/Glo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2808312" cy="2808312"/>
          </a:xfrm>
          <a:prstGeom prst="rect">
            <a:avLst/>
          </a:prstGeom>
          <a:noFill/>
        </p:spPr>
      </p:pic>
      <p:sp>
        <p:nvSpPr>
          <p:cNvPr id="5" name="Line 14"/>
          <p:cNvSpPr>
            <a:spLocks noChangeShapeType="1"/>
          </p:cNvSpPr>
          <p:nvPr/>
        </p:nvSpPr>
        <p:spPr bwMode="auto">
          <a:xfrm flipH="1">
            <a:off x="2699792" y="1988840"/>
            <a:ext cx="925512" cy="7127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endParaRPr lang="cs-CZ"/>
          </a:p>
        </p:txBody>
      </p:sp>
      <p:graphicFrame>
        <p:nvGraphicFramePr>
          <p:cNvPr id="35845" name="Object 5"/>
          <p:cNvGraphicFramePr>
            <a:graphicFrameLocks/>
          </p:cNvGraphicFramePr>
          <p:nvPr/>
        </p:nvGraphicFramePr>
        <p:xfrm>
          <a:off x="2915816" y="1628800"/>
          <a:ext cx="539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8" name="Rovnice" r:id="rId4" imgW="203040" imgH="215640" progId="Equation.3">
                  <p:embed/>
                </p:oleObj>
              </mc:Choice>
              <mc:Fallback>
                <p:oleObj name="Rovnice" r:id="rId4" imgW="203040" imgH="215640" progId="Equation.3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1628800"/>
                        <a:ext cx="539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3491880" y="1916832"/>
            <a:ext cx="179387" cy="179387"/>
          </a:xfrm>
          <a:prstGeom prst="ellipse">
            <a:avLst/>
          </a:prstGeom>
          <a:solidFill>
            <a:srgbClr val="FF3300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329"/>
          <p:cNvGrpSpPr>
            <a:grpSpLocks/>
          </p:cNvGrpSpPr>
          <p:nvPr/>
        </p:nvGrpSpPr>
        <p:grpSpPr bwMode="auto">
          <a:xfrm>
            <a:off x="467544" y="1196752"/>
            <a:ext cx="3528392" cy="4176464"/>
            <a:chOff x="591" y="752"/>
            <a:chExt cx="2401" cy="2810"/>
          </a:xfrm>
        </p:grpSpPr>
        <p:sp>
          <p:nvSpPr>
            <p:cNvPr id="10" name="Oval 1325"/>
            <p:cNvSpPr>
              <a:spLocks noChangeArrowheads="1"/>
            </p:cNvSpPr>
            <p:nvPr/>
          </p:nvSpPr>
          <p:spPr bwMode="auto">
            <a:xfrm>
              <a:off x="591" y="1041"/>
              <a:ext cx="2394" cy="2341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1905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" name="Line 1326"/>
            <p:cNvSpPr>
              <a:spLocks noChangeShapeType="1"/>
            </p:cNvSpPr>
            <p:nvPr/>
          </p:nvSpPr>
          <p:spPr bwMode="auto">
            <a:xfrm>
              <a:off x="1786" y="752"/>
              <a:ext cx="0" cy="2810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Arc 1327"/>
            <p:cNvSpPr>
              <a:spLocks/>
            </p:cNvSpPr>
            <p:nvPr/>
          </p:nvSpPr>
          <p:spPr bwMode="auto">
            <a:xfrm>
              <a:off x="1581" y="759"/>
              <a:ext cx="403" cy="180"/>
            </a:xfrm>
            <a:custGeom>
              <a:avLst/>
              <a:gdLst>
                <a:gd name="G0" fmla="+- 21600 0 0"/>
                <a:gd name="G1" fmla="+- 17861 0 0"/>
                <a:gd name="G2" fmla="+- 21600 0 0"/>
                <a:gd name="T0" fmla="*/ 34726 w 43200"/>
                <a:gd name="T1" fmla="*/ 707 h 39461"/>
                <a:gd name="T2" fmla="*/ 9453 w 43200"/>
                <a:gd name="T3" fmla="*/ 0 h 39461"/>
                <a:gd name="T4" fmla="*/ 21600 w 43200"/>
                <a:gd name="T5" fmla="*/ 17861 h 39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9461" fill="none" extrusionOk="0">
                  <a:moveTo>
                    <a:pt x="34726" y="706"/>
                  </a:moveTo>
                  <a:cubicBezTo>
                    <a:pt x="40067" y="4793"/>
                    <a:pt x="43200" y="11135"/>
                    <a:pt x="43200" y="17861"/>
                  </a:cubicBezTo>
                  <a:cubicBezTo>
                    <a:pt x="43200" y="29790"/>
                    <a:pt x="33529" y="39461"/>
                    <a:pt x="21600" y="39461"/>
                  </a:cubicBezTo>
                  <a:cubicBezTo>
                    <a:pt x="9670" y="39461"/>
                    <a:pt x="0" y="29790"/>
                    <a:pt x="0" y="17861"/>
                  </a:cubicBezTo>
                  <a:cubicBezTo>
                    <a:pt x="-1" y="10709"/>
                    <a:pt x="3539" y="4021"/>
                    <a:pt x="9453" y="0"/>
                  </a:cubicBezTo>
                </a:path>
                <a:path w="43200" h="39461" stroke="0" extrusionOk="0">
                  <a:moveTo>
                    <a:pt x="34726" y="706"/>
                  </a:moveTo>
                  <a:cubicBezTo>
                    <a:pt x="40067" y="4793"/>
                    <a:pt x="43200" y="11135"/>
                    <a:pt x="43200" y="17861"/>
                  </a:cubicBezTo>
                  <a:cubicBezTo>
                    <a:pt x="43200" y="29790"/>
                    <a:pt x="33529" y="39461"/>
                    <a:pt x="21600" y="39461"/>
                  </a:cubicBezTo>
                  <a:cubicBezTo>
                    <a:pt x="9670" y="39461"/>
                    <a:pt x="0" y="29790"/>
                    <a:pt x="0" y="17861"/>
                  </a:cubicBezTo>
                  <a:cubicBezTo>
                    <a:pt x="-1" y="10709"/>
                    <a:pt x="3539" y="4021"/>
                    <a:pt x="9453" y="0"/>
                  </a:cubicBezTo>
                  <a:lnTo>
                    <a:pt x="21600" y="17861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stealth" w="lg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3" name="Line 1328"/>
            <p:cNvSpPr>
              <a:spLocks noChangeShapeType="1"/>
            </p:cNvSpPr>
            <p:nvPr/>
          </p:nvSpPr>
          <p:spPr bwMode="auto">
            <a:xfrm>
              <a:off x="598" y="2206"/>
              <a:ext cx="2394" cy="0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Gravitační a tíhová síla</a:t>
            </a:r>
            <a:endParaRPr lang="cs-CZ" dirty="0"/>
          </a:p>
        </p:txBody>
      </p:sp>
      <p:sp>
        <p:nvSpPr>
          <p:cNvPr id="14" name="Freeform 1316"/>
          <p:cNvSpPr>
            <a:spLocks/>
          </p:cNvSpPr>
          <p:nvPr/>
        </p:nvSpPr>
        <p:spPr bwMode="auto">
          <a:xfrm>
            <a:off x="2483768" y="3356992"/>
            <a:ext cx="1492250" cy="1587"/>
          </a:xfrm>
          <a:custGeom>
            <a:avLst/>
            <a:gdLst/>
            <a:ahLst/>
            <a:cxnLst>
              <a:cxn ang="0">
                <a:pos x="940" y="0"/>
              </a:cxn>
              <a:cxn ang="0">
                <a:pos x="0" y="0"/>
              </a:cxn>
            </a:cxnLst>
            <a:rect l="0" t="0" r="r" b="b"/>
            <a:pathLst>
              <a:path w="940" h="1">
                <a:moveTo>
                  <a:pt x="940" y="0"/>
                </a:moveTo>
                <a:lnTo>
                  <a:pt x="0" y="0"/>
                </a:lnTo>
              </a:path>
            </a:pathLst>
          </a:custGeom>
          <a:noFill/>
          <a:ln w="47625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5" name="Freeform 1317"/>
          <p:cNvSpPr>
            <a:spLocks/>
          </p:cNvSpPr>
          <p:nvPr/>
        </p:nvSpPr>
        <p:spPr bwMode="auto">
          <a:xfrm>
            <a:off x="3995936" y="3356992"/>
            <a:ext cx="60642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0"/>
              </a:cxn>
            </a:cxnLst>
            <a:rect l="0" t="0" r="r" b="b"/>
            <a:pathLst>
              <a:path w="382" h="1">
                <a:moveTo>
                  <a:pt x="0" y="0"/>
                </a:moveTo>
                <a:lnTo>
                  <a:pt x="382" y="0"/>
                </a:lnTo>
              </a:path>
            </a:pathLst>
          </a:custGeom>
          <a:noFill/>
          <a:ln w="47625">
            <a:solidFill>
              <a:schemeClr val="tx1"/>
            </a:solidFill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endParaRPr lang="cs-CZ"/>
          </a:p>
        </p:txBody>
      </p:sp>
      <p:graphicFrame>
        <p:nvGraphicFramePr>
          <p:cNvPr id="36868" name="Object 4"/>
          <p:cNvGraphicFramePr>
            <a:graphicFrameLocks/>
          </p:cNvGraphicFramePr>
          <p:nvPr/>
        </p:nvGraphicFramePr>
        <p:xfrm>
          <a:off x="4067944" y="2708920"/>
          <a:ext cx="4095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8" name="Rovnica" r:id="rId3" imgW="190440" imgH="228600" progId="Equation.3">
                  <p:embed/>
                </p:oleObj>
              </mc:Choice>
              <mc:Fallback>
                <p:oleObj name="Rovnica" r:id="rId3" imgW="190440" imgH="228600" progId="Equation.3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2708920"/>
                        <a:ext cx="40957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/>
          </p:cNvGraphicFramePr>
          <p:nvPr/>
        </p:nvGraphicFramePr>
        <p:xfrm>
          <a:off x="3491880" y="2708920"/>
          <a:ext cx="4095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9" name="Rovnica" r:id="rId5" imgW="190440" imgH="241200" progId="Equation.3">
                  <p:embed/>
                </p:oleObj>
              </mc:Choice>
              <mc:Fallback>
                <p:oleObj name="Rovnica" r:id="rId5" imgW="190440" imgH="241200" progId="Equation.3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708920"/>
                        <a:ext cx="4095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/>
          <p:cNvGraphicFramePr>
            <a:graphicFrameLocks noGrp="1"/>
          </p:cNvGraphicFramePr>
          <p:nvPr>
            <p:ph sz="quarter" idx="1"/>
          </p:nvPr>
        </p:nvGraphicFramePr>
        <p:xfrm>
          <a:off x="5292080" y="2708920"/>
          <a:ext cx="158417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0" name="Rovnica" r:id="rId7" imgW="698400" imgH="241200" progId="Equation.3">
                  <p:embed/>
                </p:oleObj>
              </mc:Choice>
              <mc:Fallback>
                <p:oleObj name="Rovnica" r:id="rId7" imgW="698400" imgH="241200" progId="Equation.3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2708920"/>
                        <a:ext cx="1584176" cy="72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/>
          <p:cNvGraphicFramePr>
            <a:graphicFrameLocks/>
          </p:cNvGraphicFramePr>
          <p:nvPr/>
        </p:nvGraphicFramePr>
        <p:xfrm>
          <a:off x="5292080" y="1268760"/>
          <a:ext cx="28702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1" name="Rovnice" r:id="rId9" imgW="1041120" imgH="431640" progId="Equation.3">
                  <p:embed/>
                </p:oleObj>
              </mc:Choice>
              <mc:Fallback>
                <p:oleObj name="Rovnice" r:id="rId9" imgW="1041120" imgH="431640" progId="Equation.3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1268760"/>
                        <a:ext cx="2870200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2" name="Object 8"/>
          <p:cNvGraphicFramePr>
            <a:graphicFrameLocks/>
          </p:cNvGraphicFramePr>
          <p:nvPr/>
        </p:nvGraphicFramePr>
        <p:xfrm>
          <a:off x="3419872" y="3501008"/>
          <a:ext cx="46355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2" name="Rovnica" r:id="rId11" imgW="215640" imgH="228600" progId="Equation.3">
                  <p:embed/>
                </p:oleObj>
              </mc:Choice>
              <mc:Fallback>
                <p:oleObj name="Rovnica" r:id="rId11" imgW="215640" imgH="228600" progId="Equation.3">
                  <p:embed/>
                  <p:pic>
                    <p:nvPicPr>
                      <p:cNvPr id="0" name="Picture 8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501008"/>
                        <a:ext cx="463550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reeform 1322"/>
          <p:cNvSpPr>
            <a:spLocks/>
          </p:cNvSpPr>
          <p:nvPr/>
        </p:nvSpPr>
        <p:spPr bwMode="auto">
          <a:xfrm>
            <a:off x="3131840" y="3429000"/>
            <a:ext cx="890587" cy="1588"/>
          </a:xfrm>
          <a:custGeom>
            <a:avLst/>
            <a:gdLst/>
            <a:ahLst/>
            <a:cxnLst>
              <a:cxn ang="0">
                <a:pos x="561" y="0"/>
              </a:cxn>
              <a:cxn ang="0">
                <a:pos x="0" y="0"/>
              </a:cxn>
            </a:cxnLst>
            <a:rect l="0" t="0" r="r" b="b"/>
            <a:pathLst>
              <a:path w="561" h="1">
                <a:moveTo>
                  <a:pt x="561" y="0"/>
                </a:moveTo>
                <a:lnTo>
                  <a:pt x="0" y="0"/>
                </a:lnTo>
              </a:path>
            </a:pathLst>
          </a:custGeom>
          <a:noFill/>
          <a:ln w="47625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/>
          <a:lstStyle/>
          <a:p>
            <a:endParaRPr lang="cs-CZ"/>
          </a:p>
        </p:txBody>
      </p:sp>
      <p:graphicFrame>
        <p:nvGraphicFramePr>
          <p:cNvPr id="36873" name="Object 9"/>
          <p:cNvGraphicFramePr>
            <a:graphicFrameLocks/>
          </p:cNvGraphicFramePr>
          <p:nvPr/>
        </p:nvGraphicFramePr>
        <p:xfrm>
          <a:off x="5220072" y="3789040"/>
          <a:ext cx="201771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3" name="Rovnica" r:id="rId13" imgW="825480" imgH="241200" progId="Equation.3">
                  <p:embed/>
                </p:oleObj>
              </mc:Choice>
              <mc:Fallback>
                <p:oleObj name="Rovnica" r:id="rId13" imgW="825480" imgH="241200" progId="Equation.3">
                  <p:embed/>
                  <p:pic>
                    <p:nvPicPr>
                      <p:cNvPr id="0" name="Picture 9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3789040"/>
                        <a:ext cx="2017713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ovéPole 22"/>
          <p:cNvSpPr txBox="1"/>
          <p:nvPr/>
        </p:nvSpPr>
        <p:spPr>
          <a:xfrm>
            <a:off x="395536" y="544522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Odstředivá síla působí proti gravitační síle. </a:t>
            </a:r>
          </a:p>
          <a:p>
            <a:r>
              <a:rPr lang="cs-CZ" sz="2400" dirty="0" smtClean="0"/>
              <a:t>Pokud je sečtu, výsledná síla se nazývá </a:t>
            </a:r>
            <a:r>
              <a:rPr lang="cs-CZ" sz="2400" b="1" dirty="0" smtClean="0"/>
              <a:t>síla tíhová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Gravitační a tíhová síla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Pokud nejsem na pólech ani na rovníku</a:t>
            </a:r>
          </a:p>
          <a:p>
            <a:pPr lvl="1"/>
            <a:r>
              <a:rPr lang="cs-CZ" dirty="0" smtClean="0"/>
              <a:t>Vektorový součet</a:t>
            </a:r>
          </a:p>
          <a:p>
            <a:pPr lvl="1"/>
            <a:r>
              <a:rPr lang="cs-CZ" dirty="0" smtClean="0"/>
              <a:t>Tíhová síla nesměřuje</a:t>
            </a:r>
          </a:p>
          <a:p>
            <a:pPr lvl="1">
              <a:buNone/>
            </a:pPr>
            <a:r>
              <a:rPr lang="cs-CZ" dirty="0" smtClean="0"/>
              <a:t>	do středu Země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Případ na pólech</a:t>
            </a:r>
          </a:p>
          <a:p>
            <a:pPr lvl="1"/>
            <a:r>
              <a:rPr lang="cs-CZ" dirty="0" smtClean="0"/>
              <a:t>Odstředivá síla je rovna nule.  Proto:</a:t>
            </a:r>
          </a:p>
          <a:p>
            <a:pPr lvl="1"/>
            <a:r>
              <a:rPr lang="cs-CZ" b="1" dirty="0" smtClean="0"/>
              <a:t>F</a:t>
            </a:r>
            <a:r>
              <a:rPr lang="cs-CZ" b="1" baseline="-25000" dirty="0" smtClean="0"/>
              <a:t>G</a:t>
            </a:r>
            <a:r>
              <a:rPr lang="cs-CZ" b="1" dirty="0" smtClean="0"/>
              <a:t> = </a:t>
            </a:r>
            <a:r>
              <a:rPr lang="cs-CZ" b="1" dirty="0" err="1" smtClean="0"/>
              <a:t>F</a:t>
            </a:r>
            <a:r>
              <a:rPr lang="cs-CZ" b="1" baseline="-25000" dirty="0" err="1" smtClean="0"/>
              <a:t>g</a:t>
            </a:r>
            <a:endParaRPr lang="cs-CZ" b="1" dirty="0" smtClean="0"/>
          </a:p>
          <a:p>
            <a:pPr lvl="1"/>
            <a:endParaRPr lang="cs-CZ" dirty="0" smtClean="0"/>
          </a:p>
        </p:txBody>
      </p:sp>
      <p:pic>
        <p:nvPicPr>
          <p:cNvPr id="37890" name="Picture 2" descr="http://fyzika.jreichl.com/data/M_gravitace_soubory/image0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72816"/>
            <a:ext cx="2448272" cy="319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Tíhová síla a tíhové zrychlení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 fontScale="77500" lnSpcReduction="2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                         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                                       normální tíhové zrychlení             					– dohodnutá konstanta</a:t>
            </a:r>
          </a:p>
          <a:p>
            <a:pPr defTabSz="762000"/>
            <a:endParaRPr lang="cs-CZ" sz="2800" dirty="0" smtClean="0"/>
          </a:p>
          <a:p>
            <a:pPr defTabSz="762000"/>
            <a:r>
              <a:rPr lang="cs-CZ" sz="2800" dirty="0" smtClean="0"/>
              <a:t>Tíhové zrychlení na pólech je větší než tíhové zrychlení na rovníku.</a:t>
            </a:r>
          </a:p>
          <a:p>
            <a:endParaRPr lang="cs-CZ" dirty="0"/>
          </a:p>
        </p:txBody>
      </p:sp>
      <p:graphicFrame>
        <p:nvGraphicFramePr>
          <p:cNvPr id="38914" name="Object 2"/>
          <p:cNvGraphicFramePr>
            <a:graphicFrameLocks/>
          </p:cNvGraphicFramePr>
          <p:nvPr/>
        </p:nvGraphicFramePr>
        <p:xfrm>
          <a:off x="1691680" y="3356992"/>
          <a:ext cx="3030538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5" name="Rovnica" r:id="rId3" imgW="1028520" imgH="228600" progId="Equation.3">
                  <p:embed/>
                </p:oleObj>
              </mc:Choice>
              <mc:Fallback>
                <p:oleObj name="Rovnica" r:id="rId3" imgW="1028520" imgH="228600" progId="Equation.3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356992"/>
                        <a:ext cx="3030538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/>
          </p:cNvGraphicFramePr>
          <p:nvPr/>
        </p:nvGraphicFramePr>
        <p:xfrm>
          <a:off x="1691680" y="3933056"/>
          <a:ext cx="31051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6" name="Rovnica" r:id="rId5" imgW="1054080" imgH="228600" progId="Equation.3">
                  <p:embed/>
                </p:oleObj>
              </mc:Choice>
              <mc:Fallback>
                <p:oleObj name="Rovnica" r:id="rId5" imgW="1054080" imgH="228600" progId="Equation.3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933056"/>
                        <a:ext cx="3105150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/>
          </p:cNvGraphicFramePr>
          <p:nvPr/>
        </p:nvGraphicFramePr>
        <p:xfrm>
          <a:off x="1691680" y="1628800"/>
          <a:ext cx="15986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7" name="Rovnica" r:id="rId7" imgW="545760" imgH="228600" progId="Equation.3">
                  <p:embed/>
                </p:oleObj>
              </mc:Choice>
              <mc:Fallback>
                <p:oleObj name="Rovnica" r:id="rId7" imgW="545760" imgH="228600" progId="Equation.3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628800"/>
                        <a:ext cx="1598612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/>
          </p:cNvGraphicFramePr>
          <p:nvPr/>
        </p:nvGraphicFramePr>
        <p:xfrm>
          <a:off x="1504950" y="2173288"/>
          <a:ext cx="219075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8" name="Equation" r:id="rId9" imgW="749160" imgH="228600" progId="Equation.DSMT4">
                  <p:embed/>
                </p:oleObj>
              </mc:Choice>
              <mc:Fallback>
                <p:oleObj name="Equation" r:id="rId9" imgW="749160" imgH="228600" progId="Equation.DSMT4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2173288"/>
                        <a:ext cx="2190750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/>
          </p:cNvGraphicFramePr>
          <p:nvPr/>
        </p:nvGraphicFramePr>
        <p:xfrm>
          <a:off x="1835696" y="2780928"/>
          <a:ext cx="12636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9" name="Rovnica" r:id="rId11" imgW="431640" imgH="215640" progId="Equation.3">
                  <p:embed/>
                </p:oleObj>
              </mc:Choice>
              <mc:Fallback>
                <p:oleObj name="Rovnica" r:id="rId11" imgW="431640" imgH="215640" progId="Equation.3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780928"/>
                        <a:ext cx="12636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8"/>
          <p:cNvGraphicFramePr>
            <a:graphicFrameLocks/>
          </p:cNvGraphicFramePr>
          <p:nvPr/>
        </p:nvGraphicFramePr>
        <p:xfrm>
          <a:off x="1763688" y="4581128"/>
          <a:ext cx="2543175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0" name="Rovnice" r:id="rId13" imgW="863280" imgH="253800" progId="Equation.3">
                  <p:embed/>
                </p:oleObj>
              </mc:Choice>
              <mc:Fallback>
                <p:oleObj name="Rovnice" r:id="rId13" imgW="863280" imgH="253800" progId="Equation.3">
                  <p:embed/>
                  <p:pic>
                    <p:nvPicPr>
                      <p:cNvPr id="0" name="Picture 8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581128"/>
                        <a:ext cx="2543175" cy="668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AEAEA">
                                <a:alpha val="50000"/>
                              </a:srgbClr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Tíha tělesa 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8229600" cy="518457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Tíha tělesa je síla, kterou těleso působí na okolí.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  <p:pic>
        <p:nvPicPr>
          <p:cNvPr id="39938" name="Picture 2" descr="http://fyzika.jreichl.com/data/M_gravitace_soubory/image0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6470" y="2276872"/>
            <a:ext cx="3600400" cy="3643010"/>
          </a:xfrm>
          <a:prstGeom prst="rect">
            <a:avLst/>
          </a:prstGeom>
          <a:noFill/>
        </p:spPr>
      </p:pic>
      <p:graphicFrame>
        <p:nvGraphicFramePr>
          <p:cNvPr id="39939" name="Object 3"/>
          <p:cNvGraphicFramePr>
            <a:graphicFrameLocks/>
          </p:cNvGraphicFramePr>
          <p:nvPr/>
        </p:nvGraphicFramePr>
        <p:xfrm>
          <a:off x="827584" y="2060848"/>
          <a:ext cx="1656184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4" name="Rovnica" r:id="rId4" imgW="482400" imgH="228600" progId="Equation.3">
                  <p:embed/>
                </p:oleObj>
              </mc:Choice>
              <mc:Fallback>
                <p:oleObj name="Rovnica" r:id="rId4" imgW="482400" imgH="228600" progId="Equation.3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060848"/>
                        <a:ext cx="1656184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nás dneska čeká?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Gravitační pole, pohyby těles v gravitačním poli. </a:t>
            </a:r>
          </a:p>
          <a:p>
            <a:r>
              <a:rPr lang="cs-CZ" i="1" dirty="0" smtClean="0"/>
              <a:t>Newtonův gravitační zákon, intenzita gravitačního pole, pohyby těles v homogenním gravitačním poli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740359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865" y="955948"/>
            <a:ext cx="276031" cy="103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348880"/>
            <a:ext cx="5193010" cy="158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519" y="2708920"/>
            <a:ext cx="276031" cy="103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90547"/>
            <a:ext cx="4032448" cy="170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22595"/>
            <a:ext cx="2952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104946" y="524186"/>
            <a:ext cx="6730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Př. 8 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150135" y="2339588"/>
            <a:ext cx="6730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Př. 9 </a:t>
            </a:r>
            <a:endParaRPr lang="cs-CZ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49234" y="4321905"/>
            <a:ext cx="8018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Př. 10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041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Pohyby těles v homogenním tíhovém poli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defTabSz="762000"/>
            <a:r>
              <a:rPr lang="cs-CZ" sz="2800" dirty="0" smtClean="0"/>
              <a:t>V homogenním tíhovém poli Země je tíhové zrychlení v každém místě pole stejné.</a:t>
            </a:r>
          </a:p>
          <a:p>
            <a:endParaRPr lang="cs-CZ" dirty="0"/>
          </a:p>
        </p:txBody>
      </p:sp>
      <p:graphicFrame>
        <p:nvGraphicFramePr>
          <p:cNvPr id="43011" name="Object 3"/>
          <p:cNvGraphicFramePr>
            <a:graphicFrameLocks/>
          </p:cNvGraphicFramePr>
          <p:nvPr/>
        </p:nvGraphicFramePr>
        <p:xfrm>
          <a:off x="3059832" y="2492896"/>
          <a:ext cx="179228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6" name="Rovnice" r:id="rId3" imgW="685800" imgH="203040" progId="Equation.3">
                  <p:embed/>
                </p:oleObj>
              </mc:Choice>
              <mc:Fallback>
                <p:oleObj name="Rovnice" r:id="rId3" imgW="685800" imgH="203040" progId="Equation.3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492896"/>
                        <a:ext cx="1792288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429000"/>
            <a:ext cx="4442012" cy="287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4932040" y="4149080"/>
            <a:ext cx="1877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g</a:t>
            </a:r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4139952" y="3429000"/>
            <a:ext cx="6452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g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Pohyby těles v homogenním tíhovém poli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 defTabSz="762000">
              <a:spcAft>
                <a:spcPct val="15000"/>
              </a:spcAft>
              <a:buNone/>
            </a:pPr>
            <a:endParaRPr lang="cs-CZ" sz="2800" dirty="0" smtClean="0"/>
          </a:p>
          <a:p>
            <a:pPr marL="0" indent="0" defTabSz="762000">
              <a:buNone/>
            </a:pPr>
            <a:r>
              <a:rPr lang="cs-CZ" sz="2800" dirty="0" smtClean="0"/>
              <a:t>1. Jednoduché (volný pád)</a:t>
            </a:r>
          </a:p>
          <a:p>
            <a:pPr marL="457200" indent="-457200" defTabSz="762000">
              <a:buFontTx/>
              <a:buAutoNum type="arabicPeriod"/>
            </a:pPr>
            <a:endParaRPr lang="cs-CZ" sz="2400" dirty="0"/>
          </a:p>
          <a:p>
            <a:pPr marL="0" indent="0" defTabSz="762000">
              <a:buNone/>
            </a:pPr>
            <a:endParaRPr lang="cs-CZ" sz="2400" dirty="0" smtClean="0"/>
          </a:p>
          <a:p>
            <a:pPr marL="0" indent="0" defTabSz="762000">
              <a:buNone/>
            </a:pPr>
            <a:r>
              <a:rPr lang="cs-CZ" sz="2400" dirty="0" smtClean="0"/>
              <a:t>2</a:t>
            </a:r>
            <a:r>
              <a:rPr lang="cs-CZ" sz="2800" dirty="0" smtClean="0"/>
              <a:t>. Složené (vrhy)</a:t>
            </a:r>
          </a:p>
          <a:p>
            <a:pPr lvl="1" defTabSz="762000"/>
            <a:r>
              <a:rPr lang="cs-CZ" sz="2400" dirty="0" smtClean="0"/>
              <a:t>konají tělesa, kterým je v homogenním tíhovém poli Země udělena počáteční rychlost </a:t>
            </a:r>
            <a:r>
              <a:rPr lang="cs-CZ" sz="2400" i="1" dirty="0" err="1" smtClean="0"/>
              <a:t>v</a:t>
            </a:r>
            <a:r>
              <a:rPr lang="cs-CZ" sz="2400" baseline="-25000" dirty="0" err="1" smtClean="0"/>
              <a:t>o</a:t>
            </a:r>
            <a:endParaRPr lang="cs-CZ" sz="2400" baseline="-25000" dirty="0" smtClean="0"/>
          </a:p>
          <a:p>
            <a:pPr lvl="1" defTabSz="762000"/>
            <a:r>
              <a:rPr lang="cs-CZ" sz="2400" dirty="0" smtClean="0"/>
              <a:t>Složeno z:</a:t>
            </a:r>
          </a:p>
          <a:p>
            <a:pPr lvl="2" defTabSz="762000"/>
            <a:r>
              <a:rPr lang="cs-CZ" sz="2100" dirty="0" smtClean="0"/>
              <a:t>Rovnoměrného přímočarého pohybu</a:t>
            </a:r>
          </a:p>
          <a:p>
            <a:pPr lvl="2" defTabSz="762000"/>
            <a:r>
              <a:rPr lang="cs-CZ" sz="2100" dirty="0" smtClean="0"/>
              <a:t>Volného pádu (působí ve vertikálním směru)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Volný pád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Pohyb přímočarý, rovnoměrně zrychlený</a:t>
            </a:r>
            <a:endParaRPr lang="cs-CZ" dirty="0"/>
          </a:p>
        </p:txBody>
      </p:sp>
      <p:graphicFrame>
        <p:nvGraphicFramePr>
          <p:cNvPr id="44034" name="Object 2"/>
          <p:cNvGraphicFramePr>
            <a:graphicFrameLocks/>
          </p:cNvGraphicFramePr>
          <p:nvPr/>
        </p:nvGraphicFramePr>
        <p:xfrm>
          <a:off x="812800" y="2060575"/>
          <a:ext cx="137477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4" name="Rovnice" r:id="rId3" imgW="583920" imgH="393480" progId="Equation.3">
                  <p:embed/>
                </p:oleObj>
              </mc:Choice>
              <mc:Fallback>
                <p:oleObj name="Rovnice" r:id="rId3" imgW="583920" imgH="393480" progId="Equation.3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2060575"/>
                        <a:ext cx="1374775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/>
          </p:cNvGraphicFramePr>
          <p:nvPr/>
        </p:nvGraphicFramePr>
        <p:xfrm>
          <a:off x="827584" y="3356992"/>
          <a:ext cx="9572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5" name="Rovnice" r:id="rId5" imgW="406080" imgH="177480" progId="Equation.3">
                  <p:embed/>
                </p:oleObj>
              </mc:Choice>
              <mc:Fallback>
                <p:oleObj name="Rovnice" r:id="rId5" imgW="406080" imgH="177480" progId="Equation.3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356992"/>
                        <a:ext cx="9572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7" name="Picture 5" descr="http://www.physics-tutorial.net/graphics/M1/5-free-fall-motion/M1-5-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1700808"/>
            <a:ext cx="2736304" cy="4513972"/>
          </a:xfrm>
          <a:prstGeom prst="rect">
            <a:avLst/>
          </a:prstGeom>
          <a:noFill/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3140968"/>
            <a:ext cx="13652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323528" y="5301208"/>
            <a:ext cx="5040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 smtClean="0"/>
              <a:t>Dvě tělesa o různé hmotnosti padají stejně rychle, pokud zanedbáme odpor vzduchu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vitace_video.mp4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1196752"/>
            <a:ext cx="8229600" cy="4633913"/>
          </a:xfrm>
        </p:spPr>
      </p:pic>
      <p:sp>
        <p:nvSpPr>
          <p:cNvPr id="2" name="TextovéPole 1"/>
          <p:cNvSpPr txBox="1"/>
          <p:nvPr/>
        </p:nvSpPr>
        <p:spPr>
          <a:xfrm>
            <a:off x="6948264" y="59492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</a:t>
            </a:r>
            <a:r>
              <a:rPr lang="cs-CZ" dirty="0" smtClean="0"/>
              <a:t>droj: BBC.co.uk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290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Vrhy svislý dolů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endParaRPr lang="cs-CZ" dirty="0" smtClean="0"/>
          </a:p>
          <a:p>
            <a:pPr lvl="1"/>
            <a:r>
              <a:rPr lang="cs-CZ" dirty="0" smtClean="0"/>
              <a:t>Dráha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Rychlost</a:t>
            </a:r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cs-CZ" dirty="0"/>
          </a:p>
        </p:txBody>
      </p:sp>
      <p:graphicFrame>
        <p:nvGraphicFramePr>
          <p:cNvPr id="45061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308249"/>
              </p:ext>
            </p:extLst>
          </p:nvPr>
        </p:nvGraphicFramePr>
        <p:xfrm>
          <a:off x="5868144" y="2060848"/>
          <a:ext cx="25590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58" name="Rovnice" r:id="rId3" imgW="1155600" imgH="393480" progId="Equation.3">
                  <p:embed/>
                </p:oleObj>
              </mc:Choice>
              <mc:Fallback>
                <p:oleObj name="Rovnice" r:id="rId3" imgW="1155600" imgH="393480" progId="Equation.3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2060848"/>
                        <a:ext cx="2559050" cy="987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526837"/>
              </p:ext>
            </p:extLst>
          </p:nvPr>
        </p:nvGraphicFramePr>
        <p:xfrm>
          <a:off x="1763688" y="2276872"/>
          <a:ext cx="1049337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59" name="Rovnice" r:id="rId5" imgW="482400" imgH="228600" progId="Equation.3">
                  <p:embed/>
                </p:oleObj>
              </mc:Choice>
              <mc:Fallback>
                <p:oleObj name="Rovnice" r:id="rId5" imgW="482400" imgH="228600" progId="Equation.3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276872"/>
                        <a:ext cx="1049337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15890"/>
              </p:ext>
            </p:extLst>
          </p:nvPr>
        </p:nvGraphicFramePr>
        <p:xfrm>
          <a:off x="3419872" y="2060848"/>
          <a:ext cx="14065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60" name="Rovnice" r:id="rId7" imgW="647640" imgH="393480" progId="Equation.3">
                  <p:embed/>
                </p:oleObj>
              </mc:Choice>
              <mc:Fallback>
                <p:oleObj name="Rovnice" r:id="rId7" imgW="647640" imgH="393480" progId="Equation.3">
                  <p:embed/>
                  <p:pic>
                    <p:nvPicPr>
                      <p:cNvPr id="0" name="Picture 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2060848"/>
                        <a:ext cx="1406525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6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255153"/>
              </p:ext>
            </p:extLst>
          </p:nvPr>
        </p:nvGraphicFramePr>
        <p:xfrm>
          <a:off x="5868144" y="3933056"/>
          <a:ext cx="149383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61" name="Rovnice" r:id="rId9" imgW="672840" imgH="228600" progId="Equation.3">
                  <p:embed/>
                </p:oleObj>
              </mc:Choice>
              <mc:Fallback>
                <p:oleObj name="Rovnice" r:id="rId9" imgW="672840" imgH="228600" progId="Equation.3">
                  <p:embed/>
                  <p:pic>
                    <p:nvPicPr>
                      <p:cNvPr id="0" name="Picture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3933056"/>
                        <a:ext cx="1493838" cy="5730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7" name="Object 11"/>
          <p:cNvGraphicFramePr>
            <a:graphicFrameLocks/>
          </p:cNvGraphicFramePr>
          <p:nvPr/>
        </p:nvGraphicFramePr>
        <p:xfrm>
          <a:off x="3203848" y="4005064"/>
          <a:ext cx="9572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62" name="Rovnice" r:id="rId11" imgW="406080" imgH="177480" progId="Equation.3">
                  <p:embed/>
                </p:oleObj>
              </mc:Choice>
              <mc:Fallback>
                <p:oleObj name="Rovnice" r:id="rId11" imgW="406080" imgH="177480" progId="Equation.3">
                  <p:embed/>
                  <p:pic>
                    <p:nvPicPr>
                      <p:cNvPr id="0" name="Picture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005064"/>
                        <a:ext cx="9572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8" name="Object 12"/>
          <p:cNvGraphicFramePr>
            <a:graphicFrameLocks/>
          </p:cNvGraphicFramePr>
          <p:nvPr/>
        </p:nvGraphicFramePr>
        <p:xfrm>
          <a:off x="1403648" y="3933056"/>
          <a:ext cx="43338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63" name="Rovnica" r:id="rId13" imgW="164880" imgH="228600" progId="Equation.3">
                  <p:embed/>
                </p:oleObj>
              </mc:Choice>
              <mc:Fallback>
                <p:oleObj name="Rovnica" r:id="rId13" imgW="164880" imgH="228600" progId="Equation.3">
                  <p:embed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933056"/>
                        <a:ext cx="433388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9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801892"/>
              </p:ext>
            </p:extLst>
          </p:nvPr>
        </p:nvGraphicFramePr>
        <p:xfrm>
          <a:off x="970260" y="2290241"/>
          <a:ext cx="43338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64" name="Rovnice" r:id="rId15" imgW="164880" imgH="228600" progId="Equation.3">
                  <p:embed/>
                </p:oleObj>
              </mc:Choice>
              <mc:Fallback>
                <p:oleObj name="Rovnice" r:id="rId15" imgW="164880" imgH="228600" progId="Equation.3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260" y="2290241"/>
                        <a:ext cx="433388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Vrhy svislý vzhůru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defTabSz="762000"/>
            <a:endParaRPr lang="cs-CZ" sz="2400" dirty="0" smtClean="0"/>
          </a:p>
          <a:p>
            <a:pPr lvl="1" defTabSz="762000"/>
            <a:r>
              <a:rPr lang="cs-CZ" sz="2400" dirty="0" smtClean="0"/>
              <a:t>Vrh svislý vzhůru je rovnoměrně zpomalený pohyb se zrychlením opačného směru </a:t>
            </a:r>
            <a:r>
              <a:rPr lang="cs-CZ" sz="2400" b="1" i="1" dirty="0" smtClean="0"/>
              <a:t>g</a:t>
            </a:r>
            <a:r>
              <a:rPr lang="cs-CZ" sz="2400" dirty="0" smtClean="0"/>
              <a:t>.</a:t>
            </a:r>
            <a:endParaRPr lang="cs-CZ" sz="2400" baseline="-25000" dirty="0" smtClean="0"/>
          </a:p>
          <a:p>
            <a:pPr lvl="1" defTabSz="762000"/>
            <a:r>
              <a:rPr lang="cs-CZ" dirty="0" smtClean="0"/>
              <a:t>Dráha výstupu v čase t</a:t>
            </a:r>
          </a:p>
          <a:p>
            <a:pPr lvl="1" defTabSz="762000">
              <a:buNone/>
            </a:pPr>
            <a:endParaRPr lang="cs-CZ" dirty="0" smtClean="0"/>
          </a:p>
          <a:p>
            <a:pPr lvl="1" defTabSz="762000"/>
            <a:r>
              <a:rPr lang="cs-CZ" dirty="0" smtClean="0"/>
              <a:t>Rychlost výstupu v čase t</a:t>
            </a:r>
          </a:p>
          <a:p>
            <a:pPr lvl="1" defTabSz="762000"/>
            <a:endParaRPr lang="cs-CZ" dirty="0" smtClean="0"/>
          </a:p>
          <a:p>
            <a:pPr lvl="1" defTabSz="762000"/>
            <a:r>
              <a:rPr lang="cs-CZ" dirty="0" smtClean="0"/>
              <a:t>Doba výstupu do max. polohy</a:t>
            </a:r>
          </a:p>
          <a:p>
            <a:pPr lvl="1" defTabSz="762000"/>
            <a:endParaRPr lang="cs-CZ" dirty="0" smtClean="0"/>
          </a:p>
          <a:p>
            <a:pPr lvl="1" defTabSz="762000"/>
            <a:r>
              <a:rPr lang="cs-CZ" dirty="0" smtClean="0"/>
              <a:t>Maximální výška</a:t>
            </a:r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cs-CZ" dirty="0"/>
          </a:p>
        </p:txBody>
      </p:sp>
      <p:graphicFrame>
        <p:nvGraphicFramePr>
          <p:cNvPr id="47114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318278"/>
              </p:ext>
            </p:extLst>
          </p:nvPr>
        </p:nvGraphicFramePr>
        <p:xfrm>
          <a:off x="4836550" y="2560638"/>
          <a:ext cx="21558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04" name="Equation" r:id="rId3" imgW="876240" imgH="393480" progId="Equation.DSMT4">
                  <p:embed/>
                </p:oleObj>
              </mc:Choice>
              <mc:Fallback>
                <p:oleObj name="Equation" r:id="rId3" imgW="876240" imgH="393480" progId="Equation.DSMT4">
                  <p:embed/>
                  <p:pic>
                    <p:nvPicPr>
                      <p:cNvPr id="0" name="Picture 10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6550" y="2560638"/>
                        <a:ext cx="2155825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5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67181"/>
              </p:ext>
            </p:extLst>
          </p:nvPr>
        </p:nvGraphicFramePr>
        <p:xfrm>
          <a:off x="5096980" y="3548063"/>
          <a:ext cx="14922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05" name="Equation" r:id="rId5" imgW="660240" imgH="228600" progId="Equation.DSMT4">
                  <p:embed/>
                </p:oleObj>
              </mc:Choice>
              <mc:Fallback>
                <p:oleObj name="Equation" r:id="rId5" imgW="660240" imgH="228600" progId="Equation.DSMT4">
                  <p:embed/>
                  <p:pic>
                    <p:nvPicPr>
                      <p:cNvPr id="0" name="Picture 11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6980" y="3548063"/>
                        <a:ext cx="149225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7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832629"/>
              </p:ext>
            </p:extLst>
          </p:nvPr>
        </p:nvGraphicFramePr>
        <p:xfrm>
          <a:off x="4836550" y="4293096"/>
          <a:ext cx="1204913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06" name="Rovnice" r:id="rId7" imgW="583920" imgH="419040" progId="Equation.3">
                  <p:embed/>
                </p:oleObj>
              </mc:Choice>
              <mc:Fallback>
                <p:oleObj name="Rovnice" r:id="rId7" imgW="583920" imgH="419040" progId="Equation.3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6550" y="4293096"/>
                        <a:ext cx="1204913" cy="9509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3" name="Objec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450846"/>
              </p:ext>
            </p:extLst>
          </p:nvPr>
        </p:nvGraphicFramePr>
        <p:xfrm>
          <a:off x="3347864" y="5085184"/>
          <a:ext cx="5413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07" name="Rovnice" r:id="rId9" imgW="241200" imgH="444240" progId="Equation.3">
                  <p:embed/>
                </p:oleObj>
              </mc:Choice>
              <mc:Fallback>
                <p:oleObj name="Rovnice" r:id="rId9" imgW="241200" imgH="444240" progId="Equation.3">
                  <p:embed/>
                  <p:pic>
                    <p:nvPicPr>
                      <p:cNvPr id="0" name="Picture 1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5085184"/>
                        <a:ext cx="541337" cy="10064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4860032" y="199859"/>
            <a:ext cx="4032448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Dobré si pamatovat:</a:t>
            </a:r>
          </a:p>
          <a:p>
            <a:r>
              <a:rPr lang="cs-CZ" sz="2400" dirty="0"/>
              <a:t>d</a:t>
            </a:r>
            <a:r>
              <a:rPr lang="cs-CZ" sz="2400" dirty="0" smtClean="0"/>
              <a:t>oba výstupu = doba sestupu</a:t>
            </a:r>
          </a:p>
          <a:p>
            <a:r>
              <a:rPr lang="cs-CZ" sz="2400" dirty="0"/>
              <a:t>v</a:t>
            </a:r>
            <a:r>
              <a:rPr lang="cs-CZ" sz="2400" baseline="-25000" dirty="0" smtClean="0"/>
              <a:t>0</a:t>
            </a:r>
            <a:r>
              <a:rPr lang="cs-CZ" sz="2400" dirty="0" smtClean="0"/>
              <a:t> = </a:t>
            </a:r>
            <a:r>
              <a:rPr lang="cs-CZ" sz="2400" dirty="0" err="1" smtClean="0"/>
              <a:t>v</a:t>
            </a:r>
            <a:r>
              <a:rPr lang="cs-CZ" sz="2400" baseline="-25000" dirty="0" err="1" smtClean="0"/>
              <a:t>dopadu</a:t>
            </a:r>
            <a:endParaRPr lang="cs-CZ" sz="24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Vrh vodorovný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Složeno ze dvou pohybů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Výška y nějaký čas po vrhu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Vzdálenost x od místa vrhu</a:t>
            </a:r>
          </a:p>
          <a:p>
            <a:endParaRPr lang="cs-CZ" dirty="0" smtClean="0"/>
          </a:p>
          <a:p>
            <a:r>
              <a:rPr lang="cs-CZ" dirty="0" smtClean="0"/>
              <a:t>Rychlost ve výšce y  </a:t>
            </a:r>
          </a:p>
          <a:p>
            <a:endParaRPr lang="cs-CZ" dirty="0"/>
          </a:p>
        </p:txBody>
      </p:sp>
      <p:graphicFrame>
        <p:nvGraphicFramePr>
          <p:cNvPr id="48130" name="Object 2"/>
          <p:cNvGraphicFramePr>
            <a:graphicFrameLocks/>
          </p:cNvGraphicFramePr>
          <p:nvPr/>
        </p:nvGraphicFramePr>
        <p:xfrm>
          <a:off x="1538288" y="1989138"/>
          <a:ext cx="854075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1" name="Equation" r:id="rId3" imgW="431640" imgH="228600" progId="Equation.DSMT4">
                  <p:embed/>
                </p:oleObj>
              </mc:Choice>
              <mc:Fallback>
                <p:oleObj name="Equation" r:id="rId3" imgW="431640" imgH="228600" progId="Equation.DSMT4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1989138"/>
                        <a:ext cx="854075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/>
          </p:cNvGraphicFramePr>
          <p:nvPr/>
        </p:nvGraphicFramePr>
        <p:xfrm>
          <a:off x="3298825" y="1844675"/>
          <a:ext cx="1257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2" name="Equation" r:id="rId5" imgW="634680" imgH="393480" progId="Equation.DSMT4">
                  <p:embed/>
                </p:oleObj>
              </mc:Choice>
              <mc:Fallback>
                <p:oleObj name="Equation" r:id="rId5" imgW="634680" imgH="393480" progId="Equation.DSMT4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1844675"/>
                        <a:ext cx="12573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"/>
          <p:cNvGraphicFramePr>
            <a:graphicFrameLocks/>
          </p:cNvGraphicFramePr>
          <p:nvPr/>
        </p:nvGraphicFramePr>
        <p:xfrm>
          <a:off x="4932040" y="4653136"/>
          <a:ext cx="1227137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3" name="Rovnice" r:id="rId7" imgW="444240" imgH="228600" progId="Equation.3">
                  <p:embed/>
                </p:oleObj>
              </mc:Choice>
              <mc:Fallback>
                <p:oleObj name="Rovnice" r:id="rId7" imgW="444240" imgH="228600" progId="Equation.3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4653136"/>
                        <a:ext cx="1227137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5"/>
          <p:cNvGraphicFramePr>
            <a:graphicFrameLocks/>
          </p:cNvGraphicFramePr>
          <p:nvPr/>
        </p:nvGraphicFramePr>
        <p:xfrm>
          <a:off x="4664075" y="3213100"/>
          <a:ext cx="233203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4" name="Equation" r:id="rId9" imgW="850680" imgH="393480" progId="Equation.DSMT4">
                  <p:embed/>
                </p:oleObj>
              </mc:Choice>
              <mc:Fallback>
                <p:oleObj name="Equation" r:id="rId9" imgW="850680" imgH="393480" progId="Equation.DSMT4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075" y="3213100"/>
                        <a:ext cx="233203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bject 7"/>
          <p:cNvGraphicFramePr>
            <a:graphicFrameLocks/>
          </p:cNvGraphicFramePr>
          <p:nvPr/>
        </p:nvGraphicFramePr>
        <p:xfrm>
          <a:off x="3851920" y="5445224"/>
          <a:ext cx="1296988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5" name="Rovnice" r:id="rId11" imgW="469800" imgH="241200" progId="Equation.3">
                  <p:embed/>
                </p:oleObj>
              </mc:Choice>
              <mc:Fallback>
                <p:oleObj name="Rovnice" r:id="rId11" imgW="469800" imgH="241200" progId="Equation.3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5445224"/>
                        <a:ext cx="1296988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430840"/>
              </p:ext>
            </p:extLst>
          </p:nvPr>
        </p:nvGraphicFramePr>
        <p:xfrm>
          <a:off x="7349746" y="5445224"/>
          <a:ext cx="1227138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46" name="Rovnice" r:id="rId13" imgW="444240" imgH="228600" progId="Equation.3">
                  <p:embed/>
                </p:oleObj>
              </mc:Choice>
              <mc:Fallback>
                <p:oleObj name="Rovnice" r:id="rId13" imgW="444240" imgH="228600" progId="Equation.3">
                  <p:embed/>
                  <p:pic>
                    <p:nvPicPr>
                      <p:cNvPr id="0" name="Picture 8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9746" y="5445224"/>
                        <a:ext cx="1227138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5436096" y="206084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Házím z výšky h</a:t>
            </a:r>
            <a:r>
              <a:rPr lang="cs-CZ" sz="2400" baseline="-25000" dirty="0" smtClean="0"/>
              <a:t>0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5661248"/>
            <a:ext cx="29051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Vrh šikmý</a:t>
            </a:r>
            <a:endParaRPr lang="cs-CZ" dirty="0"/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7776864" cy="229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39405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2267744" y="378904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</a:t>
            </a:r>
            <a:r>
              <a:rPr lang="cs-CZ" sz="2400" baseline="-25000" dirty="0" smtClean="0"/>
              <a:t>0</a:t>
            </a:r>
            <a:r>
              <a:rPr lang="cs-CZ" sz="2400" dirty="0" smtClean="0"/>
              <a:t>= </a:t>
            </a:r>
            <a:r>
              <a:rPr lang="cs-CZ" sz="2400" dirty="0" err="1" smtClean="0"/>
              <a:t>konst</a:t>
            </a:r>
            <a:r>
              <a:rPr lang="cs-CZ" sz="2400" dirty="0" smtClean="0"/>
              <a:t>.</a:t>
            </a:r>
            <a:r>
              <a:rPr lang="cs-CZ" sz="2400" baseline="-25000" dirty="0" smtClean="0"/>
              <a:t> </a:t>
            </a:r>
            <a:endParaRPr lang="cs-CZ" sz="2400" dirty="0"/>
          </a:p>
        </p:txBody>
      </p:sp>
      <p:pic>
        <p:nvPicPr>
          <p:cNvPr id="5530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0635" y="5642198"/>
            <a:ext cx="29813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645024"/>
            <a:ext cx="3779912" cy="215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Vrhy šikmé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Vrh šikmý vzhůru</a:t>
            </a:r>
          </a:p>
          <a:p>
            <a:pPr lvl="1" defTabSz="762000"/>
            <a:r>
              <a:rPr lang="cs-CZ" sz="2400" dirty="0" smtClean="0"/>
              <a:t>Ve vakuu je trajektorii pohybu parabola.</a:t>
            </a:r>
          </a:p>
          <a:p>
            <a:pPr lvl="1" defTabSz="762000"/>
            <a:r>
              <a:rPr lang="cs-CZ" sz="2400" dirty="0" smtClean="0"/>
              <a:t>Ve vzduchu je trajektorii pohybu balistická křivka. </a:t>
            </a:r>
            <a:endParaRPr lang="cs-CZ" sz="2400" baseline="-25000" dirty="0" smtClean="0"/>
          </a:p>
          <a:p>
            <a:pPr lvl="1"/>
            <a:endParaRPr lang="cs-CZ" sz="2400" dirty="0" smtClean="0"/>
          </a:p>
          <a:p>
            <a:r>
              <a:rPr lang="cs-CZ" dirty="0" smtClean="0"/>
              <a:t>Vodorovný směr: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Svislý směr: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graphicFrame>
        <p:nvGraphicFramePr>
          <p:cNvPr id="54275" name="Object 3"/>
          <p:cNvGraphicFramePr>
            <a:graphicFrameLocks/>
          </p:cNvGraphicFramePr>
          <p:nvPr/>
        </p:nvGraphicFramePr>
        <p:xfrm>
          <a:off x="1093788" y="3573463"/>
          <a:ext cx="227965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5" name="Rovnice" r:id="rId3" imgW="825480" imgH="228600" progId="Equation.3">
                  <p:embed/>
                </p:oleObj>
              </mc:Choice>
              <mc:Fallback>
                <p:oleObj name="Rovnice" r:id="rId3" imgW="825480" imgH="228600" progId="Equation.3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3573463"/>
                        <a:ext cx="2279650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/>
          </p:cNvGraphicFramePr>
          <p:nvPr/>
        </p:nvGraphicFramePr>
        <p:xfrm>
          <a:off x="3994150" y="3573463"/>
          <a:ext cx="234791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6" name="Rovnice" r:id="rId5" imgW="850680" imgH="228600" progId="Equation.3">
                  <p:embed/>
                </p:oleObj>
              </mc:Choice>
              <mc:Fallback>
                <p:oleObj name="Rovnice" r:id="rId5" imgW="850680" imgH="228600" progId="Equation.3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3573463"/>
                        <a:ext cx="2347913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/>
          </p:cNvGraphicFramePr>
          <p:nvPr/>
        </p:nvGraphicFramePr>
        <p:xfrm>
          <a:off x="611560" y="5229200"/>
          <a:ext cx="2979738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7" name="Rovnice" r:id="rId7" imgW="1079280" imgH="241200" progId="Equation.3">
                  <p:embed/>
                </p:oleObj>
              </mc:Choice>
              <mc:Fallback>
                <p:oleObj name="Rovnice" r:id="rId7" imgW="1079280" imgH="241200" progId="Equation.3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229200"/>
                        <a:ext cx="2979738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/>
          <p:cNvGraphicFramePr>
            <a:graphicFrameLocks/>
          </p:cNvGraphicFramePr>
          <p:nvPr/>
        </p:nvGraphicFramePr>
        <p:xfrm>
          <a:off x="4303713" y="5084763"/>
          <a:ext cx="33416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8" name="Rovnice" r:id="rId9" imgW="1218960" imgH="393480" progId="Equation.3">
                  <p:embed/>
                </p:oleObj>
              </mc:Choice>
              <mc:Fallback>
                <p:oleObj name="Rovnice" r:id="rId9" imgW="1218960" imgH="393480" progId="Equation.3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3" y="5084763"/>
                        <a:ext cx="33416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Gravitace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78152"/>
          </a:xfrm>
        </p:spPr>
        <p:txBody>
          <a:bodyPr>
            <a:normAutofit/>
          </a:bodyPr>
          <a:lstStyle/>
          <a:p>
            <a:pPr defTabSz="762000"/>
            <a:r>
              <a:rPr lang="cs-CZ" sz="2800" dirty="0" smtClean="0"/>
              <a:t>Gravitace je všeobecná vlastnost těles.</a:t>
            </a:r>
          </a:p>
          <a:p>
            <a:pPr defTabSz="762000"/>
            <a:r>
              <a:rPr lang="cs-CZ" sz="2800" dirty="0" smtClean="0"/>
              <a:t>Vzájemné silové působení mezi hmotnými tělesy</a:t>
            </a:r>
          </a:p>
          <a:p>
            <a:pPr defTabSz="762000"/>
            <a:endParaRPr lang="cs-CZ" sz="2800" b="1" dirty="0" smtClean="0">
              <a:latin typeface="Times New Roman CE" charset="-18"/>
            </a:endParaRPr>
          </a:p>
          <a:p>
            <a:pPr defTabSz="762000"/>
            <a:endParaRPr lang="cs-CZ" sz="2800" b="1" dirty="0" smtClean="0">
              <a:latin typeface="Times New Roman CE" charset="-18"/>
            </a:endParaRPr>
          </a:p>
          <a:p>
            <a:pPr defTabSz="762000"/>
            <a:endParaRPr lang="cs-CZ" sz="2800" b="1" dirty="0" smtClean="0">
              <a:latin typeface="Times New Roman CE" charset="-18"/>
            </a:endParaRPr>
          </a:p>
          <a:p>
            <a:pPr defTabSz="762000">
              <a:buNone/>
            </a:pPr>
            <a:endParaRPr lang="cs-CZ" sz="2800" b="1" dirty="0" smtClean="0">
              <a:latin typeface="Times New Roman CE" charset="-18"/>
            </a:endParaRPr>
          </a:p>
          <a:p>
            <a:pPr defTabSz="762000"/>
            <a:endParaRPr lang="cs-CZ" sz="2800" b="1" dirty="0" smtClean="0">
              <a:latin typeface="Times New Roman CE" charset="-18"/>
            </a:endParaRPr>
          </a:p>
          <a:p>
            <a:pPr defTabSz="762000"/>
            <a:r>
              <a:rPr lang="cs-CZ" sz="2800" b="1" dirty="0" smtClean="0">
                <a:latin typeface="Times New Roman CE" charset="-18"/>
              </a:rPr>
              <a:t>Dvě tělesa na sebe vzájemně působí stejně velkými silami, které mají opačný směr.</a:t>
            </a:r>
          </a:p>
          <a:p>
            <a:pPr defTabSz="762000">
              <a:buNone/>
            </a:pPr>
            <a:endParaRPr lang="cs-CZ" sz="2800" b="1" dirty="0" smtClean="0">
              <a:latin typeface="Times New Roman CE" charset="-18"/>
            </a:endParaRPr>
          </a:p>
          <a:p>
            <a:pPr defTabSz="762000"/>
            <a:endParaRPr lang="cs-CZ" sz="2800" dirty="0">
              <a:latin typeface="Times New Roman CE" charset="-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492896"/>
            <a:ext cx="3305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8" name="Object 4"/>
          <p:cNvGraphicFramePr>
            <a:graphicFrameLocks/>
          </p:cNvGraphicFramePr>
          <p:nvPr/>
        </p:nvGraphicFramePr>
        <p:xfrm>
          <a:off x="3419872" y="3861048"/>
          <a:ext cx="2293937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Rovnica" r:id="rId4" imgW="672840" imgH="241200" progId="Equation.3">
                  <p:embed/>
                </p:oleObj>
              </mc:Choice>
              <mc:Fallback>
                <p:oleObj name="Rovnica" r:id="rId4" imgW="672840" imgH="241200" progId="Equation.3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861048"/>
                        <a:ext cx="2293937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128" y="980728"/>
            <a:ext cx="8199096" cy="164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577" y="1556792"/>
            <a:ext cx="266665" cy="99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43480" y="965593"/>
            <a:ext cx="8018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Př. 11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800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640960" cy="1995049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237" y="1391601"/>
            <a:ext cx="28865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0" y="476672"/>
            <a:ext cx="8275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Př. 12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006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861" y="404664"/>
            <a:ext cx="8744475" cy="196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893" y="1196752"/>
            <a:ext cx="2952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0" y="431376"/>
            <a:ext cx="8275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Př. 13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030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27861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469" y="4797152"/>
            <a:ext cx="8280920" cy="16268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4" y="5271861"/>
            <a:ext cx="27861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24744"/>
            <a:ext cx="842883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743381"/>
            <a:ext cx="27861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0" y="1234679"/>
            <a:ext cx="8275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Př. 14 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-18258" y="4767717"/>
            <a:ext cx="8275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Př. 15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696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961" y="1115786"/>
            <a:ext cx="8820472" cy="180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49" y="1778212"/>
            <a:ext cx="27861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61" y="3443548"/>
            <a:ext cx="8252262" cy="107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49" y="4602602"/>
            <a:ext cx="809645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0" y="1259608"/>
            <a:ext cx="8275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Př. 16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105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Reference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1. KRYNICKÝ, Martin. Elektronické učebnice matematiky a fyziky. [online]. 2013-01-28 [cit. 2013-0</a:t>
            </a:r>
            <a:r>
              <a:rPr lang="en-US" dirty="0" smtClean="0"/>
              <a:t>2</a:t>
            </a:r>
            <a:r>
              <a:rPr lang="cs-CZ" dirty="0" smtClean="0"/>
              <a:t>-29]. Dostupné z: </a:t>
            </a:r>
            <a:r>
              <a:rPr lang="cs-CZ" dirty="0" smtClean="0">
                <a:hlinkClick r:id="rId2"/>
              </a:rPr>
              <a:t>http://www.realisticky.</a:t>
            </a:r>
            <a:r>
              <a:rPr lang="cs-CZ" dirty="0" err="1" smtClean="0">
                <a:hlinkClick r:id="rId2"/>
              </a:rPr>
              <a:t>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 smtClean="0"/>
              <a:t>2. REICHL, Jaroslav,  VŠETIČKA Martin. </a:t>
            </a:r>
            <a:r>
              <a:rPr lang="cs-CZ" i="1" dirty="0" smtClean="0"/>
              <a:t>Encyklopedie fyziky</a:t>
            </a:r>
            <a:r>
              <a:rPr lang="cs-CZ" dirty="0" smtClean="0"/>
              <a:t> [online]. [cit. 2013-0</a:t>
            </a:r>
            <a:r>
              <a:rPr lang="en-US" dirty="0" smtClean="0"/>
              <a:t>2</a:t>
            </a:r>
            <a:r>
              <a:rPr lang="cs-CZ" dirty="0" smtClean="0"/>
              <a:t>-29]. Dostupné z: http://fyzika.</a:t>
            </a:r>
            <a:r>
              <a:rPr lang="cs-CZ" dirty="0" err="1" smtClean="0"/>
              <a:t>jreichl.com</a:t>
            </a:r>
            <a:r>
              <a:rPr lang="cs-CZ" dirty="0" smtClean="0"/>
              <a:t>/</a:t>
            </a:r>
          </a:p>
          <a:p>
            <a:r>
              <a:rPr lang="cs-CZ" dirty="0" smtClean="0"/>
              <a:t>3.  </a:t>
            </a:r>
            <a:r>
              <a:rPr lang="cs-CZ" dirty="0" err="1" smtClean="0"/>
              <a:t>Wikipedia</a:t>
            </a:r>
            <a:r>
              <a:rPr lang="cs-CZ" dirty="0" smtClean="0"/>
              <a:t> [online]. [cit. 2013-0</a:t>
            </a:r>
            <a:r>
              <a:rPr lang="en-US" dirty="0" smtClean="0"/>
              <a:t>2</a:t>
            </a:r>
            <a:r>
              <a:rPr lang="cs-CZ" dirty="0" smtClean="0"/>
              <a:t>-29]. Dostupné z: http://en.wikipedia.org </a:t>
            </a:r>
          </a:p>
          <a:p>
            <a:r>
              <a:rPr lang="cs-CZ" dirty="0" smtClean="0"/>
              <a:t>4. GESCHA H., PFLANZ S. Kompendium fyziky.  Univerzum 2003, překlad: Ludmila </a:t>
            </a:r>
            <a:r>
              <a:rPr lang="cs-CZ" dirty="0" err="1" smtClean="0"/>
              <a:t>Eckertová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Newtonův gravitační zákon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Definuje přesně jak velké jsou tyto síly, kterými na sebe tělesa působí.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Velikost gravitačních sil je přímo úměrná násobku jejich hmotností a nepřímo úměrná čtverci jejich vzdálenosti.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636912"/>
            <a:ext cx="3305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89435"/>
            <a:ext cx="3168352" cy="109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Gravitační konstanta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/>
              <a:t>Gravitační konstanta </a:t>
            </a:r>
            <a:r>
              <a:rPr lang="cs-CZ" sz="2800" dirty="0" smtClean="0">
                <a:latin typeface="Symbol" pitchFamily="18" charset="2"/>
              </a:rPr>
              <a:t>c </a:t>
            </a:r>
            <a:r>
              <a:rPr lang="cs-CZ" sz="2800" dirty="0" smtClean="0">
                <a:cs typeface="Times New Roman" pitchFamily="18" charset="0"/>
              </a:rPr>
              <a:t>(kappa)</a:t>
            </a:r>
          </a:p>
          <a:p>
            <a:r>
              <a:rPr lang="sk-SK" sz="2800" dirty="0" smtClean="0">
                <a:latin typeface="Symbol" pitchFamily="18" charset="2"/>
              </a:rPr>
              <a:t>c </a:t>
            </a:r>
            <a:r>
              <a:rPr lang="sk-SK" sz="2800" dirty="0" smtClean="0"/>
              <a:t>= 6,67.10 </a:t>
            </a:r>
            <a:r>
              <a:rPr lang="sk-SK" sz="2800" baseline="30000" dirty="0" smtClean="0"/>
              <a:t>-11 </a:t>
            </a:r>
            <a:r>
              <a:rPr lang="sk-SK" sz="2800" dirty="0" smtClean="0"/>
              <a:t>N.m</a:t>
            </a:r>
            <a:r>
              <a:rPr lang="sk-SK" sz="2800" baseline="30000" dirty="0" smtClean="0"/>
              <a:t>2</a:t>
            </a:r>
            <a:r>
              <a:rPr lang="sk-SK" sz="2800" dirty="0" smtClean="0"/>
              <a:t>.kg</a:t>
            </a:r>
            <a:r>
              <a:rPr lang="sk-SK" sz="2800" baseline="30000" dirty="0" smtClean="0"/>
              <a:t>-2</a:t>
            </a:r>
            <a:endParaRPr lang="sk-SK" sz="2800" baseline="30000" dirty="0" smtClean="0">
              <a:latin typeface="Times New Roman CE" charset="-18"/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Gravitační konstanta je stejné číslo, jako číselná hodnota gravitační síly, dvou těles o stejné hmotnosti 1kg a při jejich vzdálenosti 1m. </a:t>
            </a:r>
          </a:p>
          <a:p>
            <a:endParaRPr lang="cs-CZ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36912"/>
            <a:ext cx="7457331" cy="19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Intenzita gravitačního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139952" y="2492896"/>
            <a:ext cx="4546848" cy="4888200"/>
          </a:xfrm>
        </p:spPr>
        <p:txBody>
          <a:bodyPr/>
          <a:lstStyle/>
          <a:p>
            <a:r>
              <a:rPr lang="cs-CZ" dirty="0"/>
              <a:t>Intenzita nám říká, jak velká síla na kilogram působí v určité vzdálenosti od tělesa</a:t>
            </a:r>
          </a:p>
          <a:p>
            <a:r>
              <a:rPr lang="cs-CZ" dirty="0" smtClean="0"/>
              <a:t>Se vzdáleností od tělesa se mění gravitační síla</a:t>
            </a:r>
          </a:p>
          <a:p>
            <a:r>
              <a:rPr lang="cs-CZ" dirty="0" smtClean="0"/>
              <a:t>Jednotka N/kg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37338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Intenzita gravitačního pole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Intenzita gravitačního pole je definována jako podíl gravitační síly </a:t>
            </a:r>
            <a:r>
              <a:rPr lang="cs-CZ" dirty="0" err="1" smtClean="0"/>
              <a:t>F</a:t>
            </a:r>
            <a:r>
              <a:rPr lang="cs-CZ" baseline="-25000" dirty="0" err="1" smtClean="0"/>
              <a:t>g</a:t>
            </a:r>
            <a:r>
              <a:rPr lang="cs-CZ" baseline="-25000" dirty="0" smtClean="0"/>
              <a:t> </a:t>
            </a:r>
            <a:r>
              <a:rPr lang="cs-CZ" dirty="0" smtClean="0"/>
              <a:t>, která působí v daném místě (v dané vzdálenosti) na těleso, a hmotnosti tohoto tělesa. </a:t>
            </a:r>
          </a:p>
          <a:p>
            <a:r>
              <a:rPr lang="cs-CZ" dirty="0" smtClean="0"/>
              <a:t>Je to vektor, který má stejný směr jako </a:t>
            </a:r>
            <a:r>
              <a:rPr lang="cs-CZ" dirty="0" err="1" smtClean="0"/>
              <a:t>F</a:t>
            </a:r>
            <a:r>
              <a:rPr lang="cs-CZ" baseline="-25000" dirty="0" err="1" smtClean="0"/>
              <a:t>g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37338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1950" y="2875140"/>
            <a:ext cx="2136511" cy="150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17203"/>
              </p:ext>
            </p:extLst>
          </p:nvPr>
        </p:nvGraphicFramePr>
        <p:xfrm>
          <a:off x="6715600" y="3342234"/>
          <a:ext cx="200501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5" name="Rovnice" r:id="rId5" imgW="799920" imgH="228600" progId="Equation.3">
                  <p:embed/>
                </p:oleObj>
              </mc:Choice>
              <mc:Fallback>
                <p:oleObj name="Rovnice" r:id="rId5" imgW="79992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600" y="3342234"/>
                        <a:ext cx="2005013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548658"/>
              </p:ext>
            </p:extLst>
          </p:nvPr>
        </p:nvGraphicFramePr>
        <p:xfrm>
          <a:off x="4171950" y="1187450"/>
          <a:ext cx="25685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6" name="Equation" r:id="rId7" imgW="1028520" imgH="444240" progId="Equation.DSMT4">
                  <p:embed/>
                </p:oleObj>
              </mc:Choice>
              <mc:Fallback>
                <p:oleObj name="Equation" r:id="rId7" imgW="1028520" imgH="444240" progId="Equation.DSMT4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50" y="1187450"/>
                        <a:ext cx="256857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lipsa 8"/>
          <p:cNvSpPr/>
          <p:nvPr/>
        </p:nvSpPr>
        <p:spPr>
          <a:xfrm>
            <a:off x="4860032" y="1340768"/>
            <a:ext cx="1296144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ovací šipka 10"/>
          <p:cNvCxnSpPr/>
          <p:nvPr/>
        </p:nvCxnSpPr>
        <p:spPr>
          <a:xfrm>
            <a:off x="6156176" y="1916832"/>
            <a:ext cx="1512168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39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973877"/>
              </p:ext>
            </p:extLst>
          </p:nvPr>
        </p:nvGraphicFramePr>
        <p:xfrm>
          <a:off x="6851650" y="2133600"/>
          <a:ext cx="16478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97" name="Equation" r:id="rId9" imgW="660240" imgH="241200" progId="Equation.DSMT4">
                  <p:embed/>
                </p:oleObj>
              </mc:Choice>
              <mc:Fallback>
                <p:oleObj name="Equation" r:id="rId9" imgW="660240" imgH="241200" progId="Equation.DSMT4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650" y="2133600"/>
                        <a:ext cx="16478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Intenzita gravitačního pole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29600" cy="5306144"/>
          </a:xfrm>
        </p:spPr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defTabSz="762000"/>
            <a:endParaRPr lang="cs-CZ" sz="2800" dirty="0" smtClean="0">
              <a:latin typeface="Times New Roman" pitchFamily="18" charset="0"/>
            </a:endParaRPr>
          </a:p>
          <a:p>
            <a:pPr defTabSz="762000"/>
            <a:endParaRPr lang="cs-CZ" sz="2800" dirty="0" smtClean="0">
              <a:latin typeface="Times New Roman" pitchFamily="18" charset="0"/>
            </a:endParaRPr>
          </a:p>
          <a:p>
            <a:pPr defTabSz="762000"/>
            <a:r>
              <a:rPr lang="cs-CZ" sz="2800" b="1" dirty="0" smtClean="0">
                <a:latin typeface="Times New Roman" pitchFamily="18" charset="0"/>
              </a:rPr>
              <a:t>Pozor! Intenzita nezávisí na</a:t>
            </a:r>
          </a:p>
          <a:p>
            <a:pPr defTabSz="762000">
              <a:buNone/>
            </a:pPr>
            <a:r>
              <a:rPr lang="cs-CZ" sz="2800" b="1" dirty="0" smtClean="0">
                <a:latin typeface="Times New Roman" pitchFamily="18" charset="0"/>
              </a:rPr>
              <a:t>hmotnosti m přitahovaného tělesa</a:t>
            </a:r>
          </a:p>
          <a:p>
            <a:pPr defTabSz="762000"/>
            <a:endParaRPr lang="cs-CZ" sz="2800" dirty="0" smtClean="0">
              <a:latin typeface="Times New Roman" pitchFamily="18" charset="0"/>
            </a:endParaRPr>
          </a:p>
          <a:p>
            <a:pPr defTabSz="762000"/>
            <a:r>
              <a:rPr lang="cs-CZ" sz="2800" dirty="0" smtClean="0">
                <a:latin typeface="Times New Roman" pitchFamily="18" charset="0"/>
              </a:rPr>
              <a:t>Intenzita gravitačního pole klesá s druhou mocninou vzdálenosti od povrchu Země.</a:t>
            </a:r>
          </a:p>
        </p:txBody>
      </p:sp>
      <p:graphicFrame>
        <p:nvGraphicFramePr>
          <p:cNvPr id="1945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631387"/>
              </p:ext>
            </p:extLst>
          </p:nvPr>
        </p:nvGraphicFramePr>
        <p:xfrm>
          <a:off x="5657698" y="2144853"/>
          <a:ext cx="1584176" cy="1097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6" name="Equation" r:id="rId3" imgW="622080" imgH="393480" progId="Equation.DSMT4">
                  <p:embed/>
                </p:oleObj>
              </mc:Choice>
              <mc:Fallback>
                <p:oleObj name="Equation" r:id="rId3" imgW="622080" imgH="393480" progId="Equation.DSMT4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698" y="2144853"/>
                        <a:ext cx="1584176" cy="109763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354452"/>
            <a:ext cx="3291368" cy="267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Gravitační zrychlení a intenzita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Gravitační zrychlení v daném místě je tedy rovno intenzitě gravitačního pole.</a:t>
            </a:r>
          </a:p>
          <a:p>
            <a:r>
              <a:rPr lang="cs-CZ" dirty="0" err="1" smtClean="0"/>
              <a:t>a</a:t>
            </a:r>
            <a:r>
              <a:rPr lang="cs-CZ" baseline="-25000" dirty="0" err="1" smtClean="0"/>
              <a:t>g</a:t>
            </a:r>
            <a:r>
              <a:rPr lang="cs-CZ" baseline="-25000" dirty="0" smtClean="0"/>
              <a:t> </a:t>
            </a:r>
            <a:r>
              <a:rPr lang="cs-CZ" dirty="0" smtClean="0"/>
              <a:t>– gravitační zrychlení</a:t>
            </a:r>
          </a:p>
          <a:p>
            <a:r>
              <a:rPr lang="cs-CZ" dirty="0" smtClean="0"/>
              <a:t>g – tíhové zrychlení (viz dále)</a:t>
            </a:r>
            <a:endParaRPr lang="cs-CZ" dirty="0"/>
          </a:p>
        </p:txBody>
      </p:sp>
      <p:graphicFrame>
        <p:nvGraphicFramePr>
          <p:cNvPr id="30722" name="Object 2"/>
          <p:cNvGraphicFramePr>
            <a:graphicFrameLocks/>
          </p:cNvGraphicFramePr>
          <p:nvPr/>
        </p:nvGraphicFramePr>
        <p:xfrm>
          <a:off x="1187624" y="1196752"/>
          <a:ext cx="137477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7" name="Rovnice" r:id="rId3" imgW="520560" imgH="419040" progId="Equation.3">
                  <p:embed/>
                </p:oleObj>
              </mc:Choice>
              <mc:Fallback>
                <p:oleObj name="Rovnice" r:id="rId3" imgW="520560" imgH="419040" progId="Equation.3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196752"/>
                        <a:ext cx="1374775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/>
          </p:cNvGraphicFramePr>
          <p:nvPr/>
        </p:nvGraphicFramePr>
        <p:xfrm>
          <a:off x="1187624" y="2276872"/>
          <a:ext cx="162401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8" name="Rovnice" r:id="rId5" imgW="596880" imgH="215640" progId="Equation.3">
                  <p:embed/>
                </p:oleObj>
              </mc:Choice>
              <mc:Fallback>
                <p:oleObj name="Rovnice" r:id="rId5" imgW="596880" imgH="215640" progId="Equation.3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276872"/>
                        <a:ext cx="1624012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/>
          </p:cNvGraphicFramePr>
          <p:nvPr/>
        </p:nvGraphicFramePr>
        <p:xfrm>
          <a:off x="3131840" y="2276872"/>
          <a:ext cx="1693862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9" name="Rovnica" r:id="rId7" imgW="622080" imgH="215640" progId="Equation.3">
                  <p:embed/>
                </p:oleObj>
              </mc:Choice>
              <mc:Fallback>
                <p:oleObj name="Rovnica" r:id="rId7" imgW="622080" imgH="215640" progId="Equation.3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276872"/>
                        <a:ext cx="1693862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/>
          </p:cNvGraphicFramePr>
          <p:nvPr/>
        </p:nvGraphicFramePr>
        <p:xfrm>
          <a:off x="1979712" y="2852936"/>
          <a:ext cx="183356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0" name="Rovnice" r:id="rId9" imgW="672840" imgH="215640" progId="Equation.3">
                  <p:embed/>
                </p:oleObj>
              </mc:Choice>
              <mc:Fallback>
                <p:oleObj name="Rovnice" r:id="rId9" imgW="672840" imgH="215640" progId="Equation.3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852936"/>
                        <a:ext cx="1833562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/>
          </p:cNvGraphicFramePr>
          <p:nvPr/>
        </p:nvGraphicFramePr>
        <p:xfrm>
          <a:off x="2195736" y="3501008"/>
          <a:ext cx="12795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1" name="Rovnice" r:id="rId11" imgW="469800" imgH="215640" progId="Equation.3">
                  <p:embed/>
                </p:oleObj>
              </mc:Choice>
              <mc:Fallback>
                <p:oleObj name="Rovnice" r:id="rId11" imgW="469800" imgH="215640" progId="Equation.3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501008"/>
                        <a:ext cx="1279525" cy="5889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2584</TotalTime>
  <Words>654</Words>
  <Application>Microsoft Office PowerPoint</Application>
  <PresentationFormat>Předvádění na obrazovce (4:3)</PresentationFormat>
  <Paragraphs>222</Paragraphs>
  <Slides>35</Slides>
  <Notes>0</Notes>
  <HiddenSlides>0</HiddenSlides>
  <MMClips>1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35</vt:i4>
      </vt:variant>
    </vt:vector>
  </HeadingPairs>
  <TitlesOfParts>
    <vt:vector size="47" baseType="lpstr">
      <vt:lpstr>Bookman Old Style</vt:lpstr>
      <vt:lpstr>Calibri</vt:lpstr>
      <vt:lpstr>Gill Sans MT</vt:lpstr>
      <vt:lpstr>Symbol</vt:lpstr>
      <vt:lpstr>Times New Roman</vt:lpstr>
      <vt:lpstr>Times New Roman CE</vt:lpstr>
      <vt:lpstr>Wingdings</vt:lpstr>
      <vt:lpstr>Wingdings 3</vt:lpstr>
      <vt:lpstr>Původ</vt:lpstr>
      <vt:lpstr>Rovnica</vt:lpstr>
      <vt:lpstr>Rovnice</vt:lpstr>
      <vt:lpstr>Equation</vt:lpstr>
      <vt:lpstr>Mechanika IV</vt:lpstr>
      <vt:lpstr>Co nás dneska čeká?</vt:lpstr>
      <vt:lpstr>Gravitace</vt:lpstr>
      <vt:lpstr>Newtonův gravitační zákon</vt:lpstr>
      <vt:lpstr>Gravitační konstanta</vt:lpstr>
      <vt:lpstr>Intenzita gravitačního pole</vt:lpstr>
      <vt:lpstr>Intenzita gravitačního pole </vt:lpstr>
      <vt:lpstr>Intenzita gravitačního pole </vt:lpstr>
      <vt:lpstr>Gravitační zrychlení a intenzita</vt:lpstr>
      <vt:lpstr>Závislost intenzity na vzdálenosti</vt:lpstr>
      <vt:lpstr>Dva siločárové modely gravitačního pole </vt:lpstr>
      <vt:lpstr>Prezentace aplikace PowerPoint</vt:lpstr>
      <vt:lpstr>Prezentace aplikace PowerPoint</vt:lpstr>
      <vt:lpstr>Prezentace aplikace PowerPoint</vt:lpstr>
      <vt:lpstr>Gravitační a tíhová síla</vt:lpstr>
      <vt:lpstr>Gravitační a tíhová síla</vt:lpstr>
      <vt:lpstr>Gravitační a tíhová síla II</vt:lpstr>
      <vt:lpstr>Tíhová síla a tíhové zrychlení</vt:lpstr>
      <vt:lpstr>Tíha tělesa G</vt:lpstr>
      <vt:lpstr>Prezentace aplikace PowerPoint</vt:lpstr>
      <vt:lpstr>Pohyby těles v homogenním tíhovém poli</vt:lpstr>
      <vt:lpstr>Pohyby těles v homogenním tíhovém poli</vt:lpstr>
      <vt:lpstr>Volný pád</vt:lpstr>
      <vt:lpstr>Prezentace aplikace PowerPoint</vt:lpstr>
      <vt:lpstr>Vrhy svislý dolů</vt:lpstr>
      <vt:lpstr>Vrhy svislý vzhůru</vt:lpstr>
      <vt:lpstr>Vrh vodorovný</vt:lpstr>
      <vt:lpstr>Vrh šikmý</vt:lpstr>
      <vt:lpstr>Vrhy šikmé II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Reference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Mechanika III</dc:title>
  <dc:creator/>
  <cp:lastModifiedBy>Antonín Procházka</cp:lastModifiedBy>
  <cp:revision>178</cp:revision>
  <dcterms:created xsi:type="dcterms:W3CDTF">2012-11-19T17:01:02Z</dcterms:created>
  <dcterms:modified xsi:type="dcterms:W3CDTF">2020-03-02T12:39:06Z</dcterms:modified>
</cp:coreProperties>
</file>