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60"/>
  </p:notesMasterIdLst>
  <p:sldIdLst>
    <p:sldId id="256" r:id="rId2"/>
    <p:sldId id="257" r:id="rId3"/>
    <p:sldId id="258" r:id="rId4"/>
    <p:sldId id="259" r:id="rId5"/>
    <p:sldId id="260" r:id="rId6"/>
    <p:sldId id="348" r:id="rId7"/>
    <p:sldId id="264" r:id="rId8"/>
    <p:sldId id="263" r:id="rId9"/>
    <p:sldId id="324" r:id="rId10"/>
    <p:sldId id="325" r:id="rId11"/>
    <p:sldId id="270" r:id="rId12"/>
    <p:sldId id="269" r:id="rId13"/>
    <p:sldId id="349" r:id="rId14"/>
    <p:sldId id="275" r:id="rId15"/>
    <p:sldId id="350" r:id="rId16"/>
    <p:sldId id="352" r:id="rId17"/>
    <p:sldId id="277" r:id="rId18"/>
    <p:sldId id="330" r:id="rId19"/>
    <p:sldId id="278" r:id="rId20"/>
    <p:sldId id="332" r:id="rId21"/>
    <p:sldId id="333" r:id="rId22"/>
    <p:sldId id="360" r:id="rId23"/>
    <p:sldId id="279" r:id="rId24"/>
    <p:sldId id="287" r:id="rId25"/>
    <p:sldId id="281" r:id="rId26"/>
    <p:sldId id="353" r:id="rId27"/>
    <p:sldId id="288" r:id="rId28"/>
    <p:sldId id="285" r:id="rId29"/>
    <p:sldId id="293" r:id="rId30"/>
    <p:sldId id="299" r:id="rId31"/>
    <p:sldId id="355" r:id="rId32"/>
    <p:sldId id="356" r:id="rId33"/>
    <p:sldId id="357" r:id="rId34"/>
    <p:sldId id="367" r:id="rId35"/>
    <p:sldId id="338" r:id="rId36"/>
    <p:sldId id="339" r:id="rId37"/>
    <p:sldId id="340" r:id="rId38"/>
    <p:sldId id="310" r:id="rId39"/>
    <p:sldId id="358" r:id="rId40"/>
    <p:sldId id="327" r:id="rId41"/>
    <p:sldId id="342" r:id="rId42"/>
    <p:sldId id="343" r:id="rId43"/>
    <p:sldId id="344" r:id="rId44"/>
    <p:sldId id="345" r:id="rId45"/>
    <p:sldId id="311" r:id="rId46"/>
    <p:sldId id="312" r:id="rId47"/>
    <p:sldId id="317" r:id="rId48"/>
    <p:sldId id="319" r:id="rId49"/>
    <p:sldId id="320" r:id="rId50"/>
    <p:sldId id="321" r:id="rId51"/>
    <p:sldId id="361" r:id="rId52"/>
    <p:sldId id="362" r:id="rId53"/>
    <p:sldId id="363" r:id="rId54"/>
    <p:sldId id="365" r:id="rId55"/>
    <p:sldId id="364" r:id="rId56"/>
    <p:sldId id="366" r:id="rId57"/>
    <p:sldId id="368" r:id="rId58"/>
    <p:sldId id="334" r:id="rId5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8" autoAdjust="0"/>
    <p:restoredTop sz="94660"/>
  </p:normalViewPr>
  <p:slideViewPr>
    <p:cSldViewPr>
      <p:cViewPr varScale="1">
        <p:scale>
          <a:sx n="109" d="100"/>
          <a:sy n="109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71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91.wmf"/><Relationship Id="rId5" Type="http://schemas.openxmlformats.org/officeDocument/2006/relationships/image" Target="../media/image83.wmf"/><Relationship Id="rId4" Type="http://schemas.openxmlformats.org/officeDocument/2006/relationships/image" Target="../media/image9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71.wmf"/><Relationship Id="rId4" Type="http://schemas.openxmlformats.org/officeDocument/2006/relationships/image" Target="../media/image94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96.wmf"/><Relationship Id="rId7" Type="http://schemas.openxmlformats.org/officeDocument/2006/relationships/image" Target="../media/image100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image" Target="../media/image10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106.wmf"/><Relationship Id="rId4" Type="http://schemas.openxmlformats.org/officeDocument/2006/relationships/image" Target="../media/image10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A5489-6431-404C-A0D4-66CF817AA6E6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017173-A974-4EE7-8E14-948F6339393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5925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7173-A974-4EE7-8E14-948F6339393C}" type="slidenum">
              <a:rPr lang="cs-CZ" smtClean="0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7173-A974-4EE7-8E14-948F6339393C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Sluneční erupce</a:t>
            </a:r>
            <a:r>
              <a:rPr lang="cs-CZ" baseline="0" dirty="0" smtClean="0"/>
              <a:t> </a:t>
            </a:r>
            <a:r>
              <a:rPr lang="cs-CZ" dirty="0" smtClean="0"/>
              <a:t>– sluneční vítr</a:t>
            </a:r>
            <a:r>
              <a:rPr lang="cs-CZ" baseline="0" dirty="0" smtClean="0"/>
              <a:t> – polární záře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7173-A974-4EE7-8E14-948F6339393C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2823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17173-A974-4EE7-8E14-948F6339393C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82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167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105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2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68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7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128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292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3655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69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52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706A4AC-25EC-4576-AE32-33EB3AC6A500}" type="datetimeFigureOut">
              <a:rPr lang="cs-CZ" smtClean="0"/>
              <a:pPr/>
              <a:t>02.03.2020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120D8D1-A066-43E8-B816-8BDA9F2A0E96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4825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7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image" Target="../media/image44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55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wmf"/><Relationship Id="rId20" Type="http://schemas.openxmlformats.org/officeDocument/2006/relationships/image" Target="../media/image56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5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6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8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32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8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87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4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83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8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52.bin"/><Relationship Id="rId4" Type="http://schemas.openxmlformats.org/officeDocument/2006/relationships/image" Target="../media/image77.wmf"/><Relationship Id="rId9" Type="http://schemas.openxmlformats.org/officeDocument/2006/relationships/image" Target="../media/image89.wmf"/><Relationship Id="rId14" Type="http://schemas.openxmlformats.org/officeDocument/2006/relationships/oleObject" Target="../embeddings/oleObject5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9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oleObject" Target="../embeddings/oleObject64.bin"/><Relationship Id="rId18" Type="http://schemas.openxmlformats.org/officeDocument/2006/relationships/image" Target="../media/image101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98.wmf"/><Relationship Id="rId17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0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5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5" Type="http://schemas.openxmlformats.org/officeDocument/2006/relationships/oleObject" Target="../embeddings/oleObject65.bin"/><Relationship Id="rId10" Type="http://schemas.openxmlformats.org/officeDocument/2006/relationships/image" Target="../media/image97.wmf"/><Relationship Id="rId4" Type="http://schemas.openxmlformats.org/officeDocument/2006/relationships/image" Target="../media/image94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9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02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10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99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07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7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7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5" Type="http://schemas.openxmlformats.org/officeDocument/2006/relationships/image" Target="../media/image122.png"/><Relationship Id="rId4" Type="http://schemas.openxmlformats.org/officeDocument/2006/relationships/image" Target="../media/image7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emf"/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5" Type="http://schemas.openxmlformats.org/officeDocument/2006/relationships/image" Target="../media/image127.jpeg"/><Relationship Id="rId4" Type="http://schemas.openxmlformats.org/officeDocument/2006/relationships/image" Target="../media/image126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e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alisticky.cz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60340" y="3212976"/>
            <a:ext cx="5829300" cy="146304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Struktura látek, molekulová fyzika a termika, skupenské přeměny</a:t>
            </a:r>
            <a:endParaRPr lang="cs-CZ" sz="2800" dirty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1331640" y="4697682"/>
            <a:ext cx="6858000" cy="990600"/>
          </a:xfrm>
          <a:prstGeom prst="rect">
            <a:avLst/>
          </a:prstGeom>
        </p:spPr>
        <p:txBody>
          <a:bodyPr vert="horz" anchor="t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Antonín Procházka</a:t>
            </a:r>
            <a:endParaRPr kumimoji="0" 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0"/>
            <a:ext cx="7290054" cy="1499616"/>
          </a:xfrm>
        </p:spPr>
        <p:txBody>
          <a:bodyPr/>
          <a:lstStyle/>
          <a:p>
            <a:r>
              <a:rPr lang="cs-CZ" dirty="0" smtClean="0"/>
              <a:t>Plynné skupenství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196752"/>
            <a:ext cx="8136904" cy="56612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Velká vzdálenost mezi molekulami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Základní </a:t>
            </a:r>
            <a:r>
              <a:rPr lang="cs-CZ" sz="2400" dirty="0"/>
              <a:t>vlastnost plynů rozpínavost ukazuje, že mezi molekulami působí jen slabé přitažlivé </a:t>
            </a:r>
            <a:r>
              <a:rPr lang="cs-CZ" sz="2400" dirty="0" smtClean="0"/>
              <a:t>síly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/>
              <a:t> </a:t>
            </a:r>
            <a:r>
              <a:rPr lang="cs-CZ" sz="2400" dirty="0" smtClean="0"/>
              <a:t>Rovnoměrný </a:t>
            </a:r>
            <a:r>
              <a:rPr lang="cs-CZ" sz="2400" dirty="0"/>
              <a:t>přímočarý pohyb molekul dokud nenarazí na jiné molekuly</a:t>
            </a:r>
          </a:p>
          <a:p>
            <a:pPr marL="0" indent="0">
              <a:buNone/>
            </a:pPr>
            <a:endParaRPr lang="cs-CZ" sz="2400" dirty="0" smtClean="0"/>
          </a:p>
          <a:p>
            <a:r>
              <a:rPr lang="cs-CZ" sz="2400" dirty="0" smtClean="0"/>
              <a:t>Ideální plyn:</a:t>
            </a:r>
          </a:p>
          <a:p>
            <a:pPr>
              <a:buNone/>
            </a:pPr>
            <a:r>
              <a:rPr lang="cs-CZ" sz="2400" dirty="0" smtClean="0"/>
              <a:t>	1) Dokonale stlačitelný</a:t>
            </a:r>
          </a:p>
          <a:p>
            <a:pPr>
              <a:buNone/>
            </a:pPr>
            <a:r>
              <a:rPr lang="cs-CZ" sz="2400" dirty="0" smtClean="0"/>
              <a:t>	2) Dokonale tekutý</a:t>
            </a:r>
          </a:p>
          <a:p>
            <a:r>
              <a:rPr lang="cs-CZ" sz="2400" dirty="0" smtClean="0"/>
              <a:t>3)</a:t>
            </a:r>
            <a:r>
              <a:rPr lang="cs-CZ" dirty="0" smtClean="0"/>
              <a:t> </a:t>
            </a:r>
            <a:r>
              <a:rPr lang="cs-CZ" sz="2400" dirty="0"/>
              <a:t>M</a:t>
            </a:r>
            <a:r>
              <a:rPr lang="cs-CZ" sz="2400" dirty="0" smtClean="0"/>
              <a:t>olekuly </a:t>
            </a:r>
            <a:r>
              <a:rPr lang="cs-CZ" sz="2400" dirty="0"/>
              <a:t>ideálního plynu nepůsobí na sebe navzájem </a:t>
            </a:r>
            <a:r>
              <a:rPr lang="cs-CZ" sz="2400" dirty="0" smtClean="0"/>
              <a:t>silami -</a:t>
            </a:r>
            <a:r>
              <a:rPr lang="cs-CZ" sz="2400" dirty="0"/>
              <a:t> </a:t>
            </a:r>
            <a:r>
              <a:rPr lang="cs-CZ" sz="2400" b="1" dirty="0" smtClean="0"/>
              <a:t>potenciální </a:t>
            </a:r>
            <a:r>
              <a:rPr lang="cs-CZ" sz="2400" b="1" dirty="0"/>
              <a:t>energie soustavy</a:t>
            </a:r>
            <a:r>
              <a:rPr lang="cs-CZ" sz="2400" dirty="0"/>
              <a:t> molekul ideálního plynu </a:t>
            </a:r>
            <a:r>
              <a:rPr lang="cs-CZ" sz="2400" b="1" dirty="0" smtClean="0"/>
              <a:t>je nulová</a:t>
            </a:r>
            <a:r>
              <a:rPr lang="cs-CZ" sz="2400" dirty="0" smtClean="0"/>
              <a:t>, </a:t>
            </a:r>
            <a:r>
              <a:rPr lang="cs-CZ" sz="2400" b="1" dirty="0" smtClean="0"/>
              <a:t>vnitřní energie je dána pouze kinetickou energií molekul</a:t>
            </a:r>
            <a:endParaRPr lang="cs-CZ" sz="2400" b="1" dirty="0"/>
          </a:p>
          <a:p>
            <a:pPr>
              <a:buNone/>
            </a:pPr>
            <a:endParaRPr lang="cs-CZ" sz="24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7522" name="Picture 2" descr="Soubor:Translational mo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095788"/>
            <a:ext cx="2520280" cy="22094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840384"/>
            <a:ext cx="393391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116632"/>
            <a:ext cx="7290054" cy="1499616"/>
          </a:xfrm>
        </p:spPr>
        <p:txBody>
          <a:bodyPr/>
          <a:lstStyle/>
          <a:p>
            <a:r>
              <a:rPr lang="cs-CZ" dirty="0" smtClean="0"/>
              <a:t>Kapalné skupenství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6" y="1340768"/>
            <a:ext cx="7404304" cy="5256584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Zachovávají </a:t>
            </a:r>
            <a:r>
              <a:rPr lang="cs-CZ" sz="2600" dirty="0"/>
              <a:t>stálý objem (za konstantní teploty)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Mají </a:t>
            </a:r>
            <a:r>
              <a:rPr lang="cs-CZ" sz="2600" dirty="0"/>
              <a:t>vodorovný povrch v tíhovém poli Země, jsou-li v klidu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Jsou </a:t>
            </a:r>
            <a:r>
              <a:rPr lang="cs-CZ" sz="2600" dirty="0"/>
              <a:t>velmi málo stlačitelné (malé vzdálenosti mezi částicemi)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Vykazují kapilární jevy</a:t>
            </a:r>
            <a:endParaRPr lang="cs-CZ" sz="26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600" dirty="0" smtClean="0"/>
              <a:t> Mají </a:t>
            </a:r>
            <a:r>
              <a:rPr lang="cs-CZ" sz="2600" dirty="0"/>
              <a:t>vnitřní tření </a:t>
            </a:r>
            <a:r>
              <a:rPr lang="cs-CZ" sz="2600" dirty="0" smtClean="0"/>
              <a:t>(viskozitu)</a:t>
            </a:r>
            <a:endParaRPr lang="cs-CZ" sz="2600" dirty="0"/>
          </a:p>
          <a:p>
            <a:pPr marL="128016" lvl="1" indent="0">
              <a:buNone/>
            </a:pPr>
            <a:endParaRPr lang="cs-CZ" sz="2600" dirty="0" smtClean="0"/>
          </a:p>
          <a:p>
            <a:pPr marL="128016" lvl="1" indent="0">
              <a:buNone/>
            </a:pPr>
            <a:endParaRPr lang="cs-CZ" sz="2600" dirty="0"/>
          </a:p>
          <a:p>
            <a:r>
              <a:rPr lang="cs-CZ" sz="2600" b="1" dirty="0" smtClean="0"/>
              <a:t>Ideální kapalina:</a:t>
            </a:r>
          </a:p>
          <a:p>
            <a:pPr>
              <a:buNone/>
            </a:pPr>
            <a:r>
              <a:rPr lang="cs-CZ" sz="2600" b="1" dirty="0" smtClean="0"/>
              <a:t>	1) Bez vnitřního tření – dokonale tekutá</a:t>
            </a:r>
          </a:p>
          <a:p>
            <a:pPr>
              <a:buNone/>
            </a:pPr>
            <a:r>
              <a:rPr lang="cs-CZ" sz="2600" b="1" dirty="0" smtClean="0"/>
              <a:t>	2) Dokonale nestlačitelná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steelguru.com/uploads/reports/sss1-29-08-2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4579" y="3056408"/>
            <a:ext cx="4824536" cy="3735504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55022"/>
            <a:ext cx="7290054" cy="1499616"/>
          </a:xfrm>
        </p:spPr>
        <p:txBody>
          <a:bodyPr/>
          <a:lstStyle/>
          <a:p>
            <a:r>
              <a:rPr lang="cs-CZ" dirty="0" smtClean="0"/>
              <a:t>pevná Látka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6805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Zachovávají svůj tvar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/>
              <a:t> Translační a rotační pohyby částic zanedbatelné</a:t>
            </a:r>
            <a:endParaRPr lang="cs-CZ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b="1" dirty="0" smtClean="0"/>
              <a:t> Převládá pohyb vibrační</a:t>
            </a:r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endParaRPr lang="cs-CZ" sz="2400" dirty="0" smtClean="0"/>
          </a:p>
          <a:p>
            <a:pPr marL="0" indent="0">
              <a:buNone/>
            </a:pPr>
            <a:r>
              <a:rPr lang="cs-CZ" sz="2400" dirty="0" smtClean="0"/>
              <a:t>Dělení pevných látek:</a:t>
            </a:r>
          </a:p>
          <a:p>
            <a:r>
              <a:rPr lang="cs-CZ" sz="2400" b="1" dirty="0" smtClean="0"/>
              <a:t>1) Amorfní látky</a:t>
            </a:r>
          </a:p>
          <a:p>
            <a:pPr lvl="1"/>
            <a:r>
              <a:rPr lang="cs-CZ" sz="2000" dirty="0" smtClean="0"/>
              <a:t>„kapaliny s extrémní viskozitou"</a:t>
            </a:r>
          </a:p>
          <a:p>
            <a:r>
              <a:rPr lang="cs-CZ" sz="2400" b="1" dirty="0" smtClean="0"/>
              <a:t>2) Krystalické látky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860032" y="354586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křemen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789" y="160338"/>
            <a:ext cx="7290054" cy="1499616"/>
          </a:xfrm>
        </p:spPr>
        <p:txBody>
          <a:bodyPr>
            <a:normAutofit/>
          </a:bodyPr>
          <a:lstStyle/>
          <a:p>
            <a:r>
              <a:rPr lang="cs-CZ" dirty="0" smtClean="0"/>
              <a:t>Plasma – „ionizovaný plyn“</a:t>
            </a:r>
            <a:endParaRPr lang="cs-CZ" dirty="0"/>
          </a:p>
        </p:txBody>
      </p:sp>
      <p:pic>
        <p:nvPicPr>
          <p:cNvPr id="157706" name="Picture 10" descr="http://ocw.mit.edu/courses/nuclear-engineering/22-611j-introduction-to-plasma-physics-i-fall-2003/22-611jf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3048000" cy="2952751"/>
          </a:xfrm>
          <a:prstGeom prst="rect">
            <a:avLst/>
          </a:prstGeom>
          <a:noFill/>
        </p:spPr>
      </p:pic>
      <p:sp>
        <p:nvSpPr>
          <p:cNvPr id="157712" name="AutoShape 16" descr="Výsledek obrázku pro light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7714" name="AutoShape 18" descr="Výsledek obrázku pro lightn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7716" name="Picture 20" descr="https://upload.wikimedia.org/wikipedia/en/thumb/4/49/Pink_Lightning.jpg/220px-Pink_Lightn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113076"/>
            <a:ext cx="3408377" cy="2556284"/>
          </a:xfrm>
          <a:prstGeom prst="rect">
            <a:avLst/>
          </a:prstGeom>
          <a:noFill/>
        </p:spPr>
      </p:pic>
      <p:pic>
        <p:nvPicPr>
          <p:cNvPr id="157718" name="Picture 22" descr="Výsledek obrázku pro neon l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509120"/>
            <a:ext cx="2209800" cy="2066925"/>
          </a:xfrm>
          <a:prstGeom prst="rect">
            <a:avLst/>
          </a:prstGeom>
          <a:noFill/>
        </p:spPr>
      </p:pic>
      <p:pic>
        <p:nvPicPr>
          <p:cNvPr id="157720" name="Picture 24" descr="https://upload.wikimedia.org/wikipedia/commons/thumb/a/aa/Polarlicht_2.jpg/220px-Polarlicht_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484784"/>
            <a:ext cx="3384376" cy="2199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260648"/>
            <a:ext cx="7290054" cy="1499616"/>
          </a:xfrm>
        </p:spPr>
        <p:txBody>
          <a:bodyPr/>
          <a:lstStyle/>
          <a:p>
            <a:r>
              <a:rPr lang="cs-CZ" dirty="0" smtClean="0"/>
              <a:t>Plazma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4673" y="1772401"/>
            <a:ext cx="7290055" cy="4023360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Volné nosiče náboje</a:t>
            </a:r>
            <a:r>
              <a:rPr lang="cs-CZ" sz="2400" dirty="0" smtClean="0"/>
              <a:t>:  atomy v plazmatu jsou alespoň částečně ionizované</a:t>
            </a:r>
          </a:p>
          <a:p>
            <a:pPr lvl="1"/>
            <a:r>
              <a:rPr lang="cs-CZ" sz="2400" dirty="0" smtClean="0"/>
              <a:t>Většina molekul je roztrhaná, nebo jsou od nich odtrhnuty elektrony (v důsledku vysokého tlaku nebo teploty)</a:t>
            </a:r>
          </a:p>
          <a:p>
            <a:pPr lvl="1"/>
            <a:endParaRPr lang="cs-CZ" sz="2400" dirty="0" smtClean="0"/>
          </a:p>
          <a:p>
            <a:r>
              <a:rPr lang="cs-CZ" sz="2400" dirty="0" err="1" smtClean="0"/>
              <a:t>Kvazineutralita</a:t>
            </a:r>
            <a:r>
              <a:rPr lang="cs-CZ" sz="2400" dirty="0" smtClean="0"/>
              <a:t> – </a:t>
            </a:r>
            <a:r>
              <a:rPr lang="cs-CZ" sz="2400" b="1" dirty="0" smtClean="0"/>
              <a:t>plazma se navenek jeví jako nenabitá tekutina</a:t>
            </a:r>
            <a:r>
              <a:rPr lang="cs-CZ" sz="2400" dirty="0" smtClean="0"/>
              <a:t> – stejný počet kladně a záporně nabitých částic</a:t>
            </a:r>
          </a:p>
          <a:p>
            <a:endParaRPr lang="cs-CZ" sz="2400" dirty="0" smtClean="0"/>
          </a:p>
          <a:p>
            <a:r>
              <a:rPr lang="cs-CZ" sz="2400" dirty="0" smtClean="0"/>
              <a:t>Plazma vykazuje „kolektivní chování“ – navenek generuje globální elektrická a magnetická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0648"/>
            <a:ext cx="9144000" cy="184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93096"/>
            <a:ext cx="8964488" cy="186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896350"/>
            <a:ext cx="38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29" y="980728"/>
            <a:ext cx="38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88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56" y="2450802"/>
            <a:ext cx="904207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9120"/>
            <a:ext cx="9105248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215" y="3140968"/>
            <a:ext cx="328294" cy="10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445224"/>
            <a:ext cx="38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883" y="533538"/>
            <a:ext cx="8850383" cy="193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411" y="976104"/>
            <a:ext cx="4145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64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73183"/>
            <a:ext cx="3240358" cy="324036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827584" y="1340768"/>
            <a:ext cx="3312368" cy="20162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4923" y="0"/>
            <a:ext cx="7290054" cy="1499616"/>
          </a:xfrm>
        </p:spPr>
        <p:txBody>
          <a:bodyPr/>
          <a:lstStyle/>
          <a:p>
            <a:r>
              <a:rPr lang="cs-CZ" dirty="0" smtClean="0"/>
              <a:t>Vnitřní energie A Teplota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923" y="1124744"/>
            <a:ext cx="8469565" cy="5256584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Vnitřní energie</a:t>
            </a:r>
          </a:p>
          <a:p>
            <a:pPr lvl="1"/>
            <a:r>
              <a:rPr lang="cs-CZ" sz="2400" b="1" dirty="0" smtClean="0"/>
              <a:t>Částicový systém má vždy nějakou energii v důsledku neustálého pohybu částic. Je dána kinetikou energií v důsledku translačního, rotačního a vibračního pohybu, a dále pak potenciální energií mikroskopických sil (např. </a:t>
            </a:r>
            <a:r>
              <a:rPr lang="cs-CZ" sz="2400" b="1" dirty="0" err="1" smtClean="0"/>
              <a:t>chem</a:t>
            </a:r>
            <a:r>
              <a:rPr lang="cs-CZ" sz="2400" b="1" dirty="0" smtClean="0"/>
              <a:t>. </a:t>
            </a:r>
            <a:r>
              <a:rPr lang="cs-CZ" sz="2400" b="1" dirty="0"/>
              <a:t>v</a:t>
            </a:r>
            <a:r>
              <a:rPr lang="cs-CZ" sz="2400" b="1" dirty="0" smtClean="0"/>
              <a:t>azeb)</a:t>
            </a:r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r>
              <a:rPr lang="cs-CZ" sz="2400" dirty="0" smtClean="0"/>
              <a:t>Teplota</a:t>
            </a:r>
          </a:p>
          <a:p>
            <a:pPr lvl="1"/>
            <a:r>
              <a:rPr lang="cs-CZ" sz="2400" dirty="0" smtClean="0"/>
              <a:t>Dána pohybem částic – </a:t>
            </a:r>
            <a:r>
              <a:rPr lang="cs-CZ" sz="2400" b="1" dirty="0" smtClean="0"/>
              <a:t>„manifestace vnitřní energie“</a:t>
            </a:r>
          </a:p>
          <a:p>
            <a:pPr lvl="1"/>
            <a:r>
              <a:rPr lang="cs-CZ" sz="2400" dirty="0" smtClean="0"/>
              <a:t>Při vyšší teplotě se částice pohybují rychleji</a:t>
            </a:r>
          </a:p>
          <a:p>
            <a:pPr lvl="1"/>
            <a:r>
              <a:rPr lang="cs-CZ" sz="2400" dirty="0" smtClean="0"/>
              <a:t>Měření teploty definuje tzv. nultý zákon termodynamiky</a:t>
            </a:r>
          </a:p>
          <a:p>
            <a:pPr>
              <a:buNone/>
            </a:pP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90054" cy="1499616"/>
          </a:xfrm>
        </p:spPr>
        <p:txBody>
          <a:bodyPr/>
          <a:lstStyle/>
          <a:p>
            <a:r>
              <a:rPr lang="cs-CZ" dirty="0" smtClean="0"/>
              <a:t>Teplotní stupnice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33151" y="1988840"/>
                <a:ext cx="8229600" cy="53781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cs-CZ" sz="2400" dirty="0" smtClean="0"/>
                  <a:t>1. Celsiova stupnice  - značka t</a:t>
                </a:r>
                <a:endParaRPr lang="cs-CZ" dirty="0" smtClean="0"/>
              </a:p>
              <a:p>
                <a:pPr lvl="2">
                  <a:buFont typeface="Wingdings" panose="05000000000000000000" pitchFamily="2" charset="2"/>
                  <a:buChar char="§"/>
                </a:pPr>
                <a:r>
                  <a:rPr lang="cs-CZ" sz="2000" dirty="0" smtClean="0"/>
                  <a:t>Dva základní body: 0°C – bod tání ledu a 100 °C bod varu vody za standardního tlaku </a:t>
                </a:r>
              </a:p>
              <a:p>
                <a:pPr>
                  <a:buNone/>
                </a:pPr>
                <a:r>
                  <a:rPr lang="cs-CZ" sz="2400" dirty="0" smtClean="0"/>
                  <a:t>2. Termodynamická stupnice (</a:t>
                </a:r>
                <a:r>
                  <a:rPr lang="cs-CZ" sz="2400" dirty="0" err="1" smtClean="0"/>
                  <a:t>Kelvinova</a:t>
                </a:r>
                <a:r>
                  <a:rPr lang="cs-CZ" sz="2400" dirty="0" smtClean="0"/>
                  <a:t>) – značka T</a:t>
                </a:r>
              </a:p>
              <a:p>
                <a:pPr lvl="2"/>
                <a:r>
                  <a:rPr lang="cs-CZ" sz="2000" dirty="0" smtClean="0"/>
                  <a:t>Prvním základním bodem je trojný bod vody (0,01 °C).</a:t>
                </a:r>
              </a:p>
              <a:p>
                <a:pPr lvl="2"/>
                <a:r>
                  <a:rPr lang="cs-CZ" sz="2000" dirty="0" smtClean="0"/>
                  <a:t>Druhým bodem je hypotetická hodnota absolutní </a:t>
                </a:r>
                <a:r>
                  <a:rPr lang="cs-CZ" sz="2000" dirty="0"/>
                  <a:t>nuly (0 K = -273,15 °C)</a:t>
                </a:r>
              </a:p>
              <a:p>
                <a:pPr lvl="1">
                  <a:buNone/>
                </a:pPr>
                <a:endParaRPr lang="cs-CZ" sz="2400" b="1" dirty="0" smtClean="0"/>
              </a:p>
              <a:p>
                <a:pPr lvl="1">
                  <a:buNone/>
                </a:pPr>
                <a:r>
                  <a:rPr lang="cs-CZ" sz="2400" b="1" dirty="0" smtClean="0"/>
                  <a:t>			</a:t>
                </a:r>
                <a14:m>
                  <m:oMath xmlns:m="http://schemas.openxmlformats.org/officeDocument/2006/math"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𝑻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𝟐𝟕𝟑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dirty="0" smtClean="0"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endParaRPr lang="cs-CZ" sz="2400" b="1" dirty="0" smtClean="0"/>
              </a:p>
              <a:p>
                <a:pPr lvl="1"/>
                <a:endParaRPr lang="cs-CZ" sz="2400" dirty="0" smtClean="0"/>
              </a:p>
              <a:p>
                <a:pPr lvl="1"/>
                <a:r>
                  <a:rPr lang="cs-CZ" sz="2400" dirty="0" smtClean="0"/>
                  <a:t>Změna o 1°C odpovídá změně o 1K</a:t>
                </a:r>
              </a:p>
              <a:p>
                <a:pPr>
                  <a:buNone/>
                </a:pPr>
                <a:endParaRPr lang="cs-CZ" sz="2400" dirty="0" smtClean="0"/>
              </a:p>
              <a:p>
                <a:pPr lvl="1"/>
                <a:endParaRPr lang="cs-CZ" sz="2400" dirty="0" smtClean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51" y="1988840"/>
                <a:ext cx="8229600" cy="5378152"/>
              </a:xfrm>
              <a:blipFill>
                <a:blip r:embed="rId2"/>
                <a:stretch>
                  <a:fillRect l="-1704" t="-158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183130"/>
            <a:ext cx="7290054" cy="1499616"/>
          </a:xfrm>
        </p:spPr>
        <p:txBody>
          <a:bodyPr>
            <a:normAutofit/>
          </a:bodyPr>
          <a:lstStyle/>
          <a:p>
            <a:r>
              <a:rPr lang="cs-CZ" dirty="0" smtClean="0"/>
              <a:t>První zákon termodynamiky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095" y="2924944"/>
            <a:ext cx="7290055" cy="4023360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Změna vnitřní energie může nastat</a:t>
            </a:r>
            <a:r>
              <a:rPr lang="cs-CZ" sz="2400" dirty="0" smtClean="0"/>
              <a:t>:</a:t>
            </a:r>
          </a:p>
          <a:p>
            <a:pPr>
              <a:buNone/>
            </a:pPr>
            <a:r>
              <a:rPr lang="cs-CZ" sz="2400" dirty="0" smtClean="0"/>
              <a:t>	1.  Konáním práce</a:t>
            </a:r>
          </a:p>
          <a:p>
            <a:pPr lvl="2"/>
            <a:r>
              <a:rPr lang="cs-CZ" sz="2400" dirty="0"/>
              <a:t>třecí síla, stlačování plynu kompresorem</a:t>
            </a:r>
          </a:p>
          <a:p>
            <a:pPr lvl="2"/>
            <a:endParaRPr lang="cs-CZ" sz="2400" dirty="0" smtClean="0"/>
          </a:p>
          <a:p>
            <a:pPr>
              <a:buNone/>
            </a:pPr>
            <a:r>
              <a:rPr lang="cs-CZ" sz="2400" dirty="0" smtClean="0"/>
              <a:t>	2.  Tepelnou výměnou</a:t>
            </a:r>
          </a:p>
          <a:p>
            <a:pPr lvl="2"/>
            <a:r>
              <a:rPr lang="cs-CZ" sz="2400" dirty="0" smtClean="0"/>
              <a:t>děj, při kterém neuspořádaně pohybující   se  částice  teplejšího  tělesa  narážejí  do částic studenějšího tělesa a odevzdávají mu část své energie.</a:t>
            </a:r>
          </a:p>
        </p:txBody>
      </p:sp>
      <p:graphicFrame>
        <p:nvGraphicFramePr>
          <p:cNvPr id="16403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253456"/>
              </p:ext>
            </p:extLst>
          </p:nvPr>
        </p:nvGraphicFramePr>
        <p:xfrm>
          <a:off x="1475656" y="1844824"/>
          <a:ext cx="3019205" cy="762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5" name="Rovnica" r:id="rId3" imgW="799920" imgH="203040" progId="Equation.3">
                  <p:embed/>
                </p:oleObj>
              </mc:Choice>
              <mc:Fallback>
                <p:oleObj name="Rovnica" r:id="rId3" imgW="799920" imgH="20304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844824"/>
                        <a:ext cx="3019205" cy="76294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348" y="535455"/>
            <a:ext cx="7543800" cy="838140"/>
          </a:xfrm>
        </p:spPr>
        <p:txBody>
          <a:bodyPr>
            <a:normAutofit/>
          </a:bodyPr>
          <a:lstStyle/>
          <a:p>
            <a:r>
              <a:rPr lang="cs-CZ" dirty="0" smtClean="0"/>
              <a:t>Termodynamika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1348" y="1484784"/>
            <a:ext cx="7290055" cy="489654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Nauka o vlastnostech látek spojených s teplem a tepelnými jevy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Původní termodynamika </a:t>
            </a:r>
            <a:r>
              <a:rPr lang="cs-CZ" sz="2400" b="1" dirty="0" smtClean="0"/>
              <a:t>se zabývá látkami jako celkem </a:t>
            </a:r>
            <a:r>
              <a:rPr lang="cs-CZ" sz="2400" dirty="0" smtClean="0"/>
              <a:t>(termodynamický systém) </a:t>
            </a:r>
          </a:p>
          <a:p>
            <a:endParaRPr lang="cs-CZ" sz="2400" b="1" dirty="0" smtClean="0"/>
          </a:p>
          <a:p>
            <a:pPr>
              <a:buNone/>
            </a:pPr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smtClean="0"/>
              <a:t>Dnes víme, jak látky vypadají na částicové úrovni, což nám může pomoct k pochopení chování látek jako celku </a:t>
            </a:r>
          </a:p>
        </p:txBody>
      </p:sp>
      <p:pic>
        <p:nvPicPr>
          <p:cNvPr id="24578" name="Picture 2" descr="https://upload.wikimedia.org/wikipedia/commons/thumb/4/44/Blackbox3D.png/400px-Blackbox3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573016"/>
            <a:ext cx="3810000" cy="1038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7" y="161182"/>
            <a:ext cx="7290054" cy="1499616"/>
          </a:xfrm>
        </p:spPr>
        <p:txBody>
          <a:bodyPr/>
          <a:lstStyle/>
          <a:p>
            <a:r>
              <a:rPr lang="cs-CZ" dirty="0" smtClean="0"/>
              <a:t>Druhý zákon termodynamiky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768097" y="1462906"/>
                <a:ext cx="7290055" cy="5062438"/>
              </a:xfrm>
            </p:spPr>
            <p:txBody>
              <a:bodyPr>
                <a:noAutofit/>
              </a:bodyPr>
              <a:lstStyle/>
              <a:p>
                <a:r>
                  <a:rPr lang="cs-CZ" sz="2400" dirty="0" smtClean="0"/>
                  <a:t>Tepelná výměna může probíhat pouze jedním směrem </a:t>
                </a:r>
              </a:p>
              <a:p>
                <a:pPr lvl="1"/>
                <a:r>
                  <a:rPr lang="cs-CZ" sz="2400" dirty="0" smtClean="0"/>
                  <a:t>Pouze z teplejšího tělesa na studenější </a:t>
                </a:r>
              </a:p>
              <a:p>
                <a:pPr>
                  <a:buNone/>
                </a:pPr>
                <a:endParaRPr lang="cs-CZ" sz="2400" dirty="0" smtClean="0"/>
              </a:p>
              <a:p>
                <a:pPr>
                  <a:buNone/>
                </a:pPr>
                <a:endParaRPr lang="cs-CZ" sz="2400" dirty="0" smtClean="0"/>
              </a:p>
              <a:p>
                <a:pPr>
                  <a:buNone/>
                </a:pPr>
                <a:endParaRPr lang="cs-CZ" sz="2400" dirty="0" smtClean="0"/>
              </a:p>
              <a:p>
                <a:pPr marL="0" indent="0">
                  <a:buNone/>
                </a:pPr>
                <a:endParaRPr lang="cs-CZ" sz="2400" dirty="0" smtClean="0"/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cs-CZ" sz="2400" dirty="0" smtClean="0"/>
                  <a:t>Teplo </a:t>
                </a:r>
                <a:r>
                  <a:rPr lang="cs-CZ" sz="2400" dirty="0"/>
                  <a:t>Q je tzv. neuspořádaná forma energie, jeho přenos je jednostranný </a:t>
                </a:r>
              </a:p>
              <a:p>
                <a:r>
                  <a:rPr lang="cs-CZ" sz="2400" dirty="0" smtClean="0"/>
                  <a:t>Pro popis přenosu tepla se zavádí veličina </a:t>
                </a:r>
                <a:r>
                  <a:rPr lang="cs-CZ" sz="2400" b="1" dirty="0" smtClean="0"/>
                  <a:t>entropie S</a:t>
                </a:r>
              </a:p>
              <a:p>
                <a:pPr lvl="1"/>
                <a:r>
                  <a:rPr lang="cs-CZ" sz="2400" dirty="0" smtClean="0"/>
                  <a:t>Entropie se nemůže samovolně snižovat, může být konstantní nebo se musí zvyšovat (</a:t>
                </a: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cs-CZ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cs-CZ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cs-CZ" sz="2400" dirty="0" smtClean="0"/>
                  <a:t>)</a:t>
                </a: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8097" y="1462906"/>
                <a:ext cx="7290055" cy="5062438"/>
              </a:xfrm>
              <a:blipFill>
                <a:blip r:embed="rId2"/>
                <a:stretch>
                  <a:fillRect l="-1756" t="-1687" r="-1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323528" y="3212976"/>
            <a:ext cx="8568952" cy="57606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740352" y="285293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</a:rPr>
              <a:t>t= 19 °C</a:t>
            </a:r>
            <a:endParaRPr lang="cs-CZ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067944" y="2708920"/>
            <a:ext cx="864096" cy="50405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5076056" y="249289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B050"/>
                </a:solidFill>
              </a:rPr>
              <a:t>t=20°C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3" name="Šipka dolů 12"/>
          <p:cNvSpPr/>
          <p:nvPr/>
        </p:nvSpPr>
        <p:spPr>
          <a:xfrm>
            <a:off x="4355976" y="2996952"/>
            <a:ext cx="360040" cy="5760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4644008" y="321297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</a:rPr>
              <a:t>Q</a:t>
            </a:r>
            <a:endParaRPr lang="cs-CZ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408" y="188640"/>
            <a:ext cx="7290054" cy="1499616"/>
          </a:xfrm>
        </p:spPr>
        <p:txBody>
          <a:bodyPr/>
          <a:lstStyle/>
          <a:p>
            <a:r>
              <a:rPr lang="cs-CZ" dirty="0" smtClean="0"/>
              <a:t>Třetí zákon termodynamiky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663" y="1920240"/>
            <a:ext cx="8229600" cy="493776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Teploty absolutní nuly (0 K) nelze dosáhnout</a:t>
            </a:r>
          </a:p>
          <a:p>
            <a:endParaRPr lang="cs-CZ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Dnes už bylo dosaženo nižších teplot než 10</a:t>
            </a:r>
            <a:r>
              <a:rPr lang="cs-CZ" sz="2400" baseline="30000" dirty="0" smtClean="0"/>
              <a:t>-9</a:t>
            </a:r>
            <a:r>
              <a:rPr lang="cs-CZ" sz="2400" dirty="0" smtClean="0"/>
              <a:t> K (u malých skupin atomů) </a:t>
            </a:r>
          </a:p>
          <a:p>
            <a:r>
              <a:rPr lang="cs-CZ" sz="2400" dirty="0" smtClean="0"/>
              <a:t>Za velmi nízkých  teplot se můžou látky chovat velice podivně</a:t>
            </a:r>
          </a:p>
          <a:p>
            <a:pPr lvl="1"/>
            <a:r>
              <a:rPr lang="cs-CZ" sz="2400" dirty="0" smtClean="0"/>
              <a:t>Supratekutost kapalného hélia (pod 2K)</a:t>
            </a:r>
          </a:p>
          <a:p>
            <a:pPr lvl="1"/>
            <a:r>
              <a:rPr lang="cs-CZ" sz="2400" dirty="0"/>
              <a:t>S</a:t>
            </a:r>
            <a:r>
              <a:rPr lang="cs-CZ" sz="2400" dirty="0" smtClean="0"/>
              <a:t>upravodivost  (u klasických vodičů pod 25 K)</a:t>
            </a:r>
          </a:p>
          <a:p>
            <a:pPr lvl="2"/>
            <a:r>
              <a:rPr lang="cs-CZ" sz="2400" dirty="0" err="1"/>
              <a:t>B</a:t>
            </a:r>
            <a:r>
              <a:rPr lang="cs-CZ" sz="2400" dirty="0" err="1" smtClean="0"/>
              <a:t>ezodporové</a:t>
            </a:r>
            <a:r>
              <a:rPr lang="cs-CZ" sz="2400" dirty="0" smtClean="0"/>
              <a:t> vedení proudu </a:t>
            </a:r>
          </a:p>
          <a:p>
            <a:pPr lvl="2"/>
            <a:r>
              <a:rPr lang="cs-CZ" sz="2400" dirty="0" smtClean="0"/>
              <a:t>Supravodivá levitace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585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Supravodivá cívka (elektromagnet) v MRI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5373216"/>
            <a:ext cx="2736304" cy="112443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Tekuté helium: 4,2 K </a:t>
            </a:r>
          </a:p>
          <a:p>
            <a:r>
              <a:rPr lang="cs-CZ" sz="2400" dirty="0" smtClean="0"/>
              <a:t>Tekutý dusík: 77 K</a:t>
            </a:r>
            <a:endParaRPr lang="cs-CZ" sz="2400" dirty="0"/>
          </a:p>
        </p:txBody>
      </p:sp>
      <p:pic>
        <p:nvPicPr>
          <p:cNvPr id="160770" name="Picture 2" descr="Související obr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70"/>
          <a:stretch/>
        </p:blipFill>
        <p:spPr bwMode="auto">
          <a:xfrm>
            <a:off x="4644008" y="3789040"/>
            <a:ext cx="4300105" cy="286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2" name="Picture 4" descr="Související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37" y="1186261"/>
            <a:ext cx="4346291" cy="37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6" name="Picture 2" descr="https://upload.wikimedia.org/wikipedia/commons/3/36/MRI_head_s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2327912" cy="232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V="1">
            <a:off x="3707904" y="5219392"/>
            <a:ext cx="2232248" cy="3698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3491880" y="5681221"/>
            <a:ext cx="2232248" cy="36984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748" name="Picture 4" descr="https://upload.wikimedia.org/wikipedia/commons/6/61/Knie_m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297" y="1196752"/>
            <a:ext cx="2315816" cy="231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66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573" y="116632"/>
            <a:ext cx="7290054" cy="1499616"/>
          </a:xfrm>
        </p:spPr>
        <p:txBody>
          <a:bodyPr/>
          <a:lstStyle/>
          <a:p>
            <a:r>
              <a:rPr lang="cs-CZ" dirty="0" smtClean="0"/>
              <a:t>Co je to teplo?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80422" y="1616248"/>
            <a:ext cx="7290055" cy="4968552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Teplo je energie</a:t>
            </a:r>
            <a:r>
              <a:rPr lang="cs-CZ" sz="2400" dirty="0" smtClean="0"/>
              <a:t>, kterou </a:t>
            </a:r>
            <a:r>
              <a:rPr lang="cs-CZ" sz="2400" b="1" dirty="0" smtClean="0"/>
              <a:t>při tepelné výměně </a:t>
            </a:r>
            <a:r>
              <a:rPr lang="cs-CZ" sz="2400" dirty="0" smtClean="0"/>
              <a:t>odevzdá teplejší těleso chladnějšímu.</a:t>
            </a: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>
              <a:solidFill>
                <a:srgbClr val="FF0000"/>
              </a:solidFill>
            </a:endParaRPr>
          </a:p>
          <a:p>
            <a:pPr marL="274320" lvl="1" indent="0">
              <a:buNone/>
            </a:pPr>
            <a:endParaRPr lang="cs-CZ" sz="2400" i="1" dirty="0" smtClean="0"/>
          </a:p>
          <a:p>
            <a:pPr marL="274320" lvl="1" indent="0">
              <a:buNone/>
            </a:pPr>
            <a:r>
              <a:rPr lang="cs-CZ" sz="2400" i="1" dirty="0" smtClean="0"/>
              <a:t> c</a:t>
            </a:r>
            <a:r>
              <a:rPr lang="cs-CZ" sz="2400" dirty="0" smtClean="0"/>
              <a:t> - měrná tepelná kapacita látky</a:t>
            </a:r>
          </a:p>
          <a:p>
            <a:pPr marL="800100" lvl="2" indent="-342900"/>
            <a:r>
              <a:rPr lang="cs-CZ" sz="2200" dirty="0" smtClean="0">
                <a:solidFill>
                  <a:srgbClr val="FF0000"/>
                </a:solidFill>
              </a:rPr>
              <a:t>množství  tepla, které musí přijmout 1 kg látky, aby se jeho teplota zvýšila o 1 Kelvin, či °C)</a:t>
            </a:r>
            <a:endParaRPr lang="cs-CZ" sz="2200" dirty="0" smtClean="0"/>
          </a:p>
          <a:p>
            <a:endParaRPr lang="cs-CZ" sz="2400" dirty="0" smtClean="0"/>
          </a:p>
          <a:p>
            <a:r>
              <a:rPr lang="cs-CZ" sz="2400" dirty="0" smtClean="0"/>
              <a:t>Jednotkou tepla je Joule (je to forma energie)</a:t>
            </a:r>
          </a:p>
          <a:p>
            <a:endParaRPr lang="cs-CZ" sz="2400" dirty="0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931343"/>
              </p:ext>
            </p:extLst>
          </p:nvPr>
        </p:nvGraphicFramePr>
        <p:xfrm>
          <a:off x="1544638" y="2800350"/>
          <a:ext cx="1866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0" name="Rovnice" r:id="rId3" imgW="634680" imgH="203040" progId="Equation.3">
                  <p:embed/>
                </p:oleObj>
              </mc:Choice>
              <mc:Fallback>
                <p:oleObj name="Rovnice" r:id="rId3" imgW="6346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2800350"/>
                        <a:ext cx="1866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08184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Měrná tepelná kapacita vs. tepelná kapacita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56068"/>
            <a:ext cx="7290055" cy="490631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Měrná tepelná kapacita c (dříve „specifické teplo“):</a:t>
            </a:r>
          </a:p>
          <a:p>
            <a:pPr lvl="1"/>
            <a:r>
              <a:rPr lang="cs-CZ" sz="2400" dirty="0" smtClean="0"/>
              <a:t>Teplo k ohřátí 1kg látky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Tepelná kapacita C:</a:t>
            </a:r>
          </a:p>
          <a:p>
            <a:pPr lvl="1"/>
            <a:r>
              <a:rPr lang="cs-CZ" sz="2400" dirty="0" smtClean="0"/>
              <a:t>Teplo k ohřátí celku</a:t>
            </a:r>
          </a:p>
          <a:p>
            <a:pPr lvl="1"/>
            <a:endParaRPr lang="cs-CZ" sz="2400" dirty="0"/>
          </a:p>
          <a:p>
            <a:pPr lvl="1"/>
            <a:endParaRPr lang="cs-CZ" sz="2400" dirty="0" smtClean="0"/>
          </a:p>
          <a:p>
            <a:pPr lvl="1"/>
            <a:r>
              <a:rPr lang="cs-CZ" sz="2400" dirty="0" smtClean="0"/>
              <a:t>Vztah mezi tepelnou kapacitou a měr. </a:t>
            </a:r>
            <a:r>
              <a:rPr lang="cs-CZ" sz="2400" dirty="0"/>
              <a:t>t</a:t>
            </a:r>
            <a:r>
              <a:rPr lang="cs-CZ" sz="2400" dirty="0" smtClean="0"/>
              <a:t>ep. kap:</a:t>
            </a:r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 smtClean="0"/>
          </a:p>
          <a:p>
            <a:endParaRPr lang="cs-CZ" sz="2400" dirty="0"/>
          </a:p>
        </p:txBody>
      </p:sp>
      <p:graphicFrame>
        <p:nvGraphicFramePr>
          <p:cNvPr id="542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541332"/>
              </p:ext>
            </p:extLst>
          </p:nvPr>
        </p:nvGraphicFramePr>
        <p:xfrm>
          <a:off x="3990624" y="2465464"/>
          <a:ext cx="1897063" cy="1163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2" name="Rovnice" r:id="rId3" imgW="685800" imgH="419040" progId="Equation.3">
                  <p:embed/>
                </p:oleObj>
              </mc:Choice>
              <mc:Fallback>
                <p:oleObj name="Rovnice" r:id="rId3" imgW="68580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624" y="2465464"/>
                        <a:ext cx="1897063" cy="1163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8538895"/>
              </p:ext>
            </p:extLst>
          </p:nvPr>
        </p:nvGraphicFramePr>
        <p:xfrm>
          <a:off x="6732240" y="5759421"/>
          <a:ext cx="1584176" cy="504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3" name="Rovnice" r:id="rId5" imgW="545760" imgH="177480" progId="Equation.3">
                  <p:embed/>
                </p:oleObj>
              </mc:Choice>
              <mc:Fallback>
                <p:oleObj name="Rovnice" r:id="rId5" imgW="54576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5759421"/>
                        <a:ext cx="1584176" cy="50427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999365"/>
              </p:ext>
            </p:extLst>
          </p:nvPr>
        </p:nvGraphicFramePr>
        <p:xfrm>
          <a:off x="4001257" y="4437112"/>
          <a:ext cx="1439862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24" name="Rovnice" r:id="rId7" imgW="520560" imgH="393480" progId="Equation.3">
                  <p:embed/>
                </p:oleObj>
              </mc:Choice>
              <mc:Fallback>
                <p:oleObj name="Rovnice" r:id="rId7" imgW="52056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1257" y="4437112"/>
                        <a:ext cx="1439862" cy="1093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921" y="105249"/>
            <a:ext cx="7290054" cy="1499616"/>
          </a:xfrm>
        </p:spPr>
        <p:txBody>
          <a:bodyPr/>
          <a:lstStyle/>
          <a:p>
            <a:r>
              <a:rPr lang="cs-CZ" dirty="0" smtClean="0"/>
              <a:t>Směšovací rovnice (kalorimetr)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17333"/>
            <a:ext cx="7416824" cy="4937760"/>
          </a:xfrm>
        </p:spPr>
        <p:txBody>
          <a:bodyPr/>
          <a:lstStyle/>
          <a:p>
            <a:r>
              <a:rPr lang="cs-CZ" sz="2400" dirty="0" smtClean="0"/>
              <a:t>Pokud smícháme dvě různě teplé látky v izolované soustavě (kalorimetru), tak se teplo odevzdané a přijaté musí rovnat</a:t>
            </a:r>
          </a:p>
          <a:p>
            <a:endParaRPr lang="cs-CZ" sz="2400" dirty="0" smtClean="0"/>
          </a:p>
          <a:p>
            <a:endParaRPr lang="cs-CZ" dirty="0"/>
          </a:p>
        </p:txBody>
      </p:sp>
      <p:sp>
        <p:nvSpPr>
          <p:cNvPr id="53" name="Rectangle 60"/>
          <p:cNvSpPr>
            <a:spLocks noChangeArrowheads="1"/>
          </p:cNvSpPr>
          <p:nvPr/>
        </p:nvSpPr>
        <p:spPr bwMode="auto">
          <a:xfrm>
            <a:off x="572039" y="4615279"/>
            <a:ext cx="4206875" cy="785813"/>
          </a:xfrm>
          <a:prstGeom prst="rect">
            <a:avLst/>
          </a:prstGeom>
          <a:solidFill>
            <a:srgbClr val="F8F8F8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650955"/>
              </p:ext>
            </p:extLst>
          </p:nvPr>
        </p:nvGraphicFramePr>
        <p:xfrm>
          <a:off x="683568" y="4706293"/>
          <a:ext cx="39465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6" name="Rovnica" r:id="rId3" imgW="1523880" imgH="228600" progId="Equation.3">
                  <p:embed/>
                </p:oleObj>
              </mc:Choice>
              <mc:Fallback>
                <p:oleObj name="Rovnica" r:id="rId3" imgW="152388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706293"/>
                        <a:ext cx="394652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9"/>
          <p:cNvGraphicFramePr>
            <a:graphicFrameLocks noChangeAspect="1"/>
          </p:cNvGraphicFramePr>
          <p:nvPr/>
        </p:nvGraphicFramePr>
        <p:xfrm>
          <a:off x="3779912" y="3429000"/>
          <a:ext cx="12827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7" name="Rovnica" r:id="rId5" imgW="495000" imgH="215640" progId="Equation.3">
                  <p:embed/>
                </p:oleObj>
              </mc:Choice>
              <mc:Fallback>
                <p:oleObj name="Rovnica" r:id="rId5" imgW="49500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3429000"/>
                        <a:ext cx="1282700" cy="557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61"/>
          <p:cNvGraphicFramePr>
            <a:graphicFrameLocks noChangeAspect="1"/>
          </p:cNvGraphicFramePr>
          <p:nvPr/>
        </p:nvGraphicFramePr>
        <p:xfrm>
          <a:off x="539552" y="3140968"/>
          <a:ext cx="276383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8" name="Rovnice" r:id="rId7" imgW="1066680" imgH="228600" progId="Equation.3">
                  <p:embed/>
                </p:oleObj>
              </mc:Choice>
              <mc:Fallback>
                <p:oleObj name="Rovnice" r:id="rId7" imgW="1066680" imgH="2286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140968"/>
                        <a:ext cx="2763838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62"/>
          <p:cNvGraphicFramePr>
            <a:graphicFrameLocks noChangeAspect="1"/>
          </p:cNvGraphicFramePr>
          <p:nvPr/>
        </p:nvGraphicFramePr>
        <p:xfrm>
          <a:off x="539552" y="3717032"/>
          <a:ext cx="272891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89" name="Rovnica" r:id="rId9" imgW="1054080" imgH="228600" progId="Equation.3">
                  <p:embed/>
                </p:oleObj>
              </mc:Choice>
              <mc:Fallback>
                <p:oleObj name="Rovnica" r:id="rId9" imgW="10540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717032"/>
                        <a:ext cx="272891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Line 63"/>
          <p:cNvSpPr>
            <a:spLocks noChangeShapeType="1"/>
          </p:cNvSpPr>
          <p:nvPr/>
        </p:nvSpPr>
        <p:spPr bwMode="auto">
          <a:xfrm flipV="1">
            <a:off x="539552" y="4451598"/>
            <a:ext cx="4824536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49168" name="Picture 16" descr="http://upload.wikimedia.org/wikipedia/commons/9/97/Kalorimet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8736" y="2658866"/>
            <a:ext cx="3470299" cy="358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2" y="836712"/>
            <a:ext cx="9144000" cy="180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882" y="1412776"/>
            <a:ext cx="35603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882" y="4370388"/>
            <a:ext cx="8208912" cy="205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01934"/>
            <a:ext cx="319704" cy="1055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90054" cy="1499616"/>
          </a:xfrm>
        </p:spPr>
        <p:txBody>
          <a:bodyPr/>
          <a:lstStyle/>
          <a:p>
            <a:r>
              <a:rPr lang="cs-CZ" dirty="0" smtClean="0"/>
              <a:t>Přeměny skupenství</a:t>
            </a:r>
            <a:endParaRPr lang="cs-CZ" dirty="0"/>
          </a:p>
        </p:txBody>
      </p:sp>
      <p:pic>
        <p:nvPicPr>
          <p:cNvPr id="160770" name="Picture 2" descr="Související obr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90115" cy="391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540" y="-44049"/>
            <a:ext cx="7290054" cy="1499616"/>
          </a:xfrm>
        </p:spPr>
        <p:txBody>
          <a:bodyPr/>
          <a:lstStyle/>
          <a:p>
            <a:r>
              <a:rPr lang="cs-CZ" dirty="0" smtClean="0"/>
              <a:t>Tání a tuhnutí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294" y="1455567"/>
            <a:ext cx="8352928" cy="547260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Každá látka má svoji teplotu tání a tuhnutí (která závisí na vnějším tlaku)</a:t>
            </a:r>
          </a:p>
          <a:p>
            <a:endParaRPr lang="cs-CZ" sz="2400" dirty="0" smtClean="0"/>
          </a:p>
          <a:p>
            <a:pPr lvl="1">
              <a:buNone/>
            </a:pPr>
            <a:endParaRPr lang="cs-CZ" sz="2400" dirty="0" smtClean="0"/>
          </a:p>
          <a:p>
            <a:endParaRPr lang="cs-CZ" sz="2400" b="1" dirty="0" smtClean="0"/>
          </a:p>
          <a:p>
            <a:endParaRPr lang="cs-CZ" sz="2400" b="1" dirty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dirty="0" smtClean="0"/>
              <a:t>Skupenské teplo tání či tuhnutí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L</a:t>
            </a:r>
            <a:r>
              <a:rPr lang="cs-CZ" sz="2400" b="1" baseline="-25000" dirty="0" err="1" smtClean="0"/>
              <a:t>t</a:t>
            </a:r>
            <a:r>
              <a:rPr lang="cs-CZ" sz="2400" b="1" dirty="0" smtClean="0"/>
              <a:t> </a:t>
            </a:r>
            <a:r>
              <a:rPr lang="cs-CZ" sz="2400" dirty="0" smtClean="0"/>
              <a:t>– </a:t>
            </a:r>
            <a:r>
              <a:rPr lang="cs-CZ" sz="2400" b="1" dirty="0" smtClean="0">
                <a:solidFill>
                  <a:srgbClr val="FF0000"/>
                </a:solidFill>
              </a:rPr>
              <a:t>Joule</a:t>
            </a:r>
          </a:p>
          <a:p>
            <a:r>
              <a:rPr lang="cs-CZ" sz="2400" dirty="0" smtClean="0"/>
              <a:t>Měrné skupenské teplo tání či tuhnutí </a:t>
            </a:r>
            <a:r>
              <a:rPr lang="cs-CZ" sz="2400" b="1" dirty="0" err="1" smtClean="0"/>
              <a:t>l</a:t>
            </a:r>
            <a:r>
              <a:rPr lang="cs-CZ" sz="2400" b="1" baseline="-25000" dirty="0" err="1" smtClean="0"/>
              <a:t>t</a:t>
            </a:r>
            <a:r>
              <a:rPr lang="cs-CZ" sz="2400" b="1" baseline="-25000" dirty="0" smtClean="0"/>
              <a:t> </a:t>
            </a:r>
            <a:r>
              <a:rPr lang="cs-CZ" sz="2400" b="1" dirty="0" smtClean="0"/>
              <a:t>- </a:t>
            </a:r>
            <a:r>
              <a:rPr lang="cs-CZ" sz="2400" b="1" dirty="0" smtClean="0">
                <a:solidFill>
                  <a:srgbClr val="FF0000"/>
                </a:solidFill>
              </a:rPr>
              <a:t>J/kg</a:t>
            </a:r>
            <a:endParaRPr lang="cs-CZ" sz="2400" dirty="0" smtClean="0">
              <a:solidFill>
                <a:srgbClr val="FF0000"/>
              </a:solidFill>
            </a:endParaRPr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</p:txBody>
      </p:sp>
      <p:graphicFrame>
        <p:nvGraphicFramePr>
          <p:cNvPr id="13516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769089"/>
              </p:ext>
            </p:extLst>
          </p:nvPr>
        </p:nvGraphicFramePr>
        <p:xfrm>
          <a:off x="1260039" y="3057364"/>
          <a:ext cx="1678914" cy="73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55" name="Rovnica" r:id="rId3" imgW="520560" imgH="228600" progId="Equation.3">
                  <p:embed/>
                </p:oleObj>
              </mc:Choice>
              <mc:Fallback>
                <p:oleObj name="Rovnica" r:id="rId3" imgW="52056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039" y="3057364"/>
                        <a:ext cx="1678914" cy="7370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3851920" y="2132856"/>
            <a:ext cx="4248472" cy="2880320"/>
            <a:chOff x="179512" y="1124744"/>
            <a:chExt cx="5216773" cy="3745409"/>
          </a:xfrm>
        </p:grpSpPr>
        <p:sp>
          <p:nvSpPr>
            <p:cNvPr id="6" name="AutoShape 34"/>
            <p:cNvSpPr>
              <a:spLocks/>
            </p:cNvSpPr>
            <p:nvPr/>
          </p:nvSpPr>
          <p:spPr bwMode="auto">
            <a:xfrm rot="16200000">
              <a:off x="4020716" y="3539034"/>
              <a:ext cx="203200" cy="1262062"/>
            </a:xfrm>
            <a:prstGeom prst="leftBrace">
              <a:avLst>
                <a:gd name="adj1" fmla="val 51758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7" name="AutoShape 33"/>
            <p:cNvSpPr>
              <a:spLocks/>
            </p:cNvSpPr>
            <p:nvPr/>
          </p:nvSpPr>
          <p:spPr bwMode="auto">
            <a:xfrm rot="16200000">
              <a:off x="2381622" y="3171528"/>
              <a:ext cx="203200" cy="2000250"/>
            </a:xfrm>
            <a:prstGeom prst="leftBrace">
              <a:avLst>
                <a:gd name="adj1" fmla="val 82031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AutoShape 30"/>
            <p:cNvSpPr>
              <a:spLocks/>
            </p:cNvSpPr>
            <p:nvPr/>
          </p:nvSpPr>
          <p:spPr bwMode="auto">
            <a:xfrm rot="16200000">
              <a:off x="956841" y="3761284"/>
              <a:ext cx="203200" cy="823912"/>
            </a:xfrm>
            <a:prstGeom prst="leftBrace">
              <a:avLst>
                <a:gd name="adj1" fmla="val 33789"/>
                <a:gd name="adj2" fmla="val 50000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auto">
            <a:xfrm>
              <a:off x="611560" y="1988840"/>
              <a:ext cx="4138612" cy="2112963"/>
            </a:xfrm>
            <a:custGeom>
              <a:avLst/>
              <a:gdLst/>
              <a:ahLst/>
              <a:cxnLst>
                <a:cxn ang="0">
                  <a:pos x="598" y="794"/>
                </a:cxn>
                <a:cxn ang="0">
                  <a:pos x="598" y="0"/>
                </a:cxn>
                <a:cxn ang="0">
                  <a:pos x="0" y="0"/>
                </a:cxn>
              </a:cxnLst>
              <a:rect l="0" t="0" r="r" b="b"/>
              <a:pathLst>
                <a:path w="598" h="794">
                  <a:moveTo>
                    <a:pt x="598" y="794"/>
                  </a:moveTo>
                  <a:lnTo>
                    <a:pt x="598" y="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2"/>
            <p:cNvSpPr>
              <a:spLocks noChangeShapeType="1"/>
            </p:cNvSpPr>
            <p:nvPr/>
          </p:nvSpPr>
          <p:spPr bwMode="auto">
            <a:xfrm flipV="1">
              <a:off x="3500810" y="1990428"/>
              <a:ext cx="1257300" cy="854075"/>
            </a:xfrm>
            <a:prstGeom prst="line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3"/>
            <p:cNvSpPr>
              <a:spLocks/>
            </p:cNvSpPr>
            <p:nvPr/>
          </p:nvSpPr>
          <p:spPr bwMode="auto">
            <a:xfrm>
              <a:off x="3488110" y="2857203"/>
              <a:ext cx="1587" cy="1241425"/>
            </a:xfrm>
            <a:custGeom>
              <a:avLst/>
              <a:gdLst/>
              <a:ahLst/>
              <a:cxnLst>
                <a:cxn ang="0">
                  <a:pos x="0" y="782"/>
                </a:cxn>
                <a:cxn ang="0">
                  <a:pos x="0" y="0"/>
                </a:cxn>
              </a:cxnLst>
              <a:rect l="0" t="0" r="r" b="b"/>
              <a:pathLst>
                <a:path w="1" h="782">
                  <a:moveTo>
                    <a:pt x="0" y="782"/>
                  </a:move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Line 4"/>
            <p:cNvSpPr>
              <a:spLocks noChangeShapeType="1"/>
            </p:cNvSpPr>
            <p:nvPr/>
          </p:nvSpPr>
          <p:spPr bwMode="auto">
            <a:xfrm>
              <a:off x="1481510" y="2860378"/>
              <a:ext cx="2000250" cy="0"/>
            </a:xfrm>
            <a:prstGeom prst="line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89335" y="2860378"/>
              <a:ext cx="885825" cy="1241425"/>
            </a:xfrm>
            <a:custGeom>
              <a:avLst/>
              <a:gdLst/>
              <a:ahLst/>
              <a:cxnLst>
                <a:cxn ang="0">
                  <a:pos x="598" y="794"/>
                </a:cxn>
                <a:cxn ang="0">
                  <a:pos x="598" y="0"/>
                </a:cxn>
                <a:cxn ang="0">
                  <a:pos x="0" y="0"/>
                </a:cxn>
              </a:cxnLst>
              <a:rect l="0" t="0" r="r" b="b"/>
              <a:pathLst>
                <a:path w="598" h="794">
                  <a:moveTo>
                    <a:pt x="598" y="794"/>
                  </a:moveTo>
                  <a:lnTo>
                    <a:pt x="598" y="0"/>
                  </a:ln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333333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graphicFrame>
          <p:nvGraphicFramePr>
            <p:cNvPr id="1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65798329"/>
                </p:ext>
              </p:extLst>
            </p:nvPr>
          </p:nvGraphicFramePr>
          <p:xfrm>
            <a:off x="4978772" y="4073228"/>
            <a:ext cx="417513" cy="796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56" name="Rovnica" r:id="rId5" imgW="177480" imgH="393480" progId="Equation.3">
                    <p:embed/>
                  </p:oleObj>
                </mc:Choice>
                <mc:Fallback>
                  <p:oleObj name="Rovnica" r:id="rId5" imgW="1774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772" y="4073228"/>
                          <a:ext cx="417513" cy="796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5" name="Group 10"/>
            <p:cNvGrpSpPr>
              <a:grpSpLocks/>
            </p:cNvGrpSpPr>
            <p:nvPr/>
          </p:nvGrpSpPr>
          <p:grpSpPr bwMode="auto">
            <a:xfrm>
              <a:off x="644897" y="1276053"/>
              <a:ext cx="4445000" cy="2790825"/>
              <a:chOff x="1044" y="699"/>
              <a:chExt cx="4302" cy="2286"/>
            </a:xfrm>
          </p:grpSpPr>
          <p:sp>
            <p:nvSpPr>
              <p:cNvPr id="28" name="Line 11"/>
              <p:cNvSpPr>
                <a:spLocks noChangeAspect="1" noChangeShapeType="1"/>
              </p:cNvSpPr>
              <p:nvPr/>
            </p:nvSpPr>
            <p:spPr bwMode="auto">
              <a:xfrm>
                <a:off x="1049" y="699"/>
                <a:ext cx="0" cy="22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lg" len="lg"/>
                <a:tailEnd type="none" w="med" len="lg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12"/>
              <p:cNvSpPr>
                <a:spLocks noChangeAspect="1" noChangeShapeType="1"/>
              </p:cNvSpPr>
              <p:nvPr/>
            </p:nvSpPr>
            <p:spPr bwMode="auto">
              <a:xfrm>
                <a:off x="1044" y="2982"/>
                <a:ext cx="430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aphicFrame>
          <p:nvGraphicFramePr>
            <p:cNvPr id="1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71658736"/>
                </p:ext>
              </p:extLst>
            </p:nvPr>
          </p:nvGraphicFramePr>
          <p:xfrm>
            <a:off x="268660" y="3808115"/>
            <a:ext cx="314325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57" name="Rovnica" r:id="rId7" imgW="139680" imgH="228600" progId="Equation.3">
                    <p:embed/>
                  </p:oleObj>
                </mc:Choice>
                <mc:Fallback>
                  <p:oleObj name="Rovnica" r:id="rId7" imgW="1396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660" y="3808115"/>
                          <a:ext cx="314325" cy="515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V="1">
              <a:off x="660772" y="2861965"/>
              <a:ext cx="814388" cy="1189038"/>
            </a:xfrm>
            <a:prstGeom prst="line">
              <a:avLst/>
            </a:prstGeom>
            <a:noFill/>
            <a:ln w="22225">
              <a:solidFill>
                <a:srgbClr val="00B05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Oval 15"/>
            <p:cNvSpPr>
              <a:spLocks noChangeAspect="1" noChangeArrowheads="1"/>
            </p:cNvSpPr>
            <p:nvPr/>
          </p:nvSpPr>
          <p:spPr bwMode="auto">
            <a:xfrm>
              <a:off x="619497" y="4036715"/>
              <a:ext cx="53975" cy="5397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" name="Oval 16"/>
            <p:cNvSpPr>
              <a:spLocks noChangeAspect="1" noChangeArrowheads="1"/>
            </p:cNvSpPr>
            <p:nvPr/>
          </p:nvSpPr>
          <p:spPr bwMode="auto">
            <a:xfrm>
              <a:off x="1448172" y="2836565"/>
              <a:ext cx="53975" cy="5397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1577550"/>
                </p:ext>
              </p:extLst>
            </p:nvPr>
          </p:nvGraphicFramePr>
          <p:xfrm>
            <a:off x="282947" y="2603203"/>
            <a:ext cx="285750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58" name="Rovnica" r:id="rId9" imgW="126720" imgH="228600" progId="Equation.3">
                    <p:embed/>
                  </p:oleObj>
                </mc:Choice>
                <mc:Fallback>
                  <p:oleObj name="Rovnica" r:id="rId9" imgW="12672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947" y="2603203"/>
                          <a:ext cx="285750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9208108"/>
                </p:ext>
              </p:extLst>
            </p:nvPr>
          </p:nvGraphicFramePr>
          <p:xfrm>
            <a:off x="851272" y="4284365"/>
            <a:ext cx="4000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59" name="Rovnica" r:id="rId11" imgW="177480" imgH="215640" progId="Equation.3">
                    <p:embed/>
                  </p:oleObj>
                </mc:Choice>
                <mc:Fallback>
                  <p:oleObj name="Rovnica" r:id="rId11" imgW="17748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1272" y="4284365"/>
                          <a:ext cx="400050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Oval 19"/>
            <p:cNvSpPr>
              <a:spLocks noChangeAspect="1" noChangeArrowheads="1"/>
            </p:cNvSpPr>
            <p:nvPr/>
          </p:nvSpPr>
          <p:spPr bwMode="auto">
            <a:xfrm>
              <a:off x="3461122" y="2833390"/>
              <a:ext cx="53975" cy="5397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3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46487900"/>
                </p:ext>
              </p:extLst>
            </p:nvPr>
          </p:nvGraphicFramePr>
          <p:xfrm>
            <a:off x="2294310" y="4287540"/>
            <a:ext cx="371475" cy="515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0" name="Rovnica" r:id="rId13" imgW="164880" imgH="228600" progId="Equation.3">
                    <p:embed/>
                  </p:oleObj>
                </mc:Choice>
                <mc:Fallback>
                  <p:oleObj name="Rovnica" r:id="rId13" imgW="16488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4310" y="4287540"/>
                          <a:ext cx="371475" cy="515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Oval 21"/>
            <p:cNvSpPr>
              <a:spLocks noChangeAspect="1" noChangeArrowheads="1"/>
            </p:cNvSpPr>
            <p:nvPr/>
          </p:nvSpPr>
          <p:spPr bwMode="auto">
            <a:xfrm>
              <a:off x="4724772" y="1965028"/>
              <a:ext cx="53975" cy="53975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33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5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6631113"/>
                </p:ext>
              </p:extLst>
            </p:nvPr>
          </p:nvGraphicFramePr>
          <p:xfrm>
            <a:off x="295647" y="1744365"/>
            <a:ext cx="285750" cy="487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1" name="Rovnica" r:id="rId15" imgW="126720" imgH="215640" progId="Equation.3">
                    <p:embed/>
                  </p:oleObj>
                </mc:Choice>
                <mc:Fallback>
                  <p:oleObj name="Rovnica" r:id="rId15" imgW="1267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647" y="1744365"/>
                          <a:ext cx="285750" cy="487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0896382"/>
                </p:ext>
              </p:extLst>
            </p:nvPr>
          </p:nvGraphicFramePr>
          <p:xfrm>
            <a:off x="3888160" y="4273253"/>
            <a:ext cx="457200" cy="487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2" name="Rovnica" r:id="rId17" imgW="203040" imgH="215640" progId="Equation.3">
                    <p:embed/>
                  </p:oleObj>
                </mc:Choice>
                <mc:Fallback>
                  <p:oleObj name="Rovnica" r:id="rId17" imgW="20304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88160" y="4273253"/>
                          <a:ext cx="457200" cy="4873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41595307"/>
                </p:ext>
              </p:extLst>
            </p:nvPr>
          </p:nvGraphicFramePr>
          <p:xfrm>
            <a:off x="179512" y="1124744"/>
            <a:ext cx="403225" cy="762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63" name="Rovnica" r:id="rId19" imgW="253800" imgH="393480" progId="Equation.3">
                    <p:embed/>
                  </p:oleObj>
                </mc:Choice>
                <mc:Fallback>
                  <p:oleObj name="Rovnica" r:id="rId19" imgW="2538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512" y="1124744"/>
                          <a:ext cx="403225" cy="762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35897"/>
            <a:ext cx="7290054" cy="1499616"/>
          </a:xfrm>
        </p:spPr>
        <p:txBody>
          <a:bodyPr/>
          <a:lstStyle/>
          <a:p>
            <a:r>
              <a:rPr lang="cs-CZ" dirty="0" smtClean="0"/>
              <a:t>Vypařování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7632848" cy="4968552"/>
          </a:xfrm>
        </p:spPr>
        <p:txBody>
          <a:bodyPr>
            <a:normAutofit/>
          </a:bodyPr>
          <a:lstStyle/>
          <a:p>
            <a:r>
              <a:rPr lang="cs-CZ" sz="2400" b="1" dirty="0" smtClean="0"/>
              <a:t>Na rozdíl od tání a tuhnutí dochází k vypařování při každé teplotě </a:t>
            </a:r>
            <a:r>
              <a:rPr lang="cs-CZ" sz="2400" dirty="0" smtClean="0"/>
              <a:t>– kapalina se na povrchu mění v plyn a vypařuje se </a:t>
            </a:r>
          </a:p>
          <a:p>
            <a:r>
              <a:rPr lang="cs-CZ" sz="2400" b="1" dirty="0" smtClean="0"/>
              <a:t>Var</a:t>
            </a:r>
            <a:r>
              <a:rPr lang="cs-CZ" sz="2400" dirty="0" smtClean="0"/>
              <a:t> je vypařování v celém objemu kapaliny</a:t>
            </a:r>
          </a:p>
          <a:p>
            <a:pPr lvl="1"/>
            <a:r>
              <a:rPr lang="cs-CZ" sz="2400" b="1" dirty="0" smtClean="0"/>
              <a:t>Teplota varu specifická pro každou látku</a:t>
            </a:r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/>
          </a:p>
          <a:p>
            <a:r>
              <a:rPr lang="cs-CZ" sz="2400" b="1" dirty="0" smtClean="0"/>
              <a:t>Skupenské teplo varu – </a:t>
            </a:r>
            <a:r>
              <a:rPr lang="cs-CZ" sz="2400" b="1" dirty="0" smtClean="0">
                <a:solidFill>
                  <a:srgbClr val="FF0000"/>
                </a:solidFill>
              </a:rPr>
              <a:t>J</a:t>
            </a:r>
          </a:p>
          <a:p>
            <a:r>
              <a:rPr lang="cs-CZ" sz="2400" b="1" dirty="0" smtClean="0"/>
              <a:t>Měrné skupenské teplo varu </a:t>
            </a:r>
            <a:r>
              <a:rPr lang="cs-CZ" sz="2400" b="1" dirty="0" err="1" smtClean="0"/>
              <a:t>l</a:t>
            </a:r>
            <a:r>
              <a:rPr lang="cs-CZ" sz="2400" b="1" baseline="-25000" dirty="0" err="1" smtClean="0"/>
              <a:t>v</a:t>
            </a:r>
            <a:r>
              <a:rPr lang="cs-CZ" sz="2400" b="1" dirty="0" smtClean="0"/>
              <a:t> – </a:t>
            </a:r>
            <a:r>
              <a:rPr lang="cs-CZ" sz="2400" b="1" dirty="0" smtClean="0">
                <a:solidFill>
                  <a:srgbClr val="FF0000"/>
                </a:solidFill>
              </a:rPr>
              <a:t>J/kg</a:t>
            </a:r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775494"/>
              </p:ext>
            </p:extLst>
          </p:nvPr>
        </p:nvGraphicFramePr>
        <p:xfrm>
          <a:off x="971600" y="3789040"/>
          <a:ext cx="1897658" cy="81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41" name="Equation" r:id="rId3" imgW="533160" imgH="228600" progId="Equation.DSMT4">
                  <p:embed/>
                </p:oleObj>
              </mc:Choice>
              <mc:Fallback>
                <p:oleObj name="Equation" r:id="rId3" imgW="53316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3789040"/>
                        <a:ext cx="1897658" cy="8140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1304" y="404664"/>
            <a:ext cx="7543800" cy="932596"/>
          </a:xfrm>
        </p:spPr>
        <p:txBody>
          <a:bodyPr>
            <a:normAutofit/>
          </a:bodyPr>
          <a:lstStyle/>
          <a:p>
            <a:r>
              <a:rPr lang="cs-CZ" dirty="0" smtClean="0"/>
              <a:t>Kinetická teorie stavby látek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3142" y="1628800"/>
            <a:ext cx="7997289" cy="49377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sz="2400" dirty="0" smtClean="0"/>
              <a:t> Vznik koncem 19. století </a:t>
            </a:r>
          </a:p>
          <a:p>
            <a:endParaRPr lang="cs-CZ" sz="2400" dirty="0" smtClean="0"/>
          </a:p>
          <a:p>
            <a:r>
              <a:rPr lang="cs-CZ" sz="2400" dirty="0" smtClean="0"/>
              <a:t>Tři poznatky:</a:t>
            </a:r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	</a:t>
            </a:r>
            <a:r>
              <a:rPr lang="cs-CZ" sz="2400" b="1" dirty="0" smtClean="0"/>
              <a:t>1. Látky jakéhokoliv skupenství jsou tvořeny částicemi.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	2. Částice vykonávají neustálý a neuspořádaný 	pohyb.</a:t>
            </a:r>
          </a:p>
          <a:p>
            <a:pPr marL="0" indent="0">
              <a:spcBef>
                <a:spcPts val="0"/>
              </a:spcBef>
              <a:buNone/>
            </a:pPr>
            <a:endParaRPr lang="cs-CZ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2400" b="1" dirty="0" smtClean="0"/>
              <a:t>	3. Mezi částicemi působí přitažlivé a odpudivé síly s 	ohledem na vzdálenost mezi nimi.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9" name="Picture 15" descr="phase diagram of wat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45912"/>
            <a:ext cx="5544616" cy="3927437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-4213"/>
            <a:ext cx="7290054" cy="1499616"/>
          </a:xfrm>
        </p:spPr>
        <p:txBody>
          <a:bodyPr/>
          <a:lstStyle/>
          <a:p>
            <a:r>
              <a:rPr lang="cs-CZ" dirty="0" smtClean="0"/>
              <a:t>Fázový diagram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435280" cy="1345704"/>
          </a:xfrm>
        </p:spPr>
        <p:txBody>
          <a:bodyPr>
            <a:normAutofit/>
          </a:bodyPr>
          <a:lstStyle/>
          <a:p>
            <a:r>
              <a:rPr lang="cs-CZ" dirty="0" smtClean="0"/>
              <a:t>TP … Trojný bod – v rovnováze jsou všechna tři skupenství</a:t>
            </a:r>
          </a:p>
          <a:p>
            <a:r>
              <a:rPr lang="cs-CZ" dirty="0" smtClean="0"/>
              <a:t>T</a:t>
            </a:r>
            <a:r>
              <a:rPr lang="cs-CZ" baseline="-25000" dirty="0" smtClean="0"/>
              <a:t>TP</a:t>
            </a:r>
            <a:r>
              <a:rPr lang="cs-CZ" dirty="0" smtClean="0"/>
              <a:t> ...  Teplota trojného bodu (pro vodu 0,01°C)</a:t>
            </a:r>
          </a:p>
          <a:p>
            <a:r>
              <a:rPr lang="cs-CZ" dirty="0" err="1" smtClean="0"/>
              <a:t>p</a:t>
            </a:r>
            <a:r>
              <a:rPr lang="cs-CZ" baseline="-25000" dirty="0" err="1" smtClean="0"/>
              <a:t>TP</a:t>
            </a:r>
            <a:r>
              <a:rPr lang="cs-CZ" dirty="0" smtClean="0"/>
              <a:t> …Tlak trojného bodu (pro vodu mnohem nižší než atmosférický tlak 0,61 </a:t>
            </a:r>
            <a:r>
              <a:rPr lang="cs-CZ" dirty="0" err="1" smtClean="0"/>
              <a:t>kPa</a:t>
            </a:r>
            <a:r>
              <a:rPr lang="cs-CZ" dirty="0" smtClean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558165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dirty="0" smtClean="0"/>
              <a:t>609. Počet fází ve stavu, který odpovídá kterémukoliv bodu v oblastech mezi křivkami fázového diagramu dané čisté látky je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1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2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3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0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cs-CZ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cs-CZ" sz="2000" dirty="0" smtClean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cs-CZ" sz="2000" dirty="0"/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endParaRPr lang="cs-CZ" sz="2000" dirty="0" smtClean="0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000" b="1" dirty="0" smtClean="0"/>
              <a:t>613. Ve fázovém diagramu látky je pod křivkou syté páry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Oblast pevné látky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Oblast kapaliny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Oblast přehřáté páry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2000" dirty="0" smtClean="0"/>
              <a:t>Oblast syté páry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8516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04664"/>
            <a:ext cx="8815772" cy="1934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016" y="1169874"/>
            <a:ext cx="367324" cy="1212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17032"/>
            <a:ext cx="8964488" cy="186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38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1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02523" cy="189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38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8532440" cy="190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3810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0375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Termodynamický systém (soustava)</a:t>
            </a:r>
            <a:endParaRPr lang="cs-CZ" dirty="0"/>
          </a:p>
        </p:txBody>
      </p:sp>
      <p:pic>
        <p:nvPicPr>
          <p:cNvPr id="159748" name="Picture 4" descr="Výsledek obrázku pro balon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4706672" cy="35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03848" y="4221088"/>
            <a:ext cx="995592" cy="422920"/>
          </a:xfrm>
        </p:spPr>
        <p:txBody>
          <a:bodyPr/>
          <a:lstStyle/>
          <a:p>
            <a:r>
              <a:rPr lang="cs-CZ" dirty="0" smtClean="0"/>
              <a:t>Okolí</a:t>
            </a:r>
            <a:endParaRPr lang="cs-CZ" dirty="0"/>
          </a:p>
        </p:txBody>
      </p:sp>
      <p:sp>
        <p:nvSpPr>
          <p:cNvPr id="7" name="Zástupný symbol pro obsah 3"/>
          <p:cNvSpPr txBox="1">
            <a:spLocks/>
          </p:cNvSpPr>
          <p:nvPr/>
        </p:nvSpPr>
        <p:spPr>
          <a:xfrm>
            <a:off x="1691680" y="2770579"/>
            <a:ext cx="995592" cy="4229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Systém</a:t>
            </a:r>
            <a:endParaRPr lang="cs-CZ" dirty="0"/>
          </a:p>
        </p:txBody>
      </p:sp>
      <p:pic>
        <p:nvPicPr>
          <p:cNvPr id="159750" name="Picture 6" descr="Související obráze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02" y="1627743"/>
            <a:ext cx="285781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32" y="278466"/>
            <a:ext cx="7290054" cy="1499616"/>
          </a:xfrm>
        </p:spPr>
        <p:txBody>
          <a:bodyPr/>
          <a:lstStyle/>
          <a:p>
            <a:pPr algn="ctr"/>
            <a:r>
              <a:rPr lang="cs-CZ" dirty="0" smtClean="0"/>
              <a:t>Typy termodynamických soustav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/>
              <a:t>Částice tvoří určitý fyzikální systém, soustavu.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140968"/>
            <a:ext cx="8655765" cy="185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91073"/>
            <a:ext cx="7290054" cy="1499616"/>
          </a:xfrm>
        </p:spPr>
        <p:txBody>
          <a:bodyPr>
            <a:normAutofit/>
          </a:bodyPr>
          <a:lstStyle/>
          <a:p>
            <a:r>
              <a:rPr lang="cs-CZ" dirty="0" smtClean="0"/>
              <a:t>Veličiny charakterizující stav fyzikální soustavy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2441" y="3238791"/>
            <a:ext cx="3886200" cy="25701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 smtClean="0"/>
              <a:t>vnitřní energie </a:t>
            </a:r>
            <a:r>
              <a:rPr lang="cs-CZ" sz="2400" b="1" i="1" dirty="0" smtClean="0"/>
              <a:t>U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t</a:t>
            </a:r>
            <a:r>
              <a:rPr lang="cs-CZ" sz="2400" b="1" dirty="0" smtClean="0"/>
              <a:t>eplota </a:t>
            </a:r>
            <a:r>
              <a:rPr lang="cs-CZ" sz="2400" b="1" i="1" dirty="0" smtClean="0"/>
              <a:t>T</a:t>
            </a:r>
            <a:endParaRPr lang="cs-CZ" sz="2400" b="1" dirty="0" smtClean="0"/>
          </a:p>
          <a:p>
            <a:pPr>
              <a:spcBef>
                <a:spcPts val="0"/>
              </a:spcBef>
            </a:pPr>
            <a:r>
              <a:rPr lang="cs-CZ" sz="2400" b="1" dirty="0"/>
              <a:t>t</a:t>
            </a:r>
            <a:r>
              <a:rPr lang="cs-CZ" sz="2400" b="1" dirty="0" smtClean="0"/>
              <a:t>lak </a:t>
            </a:r>
            <a:r>
              <a:rPr lang="cs-CZ" sz="2400" b="1" i="1" dirty="0" smtClean="0"/>
              <a:t>p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o</a:t>
            </a:r>
            <a:r>
              <a:rPr lang="cs-CZ" sz="2400" b="1" dirty="0" smtClean="0"/>
              <a:t>bjem </a:t>
            </a:r>
            <a:r>
              <a:rPr lang="cs-CZ" sz="2400" b="1" i="1" dirty="0" smtClean="0"/>
              <a:t>V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p</a:t>
            </a:r>
            <a:r>
              <a:rPr lang="cs-CZ" sz="2400" b="1" dirty="0" smtClean="0"/>
              <a:t>očet částic </a:t>
            </a:r>
            <a:r>
              <a:rPr lang="cs-CZ" sz="2400" b="1" i="1" dirty="0" smtClean="0"/>
              <a:t>N</a:t>
            </a:r>
          </a:p>
          <a:p>
            <a:pPr>
              <a:spcBef>
                <a:spcPts val="0"/>
              </a:spcBef>
            </a:pPr>
            <a:r>
              <a:rPr lang="cs-CZ" sz="2400" b="1" dirty="0"/>
              <a:t>h</a:t>
            </a:r>
            <a:r>
              <a:rPr lang="cs-CZ" sz="2400" b="1" dirty="0" smtClean="0"/>
              <a:t>motnost </a:t>
            </a:r>
            <a:r>
              <a:rPr lang="cs-CZ" sz="2400" b="1" i="1" dirty="0" smtClean="0"/>
              <a:t>m</a:t>
            </a:r>
            <a:endParaRPr lang="en-US" sz="2400" b="1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>
          <a:xfrm>
            <a:off x="4685791" y="3238791"/>
            <a:ext cx="38862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cs-CZ" sz="2400" b="1" dirty="0"/>
              <a:t>h</a:t>
            </a:r>
            <a:r>
              <a:rPr lang="cs-CZ" sz="2400" b="1" dirty="0" smtClean="0"/>
              <a:t>ustota </a:t>
            </a:r>
            <a:r>
              <a:rPr lang="el-GR" sz="2400" b="1" i="1" dirty="0" smtClean="0"/>
              <a:t>ρ</a:t>
            </a:r>
            <a:endParaRPr lang="cs-CZ" sz="2400" b="1" i="1" dirty="0" smtClean="0"/>
          </a:p>
          <a:p>
            <a:pPr>
              <a:spcBef>
                <a:spcPts val="0"/>
              </a:spcBef>
            </a:pPr>
            <a:r>
              <a:rPr lang="cs-CZ" sz="2400" b="1" dirty="0"/>
              <a:t>l</a:t>
            </a:r>
            <a:r>
              <a:rPr lang="cs-CZ" sz="2400" b="1" dirty="0" smtClean="0"/>
              <a:t>átkové množství </a:t>
            </a:r>
            <a:r>
              <a:rPr lang="cs-CZ" sz="2400" b="1" i="1" dirty="0" smtClean="0"/>
              <a:t>n</a:t>
            </a:r>
            <a:endParaRPr lang="cs-CZ" sz="2400" b="1" dirty="0" smtClean="0"/>
          </a:p>
          <a:p>
            <a:pPr>
              <a:spcBef>
                <a:spcPts val="0"/>
              </a:spcBef>
            </a:pPr>
            <a:r>
              <a:rPr lang="cs-CZ" sz="2400" b="1" dirty="0"/>
              <a:t>e</a:t>
            </a:r>
            <a:r>
              <a:rPr lang="cs-CZ" sz="2400" b="1" dirty="0" smtClean="0"/>
              <a:t>ntropie </a:t>
            </a:r>
            <a:r>
              <a:rPr lang="cs-CZ" sz="2400" b="1" i="1" dirty="0" smtClean="0"/>
              <a:t>S</a:t>
            </a:r>
            <a:endParaRPr lang="cs-CZ" sz="2400" b="1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724963" y="1844824"/>
            <a:ext cx="7191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Stav soustavy – nezáleží nám na procesu, jakým do tohoto stavu soustava dospěla.</a:t>
            </a:r>
          </a:p>
        </p:txBody>
      </p:sp>
    </p:spTree>
    <p:extLst>
      <p:ext uri="{BB962C8B-B14F-4D97-AF65-F5344CB8AC3E}">
        <p14:creationId xmlns:p14="http://schemas.microsoft.com/office/powerpoint/2010/main" val="42698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7290054" cy="1499616"/>
          </a:xfrm>
        </p:spPr>
        <p:txBody>
          <a:bodyPr/>
          <a:lstStyle/>
          <a:p>
            <a:pPr algn="ctr"/>
            <a:r>
              <a:rPr lang="cs-CZ" dirty="0" smtClean="0"/>
              <a:t>Veličiny popisující děj soustavy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800" dirty="0" smtClean="0"/>
              <a:t>Děj – zajímá nás proces, jakým se soustava dostane do určitého stavu.</a:t>
            </a:r>
          </a:p>
          <a:p>
            <a:pPr marL="0" indent="0">
              <a:spcBef>
                <a:spcPts val="0"/>
              </a:spcBef>
              <a:buNone/>
            </a:pPr>
            <a:endParaRPr lang="cs-CZ" sz="280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/>
              <a:t> teplo </a:t>
            </a:r>
            <a:r>
              <a:rPr lang="cs-CZ" sz="2800" b="1" i="1" dirty="0" smtClean="0"/>
              <a:t>Q</a:t>
            </a:r>
            <a:endParaRPr lang="cs-CZ" sz="2800" b="1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cs-CZ" sz="2800" b="1" dirty="0" smtClean="0"/>
              <a:t> práce </a:t>
            </a:r>
            <a:r>
              <a:rPr lang="cs-CZ" sz="2800" b="1" i="1" dirty="0" smtClean="0"/>
              <a:t>W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8405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90054" cy="1499616"/>
          </a:xfrm>
        </p:spPr>
        <p:txBody>
          <a:bodyPr/>
          <a:lstStyle/>
          <a:p>
            <a:r>
              <a:rPr lang="cs-CZ" dirty="0" smtClean="0"/>
              <a:t>Stavová rovnice ideálního plynu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4924" y="1366188"/>
            <a:ext cx="7290055" cy="4023360"/>
          </a:xfrm>
        </p:spPr>
        <p:txBody>
          <a:bodyPr>
            <a:normAutofit/>
          </a:bodyPr>
          <a:lstStyle/>
          <a:p>
            <a:r>
              <a:rPr lang="cs-CZ" dirty="0" smtClean="0"/>
              <a:t>Dva základní tvary:</a:t>
            </a:r>
          </a:p>
          <a:p>
            <a:endParaRPr lang="cs-CZ" dirty="0" smtClean="0"/>
          </a:p>
          <a:p>
            <a:r>
              <a:rPr lang="cs-CZ" dirty="0" smtClean="0"/>
              <a:t>1)</a:t>
            </a:r>
          </a:p>
          <a:p>
            <a:endParaRPr lang="cs-CZ" dirty="0" smtClean="0"/>
          </a:p>
          <a:p>
            <a:r>
              <a:rPr lang="cs-CZ" dirty="0" smtClean="0"/>
              <a:t>2) </a:t>
            </a:r>
          </a:p>
          <a:p>
            <a:endParaRPr lang="cs-CZ" dirty="0" smtClean="0"/>
          </a:p>
          <a:p>
            <a:r>
              <a:rPr lang="cs-CZ" sz="2400" dirty="0" smtClean="0"/>
              <a:t>Pro dva stavy téhož plynu platí:</a:t>
            </a:r>
          </a:p>
          <a:p>
            <a:endParaRPr lang="cs-CZ" dirty="0" smtClean="0"/>
          </a:p>
          <a:p>
            <a:endParaRPr lang="cs-CZ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27376"/>
              </p:ext>
            </p:extLst>
          </p:nvPr>
        </p:nvGraphicFramePr>
        <p:xfrm>
          <a:off x="1173559" y="2182219"/>
          <a:ext cx="18780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3" name="Rovnice" r:id="rId3" imgW="698400" imgH="203040" progId="Equation.3">
                  <p:embed/>
                </p:oleObj>
              </mc:Choice>
              <mc:Fallback>
                <p:oleObj name="Rovnice" r:id="rId3" imgW="6984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559" y="2182219"/>
                        <a:ext cx="18780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214388"/>
              </p:ext>
            </p:extLst>
          </p:nvPr>
        </p:nvGraphicFramePr>
        <p:xfrm>
          <a:off x="1115616" y="3065110"/>
          <a:ext cx="1993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4" name="Rovnica" r:id="rId5" imgW="749160" imgH="215640" progId="Equation.3">
                  <p:embed/>
                </p:oleObj>
              </mc:Choice>
              <mc:Fallback>
                <p:oleObj name="Rovnica" r:id="rId5" imgW="74916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065110"/>
                        <a:ext cx="19939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829012"/>
              </p:ext>
            </p:extLst>
          </p:nvPr>
        </p:nvGraphicFramePr>
        <p:xfrm>
          <a:off x="827584" y="4812491"/>
          <a:ext cx="29400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485" name="Rovnice" r:id="rId7" imgW="1295280" imgH="431640" progId="Equation.3">
                  <p:embed/>
                </p:oleObj>
              </mc:Choice>
              <mc:Fallback>
                <p:oleObj name="Rovnice" r:id="rId7" imgW="129528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4812491"/>
                        <a:ext cx="2940050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5724128" y="1900847"/>
            <a:ext cx="3600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i="1" dirty="0" smtClean="0"/>
              <a:t>p -</a:t>
            </a:r>
            <a:r>
              <a:rPr lang="cs-CZ" sz="2000" dirty="0" smtClean="0"/>
              <a:t> tlak plynu</a:t>
            </a:r>
          </a:p>
          <a:p>
            <a:r>
              <a:rPr lang="cs-CZ" sz="2000" i="1" dirty="0" smtClean="0"/>
              <a:t>V -</a:t>
            </a:r>
            <a:r>
              <a:rPr lang="cs-CZ" sz="2000" dirty="0" smtClean="0"/>
              <a:t> objem plynu</a:t>
            </a:r>
          </a:p>
          <a:p>
            <a:r>
              <a:rPr lang="cs-CZ" sz="2000" dirty="0" smtClean="0"/>
              <a:t>N – počet částic</a:t>
            </a:r>
          </a:p>
          <a:p>
            <a:r>
              <a:rPr lang="cs-CZ" sz="2000" i="1" dirty="0" smtClean="0"/>
              <a:t>n – počet molů</a:t>
            </a:r>
          </a:p>
          <a:p>
            <a:r>
              <a:rPr lang="cs-CZ" sz="2000" i="1" dirty="0" smtClean="0"/>
              <a:t>T -</a:t>
            </a:r>
            <a:r>
              <a:rPr lang="cs-CZ" sz="2000" dirty="0" smtClean="0"/>
              <a:t> termodynamická teplota</a:t>
            </a:r>
          </a:p>
          <a:p>
            <a:r>
              <a:rPr lang="cs-CZ" sz="2000" i="1" dirty="0" err="1" smtClean="0"/>
              <a:t>R</a:t>
            </a:r>
            <a:r>
              <a:rPr lang="cs-CZ" sz="2000" baseline="-25000" dirty="0" err="1" smtClean="0"/>
              <a:t>m</a:t>
            </a:r>
            <a:r>
              <a:rPr lang="cs-CZ" sz="2000" i="1" dirty="0" smtClean="0"/>
              <a:t> - </a:t>
            </a:r>
            <a:r>
              <a:rPr lang="cs-CZ" sz="2000" dirty="0" smtClean="0"/>
              <a:t>molární plynová konstanta (8,3 </a:t>
            </a:r>
            <a:r>
              <a:rPr lang="cs-CZ" sz="2000" i="1" dirty="0" smtClean="0"/>
              <a:t>J·K</a:t>
            </a:r>
            <a:r>
              <a:rPr lang="cs-CZ" sz="2000" i="1" baseline="30000" dirty="0" smtClean="0"/>
              <a:t>-1</a:t>
            </a:r>
            <a:r>
              <a:rPr lang="cs-CZ" sz="2000" i="1" dirty="0" smtClean="0"/>
              <a:t>·mol</a:t>
            </a:r>
            <a:r>
              <a:rPr lang="cs-CZ" sz="2000" i="1" baseline="30000" dirty="0" smtClean="0"/>
              <a:t>-1</a:t>
            </a:r>
            <a:r>
              <a:rPr lang="cs-CZ" sz="2000" i="1" dirty="0" smtClean="0"/>
              <a:t>)</a:t>
            </a:r>
            <a:endParaRPr lang="cs-CZ" sz="2000" dirty="0" smtClean="0"/>
          </a:p>
          <a:p>
            <a:r>
              <a:rPr lang="cs-CZ" sz="2000" dirty="0" smtClean="0"/>
              <a:t>k – </a:t>
            </a:r>
            <a:r>
              <a:rPr lang="cs-CZ" sz="2000" dirty="0" err="1" smtClean="0"/>
              <a:t>Boltzmannova</a:t>
            </a:r>
            <a:r>
              <a:rPr lang="cs-CZ" sz="2000" dirty="0" smtClean="0"/>
              <a:t> konstanta </a:t>
            </a:r>
            <a:r>
              <a:rPr lang="pl-PL" sz="2000" dirty="0" smtClean="0"/>
              <a:t>(1,38× 10</a:t>
            </a:r>
            <a:r>
              <a:rPr lang="pl-PL" sz="2000" baseline="30000" dirty="0" smtClean="0"/>
              <a:t>-23</a:t>
            </a:r>
            <a:r>
              <a:rPr lang="pl-PL" sz="2000" dirty="0" smtClean="0"/>
              <a:t> JK</a:t>
            </a:r>
            <a:r>
              <a:rPr lang="pl-PL" sz="2000" baseline="30000" dirty="0" smtClean="0"/>
              <a:t>-1</a:t>
            </a:r>
            <a:r>
              <a:rPr lang="cs-CZ" sz="2000" dirty="0" smtClean="0"/>
              <a:t>)</a:t>
            </a:r>
          </a:p>
          <a:p>
            <a:r>
              <a:rPr lang="cs-CZ" sz="2000" dirty="0" smtClean="0"/>
              <a:t>N</a:t>
            </a:r>
            <a:r>
              <a:rPr lang="cs-CZ" sz="2000" baseline="-25000" dirty="0" smtClean="0"/>
              <a:t>A</a:t>
            </a:r>
            <a:r>
              <a:rPr lang="cs-CZ" sz="2000" dirty="0" smtClean="0"/>
              <a:t> –</a:t>
            </a:r>
            <a:r>
              <a:rPr lang="cs-CZ" sz="2000" dirty="0" err="1" smtClean="0"/>
              <a:t>Avogadrova</a:t>
            </a:r>
            <a:r>
              <a:rPr lang="cs-CZ" sz="2000" dirty="0" smtClean="0"/>
              <a:t> </a:t>
            </a:r>
            <a:r>
              <a:rPr lang="cs-CZ" sz="2000" dirty="0" err="1" smtClean="0"/>
              <a:t>konst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(6,022 x </a:t>
            </a:r>
            <a:r>
              <a:rPr lang="pl-PL" sz="2000" dirty="0" smtClean="0"/>
              <a:t>10</a:t>
            </a:r>
            <a:r>
              <a:rPr lang="pl-PL" sz="2000" baseline="30000" dirty="0" smtClean="0"/>
              <a:t>23 </a:t>
            </a:r>
            <a:r>
              <a:rPr lang="cs-CZ" sz="2000" dirty="0" err="1" smtClean="0"/>
              <a:t>mol</a:t>
            </a:r>
            <a:r>
              <a:rPr lang="cs-CZ" sz="2000" baseline="30000" dirty="0" smtClean="0"/>
              <a:t>−1</a:t>
            </a:r>
            <a:r>
              <a:rPr lang="cs-CZ" sz="2000" dirty="0" smtClean="0"/>
              <a:t>)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39952" y="580526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/>
              <a:t>R</a:t>
            </a:r>
            <a:r>
              <a:rPr lang="cs-CZ" sz="2800" baseline="-25000" dirty="0" err="1" smtClean="0"/>
              <a:t>m</a:t>
            </a:r>
            <a:r>
              <a:rPr lang="cs-CZ" sz="2800" dirty="0" smtClean="0"/>
              <a:t>=</a:t>
            </a:r>
            <a:r>
              <a:rPr lang="cs-CZ" sz="2800" dirty="0" err="1" smtClean="0"/>
              <a:t>N</a:t>
            </a:r>
            <a:r>
              <a:rPr lang="cs-CZ" sz="2800" baseline="-25000" dirty="0" err="1" smtClean="0"/>
              <a:t>A</a:t>
            </a:r>
            <a:r>
              <a:rPr lang="cs-CZ" sz="2800" dirty="0" smtClean="0"/>
              <a:t>.k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17" y="4437112"/>
            <a:ext cx="8642365" cy="2000052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03" y="692696"/>
            <a:ext cx="881078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4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11962"/>
            <a:ext cx="7290054" cy="1499616"/>
          </a:xfrm>
        </p:spPr>
        <p:txBody>
          <a:bodyPr/>
          <a:lstStyle/>
          <a:p>
            <a:r>
              <a:rPr lang="cs-CZ" dirty="0" smtClean="0"/>
              <a:t>1. Látka se skládá z částic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01815" y="1772816"/>
            <a:ext cx="8229600" cy="3073896"/>
          </a:xfrm>
        </p:spPr>
        <p:txBody>
          <a:bodyPr>
            <a:normAutofit/>
          </a:bodyPr>
          <a:lstStyle/>
          <a:p>
            <a:r>
              <a:rPr lang="cs-CZ" sz="2400" dirty="0" smtClean="0"/>
              <a:t>Částicí myslíme:</a:t>
            </a:r>
          </a:p>
          <a:p>
            <a:pPr>
              <a:buNone/>
            </a:pPr>
            <a:r>
              <a:rPr lang="cs-CZ" sz="2400" dirty="0" smtClean="0"/>
              <a:t>		A) Atomy</a:t>
            </a:r>
          </a:p>
          <a:p>
            <a:pPr>
              <a:buNone/>
            </a:pPr>
            <a:r>
              <a:rPr lang="cs-CZ" sz="2400" dirty="0" smtClean="0"/>
              <a:t>		B) Molekuly</a:t>
            </a:r>
          </a:p>
          <a:p>
            <a:pPr>
              <a:buNone/>
            </a:pPr>
            <a:r>
              <a:rPr lang="cs-CZ" sz="2400" dirty="0" smtClean="0"/>
              <a:t>		C) Ionty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6" name="Picture 2" descr="http://thenanoage.com/images/Real_graphe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916832"/>
            <a:ext cx="3594806" cy="320233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99992" y="5157192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Obr. : Krystalická látka (</a:t>
            </a:r>
            <a:r>
              <a:rPr lang="cs-CZ" dirty="0" err="1" smtClean="0"/>
              <a:t>Grafen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pod elektronovým mikroskopem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90054" cy="1499616"/>
          </a:xfrm>
        </p:spPr>
        <p:txBody>
          <a:bodyPr/>
          <a:lstStyle/>
          <a:p>
            <a:r>
              <a:rPr lang="cs-CZ" dirty="0" err="1" smtClean="0"/>
              <a:t>Izoprocesy</a:t>
            </a:r>
            <a:r>
              <a:rPr lang="cs-CZ" dirty="0" smtClean="0"/>
              <a:t> ideálního plynu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556792"/>
            <a:ext cx="7776864" cy="5040560"/>
          </a:xfrm>
        </p:spPr>
        <p:txBody>
          <a:bodyPr>
            <a:normAutofit lnSpcReduction="10000"/>
          </a:bodyPr>
          <a:lstStyle/>
          <a:p>
            <a:r>
              <a:rPr lang="cs-CZ" sz="2400" dirty="0" smtClean="0"/>
              <a:t>Vyjadřují, co se děje v plynu, pokud zůstává jedna z veličin konstantní.</a:t>
            </a:r>
          </a:p>
          <a:p>
            <a:pPr>
              <a:buNone/>
            </a:pPr>
            <a:r>
              <a:rPr lang="cs-CZ" sz="2400" b="1" dirty="0" smtClean="0"/>
              <a:t>Zajímají nás 3 věci:</a:t>
            </a:r>
          </a:p>
          <a:p>
            <a:pPr>
              <a:buNone/>
            </a:pPr>
            <a:r>
              <a:rPr lang="cs-CZ" sz="2400" b="1" dirty="0" smtClean="0"/>
              <a:t> 1. Jak </a:t>
            </a:r>
            <a:r>
              <a:rPr lang="cs-CZ" sz="2400" b="1" dirty="0" err="1" smtClean="0"/>
              <a:t>izoproces</a:t>
            </a:r>
            <a:r>
              <a:rPr lang="cs-CZ" sz="2400" b="1" dirty="0" smtClean="0"/>
              <a:t> upraví rovnici ideálního plynu</a:t>
            </a:r>
          </a:p>
          <a:p>
            <a:pPr>
              <a:buNone/>
            </a:pPr>
            <a:endParaRPr lang="cs-CZ" sz="2400" b="1" dirty="0" smtClean="0"/>
          </a:p>
          <a:p>
            <a:endParaRPr lang="cs-CZ" sz="2400" b="1" dirty="0" smtClean="0"/>
          </a:p>
          <a:p>
            <a:pPr>
              <a:buNone/>
            </a:pPr>
            <a:r>
              <a:rPr lang="cs-CZ" sz="2400" b="1" dirty="0" smtClean="0"/>
              <a:t> 2. Jak vypadá p/V diagram</a:t>
            </a:r>
          </a:p>
          <a:p>
            <a:pPr>
              <a:buNone/>
            </a:pPr>
            <a:r>
              <a:rPr lang="cs-CZ" sz="2400" b="1" dirty="0" smtClean="0"/>
              <a:t> 3. Energetická bilance</a:t>
            </a:r>
          </a:p>
          <a:p>
            <a:pPr lvl="1"/>
            <a:r>
              <a:rPr lang="cs-CZ" sz="2400" b="1" dirty="0" smtClean="0"/>
              <a:t>Jak se mění vnitřní energie </a:t>
            </a:r>
            <a:r>
              <a:rPr lang="cs-CZ" sz="2400" dirty="0" smtClean="0"/>
              <a:t>(aplikace 1. termodynamického zákona)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Plyn vykonává práci, pokud mění svůj objem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</a:rPr>
              <a:t>Plyn mění svoji vnitřní energii, pokud se mění teplota</a:t>
            </a:r>
          </a:p>
          <a:p>
            <a:pPr>
              <a:buNone/>
            </a:pPr>
            <a:endParaRPr lang="cs-CZ" b="1" dirty="0" smtClean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894042"/>
              </p:ext>
            </p:extLst>
          </p:nvPr>
        </p:nvGraphicFramePr>
        <p:xfrm>
          <a:off x="1259632" y="3212976"/>
          <a:ext cx="2664296" cy="890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36" name="Equation" r:id="rId3" imgW="1295280" imgH="431640" progId="Equation.DSMT4">
                  <p:embed/>
                </p:oleObj>
              </mc:Choice>
              <mc:Fallback>
                <p:oleObj name="Equation" r:id="rId3" imgW="1295280" imgH="4316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212976"/>
                        <a:ext cx="2664296" cy="890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70"/>
            <a:ext cx="7290054" cy="1499616"/>
          </a:xfrm>
        </p:spPr>
        <p:txBody>
          <a:bodyPr/>
          <a:lstStyle/>
          <a:p>
            <a:r>
              <a:rPr lang="cs-CZ" dirty="0" smtClean="0"/>
              <a:t>Izobarický 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cs-CZ" sz="2800" dirty="0" smtClean="0"/>
              <a:t>Nemá-li se měnit tlak plynu, pak:</a:t>
            </a:r>
          </a:p>
          <a:p>
            <a:pPr lvl="1"/>
            <a:r>
              <a:rPr lang="cs-CZ" sz="2400" dirty="0" smtClean="0"/>
              <a:t>při zahřívání se zvětšuje teplota a objem plynu,</a:t>
            </a:r>
          </a:p>
          <a:p>
            <a:pPr lvl="1"/>
            <a:r>
              <a:rPr lang="cs-CZ" sz="2400" dirty="0" smtClean="0"/>
              <a:t>při ochlazování se zmenšuje teplota a objem plynu.</a:t>
            </a:r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 lvl="1"/>
            <a:endParaRPr lang="cs-CZ" sz="2400" dirty="0" smtClean="0"/>
          </a:p>
          <a:p>
            <a:pPr>
              <a:buNone/>
            </a:pPr>
            <a:endParaRPr lang="cs-CZ" sz="3000" dirty="0" smtClean="0"/>
          </a:p>
          <a:p>
            <a:endParaRPr lang="cs-CZ" sz="3000" dirty="0" smtClean="0"/>
          </a:p>
          <a:p>
            <a:r>
              <a:rPr lang="cs-CZ" sz="3000" dirty="0" smtClean="0"/>
              <a:t>Gay-</a:t>
            </a:r>
            <a:r>
              <a:rPr lang="cs-CZ" sz="3000" dirty="0" err="1" smtClean="0"/>
              <a:t>Lussacův</a:t>
            </a:r>
            <a:r>
              <a:rPr lang="cs-CZ" sz="3000" dirty="0" smtClean="0"/>
              <a:t> zákon</a:t>
            </a:r>
          </a:p>
          <a:p>
            <a:pPr>
              <a:buNone/>
            </a:pPr>
            <a:r>
              <a:rPr lang="cs-CZ" sz="2400" dirty="0" smtClean="0">
                <a:solidFill>
                  <a:srgbClr val="FF0000"/>
                </a:solidFill>
              </a:rPr>
              <a:t>	Při izobarickém ději s ideálním plynem stálé hmotnosti je objem plynu přímo úměrný jeho termodynamické teplotě</a:t>
            </a:r>
            <a:r>
              <a:rPr lang="cs-CZ" sz="3000" dirty="0" smtClean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514251" y="2599953"/>
          <a:ext cx="20018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7" name="Rovnica" r:id="rId3" imgW="787320" imgH="431640" progId="Equation.3">
                  <p:embed/>
                </p:oleObj>
              </mc:Choice>
              <mc:Fallback>
                <p:oleObj name="Rovnica" r:id="rId3" imgW="7873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251" y="2599953"/>
                        <a:ext cx="200183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1" name="Object 3"/>
          <p:cNvGraphicFramePr>
            <a:graphicFrameLocks noChangeAspect="1"/>
          </p:cNvGraphicFramePr>
          <p:nvPr/>
        </p:nvGraphicFramePr>
        <p:xfrm>
          <a:off x="2555776" y="2780928"/>
          <a:ext cx="23876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8" name="Rovnica" r:id="rId5" imgW="939600" imgH="215640" progId="Equation.3">
                  <p:embed/>
                </p:oleObj>
              </mc:Choice>
              <mc:Fallback>
                <p:oleObj name="Rovnica" r:id="rId5" imgW="9396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780928"/>
                        <a:ext cx="238760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05231"/>
              </p:ext>
            </p:extLst>
          </p:nvPr>
        </p:nvGraphicFramePr>
        <p:xfrm>
          <a:off x="683568" y="4005064"/>
          <a:ext cx="1982788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59" name="Rovnice" r:id="rId7" imgW="876240" imgH="203040" progId="Equation.3">
                  <p:embed/>
                </p:oleObj>
              </mc:Choice>
              <mc:Fallback>
                <p:oleObj name="Rovnice" r:id="rId7" imgW="87624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4005064"/>
                        <a:ext cx="1982788" cy="530225"/>
                      </a:xfrm>
                      <a:prstGeom prst="rect">
                        <a:avLst/>
                      </a:prstGeom>
                      <a:noFill/>
                      <a:ln w="38100" cmpd="dbl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3" name="Object 5"/>
          <p:cNvGraphicFramePr>
            <a:graphicFrameLocks noChangeAspect="1"/>
          </p:cNvGraphicFramePr>
          <p:nvPr/>
        </p:nvGraphicFramePr>
        <p:xfrm>
          <a:off x="5482803" y="2599953"/>
          <a:ext cx="1290638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0" name="Rovnica" r:id="rId9" imgW="507960" imgH="431640" progId="Equation.3">
                  <p:embed/>
                </p:oleObj>
              </mc:Choice>
              <mc:Fallback>
                <p:oleObj name="Rovnica" r:id="rId9" imgW="50796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2803" y="2599953"/>
                        <a:ext cx="1290638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6706939" y="2815977"/>
          <a:ext cx="12096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61" name="Rovnica" r:id="rId11" imgW="533160" imgH="177480" progId="Equation.3">
                  <p:embed/>
                </p:oleObj>
              </mc:Choice>
              <mc:Fallback>
                <p:oleObj name="Rovnica" r:id="rId11" imgW="53316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939" y="2815977"/>
                        <a:ext cx="12096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226" y="116632"/>
            <a:ext cx="7290054" cy="1499616"/>
          </a:xfrm>
        </p:spPr>
        <p:txBody>
          <a:bodyPr/>
          <a:lstStyle/>
          <a:p>
            <a:r>
              <a:rPr lang="cs-CZ" dirty="0" smtClean="0"/>
              <a:t>Izobarický děj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5317"/>
            <a:ext cx="8424936" cy="40233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Částice se začnou pohybovat rychleji, chaotičtěji a pokud má zůstat tlak konstantní, musí začít expandovat do okolí – plyn koná práci.</a:t>
            </a:r>
          </a:p>
          <a:p>
            <a:endParaRPr lang="cs-CZ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907568"/>
              </p:ext>
            </p:extLst>
          </p:nvPr>
        </p:nvGraphicFramePr>
        <p:xfrm>
          <a:off x="2032749" y="2907153"/>
          <a:ext cx="2308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5" name="Rovnica" r:id="rId3" imgW="761760" imgH="177480" progId="Equation.3">
                  <p:embed/>
                </p:oleObj>
              </mc:Choice>
              <mc:Fallback>
                <p:oleObj name="Rovnica" r:id="rId3" imgW="76176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749" y="2907153"/>
                        <a:ext cx="2308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Line 4"/>
          <p:cNvSpPr>
            <a:spLocks noChangeShapeType="1"/>
          </p:cNvSpPr>
          <p:nvPr/>
        </p:nvSpPr>
        <p:spPr bwMode="auto">
          <a:xfrm rot="5400000">
            <a:off x="2363321" y="3323053"/>
            <a:ext cx="0" cy="1747838"/>
          </a:xfrm>
          <a:prstGeom prst="line">
            <a:avLst/>
          </a:prstGeom>
          <a:noFill/>
          <a:ln w="3492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776615" y="4201734"/>
            <a:ext cx="712787" cy="1252538"/>
          </a:xfrm>
          <a:custGeom>
            <a:avLst/>
            <a:gdLst/>
            <a:ahLst/>
            <a:cxnLst>
              <a:cxn ang="0">
                <a:pos x="813" y="291"/>
              </a:cxn>
              <a:cxn ang="0">
                <a:pos x="813" y="0"/>
              </a:cxn>
              <a:cxn ang="0">
                <a:pos x="0" y="2"/>
              </a:cxn>
            </a:cxnLst>
            <a:rect l="0" t="0" r="r" b="b"/>
            <a:pathLst>
              <a:path w="813" h="291">
                <a:moveTo>
                  <a:pt x="813" y="291"/>
                </a:moveTo>
                <a:lnTo>
                  <a:pt x="813" y="0"/>
                </a:lnTo>
                <a:lnTo>
                  <a:pt x="0" y="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 rot="16200000" flipH="1">
            <a:off x="2595889" y="4817685"/>
            <a:ext cx="1292225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76565" y="2403097"/>
            <a:ext cx="3770312" cy="3468687"/>
            <a:chOff x="2638" y="1281"/>
            <a:chExt cx="2375" cy="2185"/>
          </a:xfrm>
        </p:grpSpPr>
        <p:sp>
          <p:nvSpPr>
            <p:cNvPr id="9" name="Line 9"/>
            <p:cNvSpPr>
              <a:spLocks noChangeAspect="1" noChangeShapeType="1"/>
            </p:cNvSpPr>
            <p:nvPr/>
          </p:nvSpPr>
          <p:spPr bwMode="auto">
            <a:xfrm>
              <a:off x="2919" y="3185"/>
              <a:ext cx="19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10"/>
            <p:cNvSpPr>
              <a:spLocks noChangeAspect="1" noChangeShapeType="1"/>
            </p:cNvSpPr>
            <p:nvPr/>
          </p:nvSpPr>
          <p:spPr bwMode="auto">
            <a:xfrm rot="-5400000">
              <a:off x="1989" y="2254"/>
              <a:ext cx="18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 Box 11"/>
            <p:cNvSpPr txBox="1">
              <a:spLocks noChangeAspect="1" noChangeArrowheads="1"/>
            </p:cNvSpPr>
            <p:nvPr/>
          </p:nvSpPr>
          <p:spPr bwMode="auto">
            <a:xfrm>
              <a:off x="2827" y="3160"/>
              <a:ext cx="15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sk-SK" sz="2500" i="1"/>
                <a:t>0</a:t>
              </a:r>
              <a:endParaRPr lang="en-US" sz="2500" i="1"/>
            </a:p>
          </p:txBody>
        </p:sp>
        <p:graphicFrame>
          <p:nvGraphicFramePr>
            <p:cNvPr id="12" name="Object 12"/>
            <p:cNvGraphicFramePr>
              <a:graphicFrameLocks noChangeAspect="1"/>
            </p:cNvGraphicFramePr>
            <p:nvPr/>
          </p:nvGraphicFramePr>
          <p:xfrm>
            <a:off x="4798" y="3214"/>
            <a:ext cx="21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26" name="Rovnica" r:id="rId5" imgW="152280" imgH="177480" progId="Equation.3">
                    <p:embed/>
                  </p:oleObj>
                </mc:Choice>
                <mc:Fallback>
                  <p:oleObj name="Rovnica" r:id="rId5" imgW="1522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" y="3214"/>
                          <a:ext cx="21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3"/>
            <p:cNvGraphicFramePr>
              <a:graphicFrameLocks noChangeAspect="1"/>
            </p:cNvGraphicFramePr>
            <p:nvPr/>
          </p:nvGraphicFramePr>
          <p:xfrm>
            <a:off x="2638" y="1281"/>
            <a:ext cx="21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27" name="Rovnica" r:id="rId7" imgW="152280" imgH="164880" progId="Equation.3">
                    <p:embed/>
                  </p:oleObj>
                </mc:Choice>
                <mc:Fallback>
                  <p:oleObj name="Rovnica" r:id="rId7" imgW="15228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" y="1281"/>
                          <a:ext cx="21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2"/>
            <p:cNvGraphicFramePr>
              <a:graphicFrameLocks noChangeAspect="1"/>
            </p:cNvGraphicFramePr>
            <p:nvPr/>
          </p:nvGraphicFramePr>
          <p:xfrm>
            <a:off x="3772" y="2687"/>
            <a:ext cx="251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928" name="Rovnice" r:id="rId9" imgW="177480" imgH="177480" progId="Equation.3">
                    <p:embed/>
                  </p:oleObj>
                </mc:Choice>
                <mc:Fallback>
                  <p:oleObj name="Rovnice" r:id="rId9" imgW="177480" imgH="177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2" y="2687"/>
                          <a:ext cx="251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49562"/>
              </p:ext>
            </p:extLst>
          </p:nvPr>
        </p:nvGraphicFramePr>
        <p:xfrm>
          <a:off x="1294140" y="5430459"/>
          <a:ext cx="34131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29" name="Rovnica" r:id="rId11" imgW="152280" imgH="215640" progId="Equation.3">
                  <p:embed/>
                </p:oleObj>
              </mc:Choice>
              <mc:Fallback>
                <p:oleObj name="Rovnica" r:id="rId11" imgW="152280" imgH="215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140" y="5430459"/>
                        <a:ext cx="34131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283683"/>
              </p:ext>
            </p:extLst>
          </p:nvPr>
        </p:nvGraphicFramePr>
        <p:xfrm>
          <a:off x="394027" y="4030284"/>
          <a:ext cx="3397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0" name="Rovnica" r:id="rId13" imgW="152280" imgH="164880" progId="Equation.3">
                  <p:embed/>
                </p:oleObj>
              </mc:Choice>
              <mc:Fallback>
                <p:oleObj name="Rovnica" r:id="rId13" imgW="15228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27" y="4030284"/>
                        <a:ext cx="3397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6395929"/>
              </p:ext>
            </p:extLst>
          </p:nvPr>
        </p:nvGraphicFramePr>
        <p:xfrm>
          <a:off x="3099127" y="5501897"/>
          <a:ext cx="368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1" name="Rovnica" r:id="rId15" imgW="164880" imgH="215640" progId="Equation.3">
                  <p:embed/>
                </p:oleObj>
              </mc:Choice>
              <mc:Fallback>
                <p:oleObj name="Rovnica" r:id="rId15" imgW="16488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9127" y="5501897"/>
                        <a:ext cx="3683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241419"/>
              </p:ext>
            </p:extLst>
          </p:nvPr>
        </p:nvGraphicFramePr>
        <p:xfrm>
          <a:off x="1302077" y="3769934"/>
          <a:ext cx="3698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2" name="Rovnica" r:id="rId17" imgW="164880" imgH="164880" progId="Equation.3">
                  <p:embed/>
                </p:oleObj>
              </mc:Choice>
              <mc:Fallback>
                <p:oleObj name="Rovnica" r:id="rId17" imgW="1648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2077" y="3769934"/>
                        <a:ext cx="3698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52"/>
          <p:cNvSpPr>
            <a:spLocks noChangeAspect="1" noChangeArrowheads="1"/>
          </p:cNvSpPr>
          <p:nvPr/>
        </p:nvSpPr>
        <p:spPr bwMode="auto">
          <a:xfrm>
            <a:off x="1462415" y="4173159"/>
            <a:ext cx="53975" cy="5397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9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57267"/>
              </p:ext>
            </p:extLst>
          </p:nvPr>
        </p:nvGraphicFramePr>
        <p:xfrm>
          <a:off x="3064202" y="3773109"/>
          <a:ext cx="3413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33" name="Rovnica" r:id="rId19" imgW="152280" imgH="164880" progId="Equation.3">
                  <p:embed/>
                </p:oleObj>
              </mc:Choice>
              <mc:Fallback>
                <p:oleObj name="Rovnica" r:id="rId19" imgW="152280" imgH="1648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4202" y="3773109"/>
                        <a:ext cx="3413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54"/>
          <p:cNvSpPr>
            <a:spLocks noChangeAspect="1" noChangeArrowheads="1"/>
          </p:cNvSpPr>
          <p:nvPr/>
        </p:nvSpPr>
        <p:spPr bwMode="auto">
          <a:xfrm>
            <a:off x="3211840" y="4166809"/>
            <a:ext cx="53975" cy="5397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5345117" y="2907153"/>
            <a:ext cx="3384376" cy="267765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Energetická bilance: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Q + W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Q = m.</a:t>
            </a:r>
            <a:r>
              <a:rPr lang="cs-CZ" sz="2800" dirty="0" err="1" smtClean="0">
                <a:latin typeface="Times New Roman"/>
                <a:cs typeface="Times New Roman"/>
              </a:rPr>
              <a:t>c</a:t>
            </a:r>
            <a:r>
              <a:rPr lang="cs-CZ" sz="2800" baseline="-25000" dirty="0" err="1" smtClean="0">
                <a:latin typeface="Times New Roman"/>
                <a:cs typeface="Times New Roman"/>
              </a:rPr>
              <a:t>p</a:t>
            </a:r>
            <a:r>
              <a:rPr lang="cs-CZ" sz="2800" baseline="-25000" dirty="0" smtClean="0">
                <a:latin typeface="Times New Roman"/>
                <a:cs typeface="Times New Roman"/>
              </a:rPr>
              <a:t> </a:t>
            </a:r>
            <a:r>
              <a:rPr lang="cs-CZ" sz="2800" dirty="0" smtClean="0">
                <a:latin typeface="Times New Roman"/>
                <a:cs typeface="Times New Roman"/>
              </a:rPr>
              <a:t>. </a:t>
            </a:r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T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W = p . </a:t>
            </a:r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V</a:t>
            </a:r>
          </a:p>
          <a:p>
            <a:r>
              <a:rPr lang="cs-CZ" sz="2800" dirty="0" err="1" smtClean="0">
                <a:latin typeface="Times New Roman"/>
                <a:cs typeface="Times New Roman"/>
              </a:rPr>
              <a:t>c</a:t>
            </a:r>
            <a:r>
              <a:rPr lang="cs-CZ" sz="2800" baseline="-25000" dirty="0" err="1" smtClean="0">
                <a:latin typeface="Times New Roman"/>
                <a:cs typeface="Times New Roman"/>
              </a:rPr>
              <a:t>p</a:t>
            </a:r>
            <a:r>
              <a:rPr lang="cs-CZ" sz="2800" baseline="-25000" dirty="0" smtClean="0">
                <a:latin typeface="Times New Roman"/>
                <a:cs typeface="Times New Roman"/>
              </a:rPr>
              <a:t> … měrná tepelná kapacita při stálém tlaku</a:t>
            </a:r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4332" y="33834"/>
            <a:ext cx="7290054" cy="1499616"/>
          </a:xfrm>
        </p:spPr>
        <p:txBody>
          <a:bodyPr/>
          <a:lstStyle/>
          <a:p>
            <a:r>
              <a:rPr lang="cs-CZ" dirty="0" err="1" smtClean="0"/>
              <a:t>Izochorický</a:t>
            </a:r>
            <a:r>
              <a:rPr lang="cs-CZ" dirty="0" smtClean="0"/>
              <a:t> 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cs-CZ" sz="2700" dirty="0" smtClean="0"/>
              <a:t>Nemění-li se objem plynu, pak:</a:t>
            </a:r>
          </a:p>
          <a:p>
            <a:pPr lvl="2"/>
            <a:r>
              <a:rPr lang="cs-CZ" sz="2400" dirty="0" smtClean="0"/>
              <a:t>při zahřívání se zvětšuje teplota a tlak plynu,</a:t>
            </a:r>
          </a:p>
          <a:p>
            <a:pPr lvl="2"/>
            <a:r>
              <a:rPr lang="cs-CZ" sz="2400" dirty="0" smtClean="0"/>
              <a:t>při ochlazování se zmenšuje teplota a tlak plynu.</a:t>
            </a:r>
          </a:p>
          <a:p>
            <a:pPr lvl="2"/>
            <a:endParaRPr lang="cs-CZ" sz="2400" dirty="0" smtClean="0"/>
          </a:p>
          <a:p>
            <a:pPr>
              <a:spcAft>
                <a:spcPct val="15000"/>
              </a:spcAft>
            </a:pPr>
            <a:endParaRPr lang="cs-CZ" sz="3000" dirty="0" smtClean="0"/>
          </a:p>
          <a:p>
            <a:pPr>
              <a:spcAft>
                <a:spcPct val="15000"/>
              </a:spcAft>
              <a:buNone/>
            </a:pPr>
            <a:endParaRPr lang="cs-CZ" sz="3000" dirty="0" smtClean="0"/>
          </a:p>
          <a:p>
            <a:pPr>
              <a:spcAft>
                <a:spcPct val="15000"/>
              </a:spcAft>
            </a:pPr>
            <a:endParaRPr lang="cs-CZ" sz="3000" dirty="0" smtClean="0"/>
          </a:p>
          <a:p>
            <a:pPr>
              <a:spcAft>
                <a:spcPct val="15000"/>
              </a:spcAft>
            </a:pPr>
            <a:r>
              <a:rPr lang="cs-CZ" sz="3000" dirty="0" smtClean="0"/>
              <a:t>Charlesův zákon</a:t>
            </a:r>
          </a:p>
          <a:p>
            <a:pPr lvl="1">
              <a:spcAft>
                <a:spcPct val="15000"/>
              </a:spcAft>
            </a:pPr>
            <a:r>
              <a:rPr lang="cs-CZ" sz="2600" dirty="0" smtClean="0">
                <a:solidFill>
                  <a:srgbClr val="FF0000"/>
                </a:solidFill>
              </a:rPr>
              <a:t>Při </a:t>
            </a:r>
            <a:r>
              <a:rPr lang="cs-CZ" sz="2600" dirty="0" err="1" smtClean="0">
                <a:solidFill>
                  <a:srgbClr val="FF0000"/>
                </a:solidFill>
              </a:rPr>
              <a:t>izochorickém</a:t>
            </a:r>
            <a:r>
              <a:rPr lang="cs-CZ" sz="2600" dirty="0" smtClean="0">
                <a:solidFill>
                  <a:srgbClr val="FF0000"/>
                </a:solidFill>
              </a:rPr>
              <a:t> ději s ideálním plynem stálé hmotnosti je tlak plynu přímo úměrný jeho termodynamické teplotě.</a:t>
            </a:r>
          </a:p>
          <a:p>
            <a:pPr lvl="2"/>
            <a:endParaRPr lang="cs-CZ" sz="2600" dirty="0" smtClean="0"/>
          </a:p>
          <a:p>
            <a:pPr lvl="1"/>
            <a:endParaRPr lang="cs-CZ" sz="2600" dirty="0"/>
          </a:p>
        </p:txBody>
      </p:sp>
      <p:sp>
        <p:nvSpPr>
          <p:cNvPr id="4" name="Rectangle 272"/>
          <p:cNvSpPr>
            <a:spLocks noChangeArrowheads="1"/>
          </p:cNvSpPr>
          <p:nvPr/>
        </p:nvSpPr>
        <p:spPr bwMode="auto">
          <a:xfrm>
            <a:off x="3419871" y="3840733"/>
            <a:ext cx="1958975" cy="679450"/>
          </a:xfrm>
          <a:prstGeom prst="rect">
            <a:avLst/>
          </a:prstGeom>
          <a:solidFill>
            <a:srgbClr val="F8F8F8"/>
          </a:solidFill>
          <a:ln w="19050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5" name="Object 273"/>
          <p:cNvGraphicFramePr>
            <a:graphicFrameLocks noChangeAspect="1"/>
          </p:cNvGraphicFramePr>
          <p:nvPr/>
        </p:nvGraphicFramePr>
        <p:xfrm>
          <a:off x="683568" y="2708920"/>
          <a:ext cx="20018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5" name="Rovnica" r:id="rId3" imgW="787320" imgH="431640" progId="Equation.3">
                  <p:embed/>
                </p:oleObj>
              </mc:Choice>
              <mc:Fallback>
                <p:oleObj name="Rovnica" r:id="rId3" imgW="7873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2708920"/>
                        <a:ext cx="200183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274"/>
          <p:cNvGraphicFramePr>
            <a:graphicFrameLocks noChangeAspect="1"/>
          </p:cNvGraphicFramePr>
          <p:nvPr/>
        </p:nvGraphicFramePr>
        <p:xfrm>
          <a:off x="2728268" y="2889895"/>
          <a:ext cx="22907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6" name="Rovnica" r:id="rId5" imgW="901440" imgH="215640" progId="Equation.3">
                  <p:embed/>
                </p:oleObj>
              </mc:Choice>
              <mc:Fallback>
                <p:oleObj name="Rovnica" r:id="rId5" imgW="9014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8268" y="2889895"/>
                        <a:ext cx="229076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76"/>
          <p:cNvGraphicFramePr>
            <a:graphicFrameLocks noChangeAspect="1"/>
          </p:cNvGraphicFramePr>
          <p:nvPr/>
        </p:nvGraphicFramePr>
        <p:xfrm>
          <a:off x="6156176" y="2636912"/>
          <a:ext cx="1387475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7" name="Rovnica" r:id="rId7" imgW="545760" imgH="431640" progId="Equation.3">
                  <p:embed/>
                </p:oleObj>
              </mc:Choice>
              <mc:Fallback>
                <p:oleObj name="Rovnica" r:id="rId7" imgW="54576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2636912"/>
                        <a:ext cx="1387475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77"/>
          <p:cNvGraphicFramePr>
            <a:graphicFrameLocks noChangeAspect="1"/>
          </p:cNvGraphicFramePr>
          <p:nvPr/>
        </p:nvGraphicFramePr>
        <p:xfrm>
          <a:off x="7524328" y="2852936"/>
          <a:ext cx="12096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8" name="Rovnica" r:id="rId9" imgW="533160" imgH="177480" progId="Equation.3">
                  <p:embed/>
                </p:oleObj>
              </mc:Choice>
              <mc:Fallback>
                <p:oleObj name="Rovnica" r:id="rId9" imgW="5331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328" y="2852936"/>
                        <a:ext cx="1209675" cy="461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962653"/>
              </p:ext>
            </p:extLst>
          </p:nvPr>
        </p:nvGraphicFramePr>
        <p:xfrm>
          <a:off x="3419871" y="3912741"/>
          <a:ext cx="1925638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9" name="Rovnice" r:id="rId11" imgW="850680" imgH="203040" progId="Equation.3">
                  <p:embed/>
                </p:oleObj>
              </mc:Choice>
              <mc:Fallback>
                <p:oleObj name="Rovnice" r:id="rId11" imgW="850680" imgH="2030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1" y="3912741"/>
                        <a:ext cx="1925638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9109" y="0"/>
            <a:ext cx="7290054" cy="1499616"/>
          </a:xfrm>
        </p:spPr>
        <p:txBody>
          <a:bodyPr/>
          <a:lstStyle/>
          <a:p>
            <a:r>
              <a:rPr lang="cs-CZ" dirty="0" err="1" smtClean="0"/>
              <a:t>Izochorický</a:t>
            </a:r>
            <a:r>
              <a:rPr lang="cs-CZ" dirty="0" smtClean="0"/>
              <a:t> děj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9108" y="1197401"/>
            <a:ext cx="7290055" cy="4023360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/>
              <a:t>Částice se zrychlí a zvýší svou energii, čímž začnou vyvíjet větší tlak na stěny nádoby.</a:t>
            </a:r>
          </a:p>
          <a:p>
            <a:endParaRPr lang="cs-CZ" dirty="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>
            <a:off x="2324472" y="3234481"/>
            <a:ext cx="0" cy="1747838"/>
          </a:xfrm>
          <a:prstGeom prst="line">
            <a:avLst/>
          </a:prstGeom>
          <a:noFill/>
          <a:ln w="34925">
            <a:solidFill>
              <a:srgbClr val="00B05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6" name="Freeform 26"/>
          <p:cNvSpPr>
            <a:spLocks/>
          </p:cNvSpPr>
          <p:nvPr/>
        </p:nvSpPr>
        <p:spPr bwMode="auto">
          <a:xfrm>
            <a:off x="984622" y="4980731"/>
            <a:ext cx="1341438" cy="528638"/>
          </a:xfrm>
          <a:custGeom>
            <a:avLst/>
            <a:gdLst/>
            <a:ahLst/>
            <a:cxnLst>
              <a:cxn ang="0">
                <a:pos x="813" y="291"/>
              </a:cxn>
              <a:cxn ang="0">
                <a:pos x="813" y="0"/>
              </a:cxn>
              <a:cxn ang="0">
                <a:pos x="0" y="2"/>
              </a:cxn>
            </a:cxnLst>
            <a:rect l="0" t="0" r="r" b="b"/>
            <a:pathLst>
              <a:path w="813" h="291">
                <a:moveTo>
                  <a:pt x="813" y="291"/>
                </a:moveTo>
                <a:lnTo>
                  <a:pt x="813" y="0"/>
                </a:lnTo>
                <a:lnTo>
                  <a:pt x="0" y="2"/>
                </a:lnTo>
              </a:path>
            </a:pathLst>
          </a:custGeom>
          <a:noFill/>
          <a:ln w="19050" cmpd="sng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7" name="Line 27"/>
          <p:cNvSpPr>
            <a:spLocks noChangeShapeType="1"/>
          </p:cNvSpPr>
          <p:nvPr/>
        </p:nvSpPr>
        <p:spPr bwMode="auto">
          <a:xfrm flipH="1">
            <a:off x="990972" y="3234481"/>
            <a:ext cx="130810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598860" y="2458194"/>
            <a:ext cx="3770312" cy="3468687"/>
            <a:chOff x="2638" y="1281"/>
            <a:chExt cx="2375" cy="2185"/>
          </a:xfrm>
        </p:grpSpPr>
        <p:sp>
          <p:nvSpPr>
            <p:cNvPr id="9" name="Line 38"/>
            <p:cNvSpPr>
              <a:spLocks noChangeAspect="1" noChangeShapeType="1"/>
            </p:cNvSpPr>
            <p:nvPr/>
          </p:nvSpPr>
          <p:spPr bwMode="auto">
            <a:xfrm>
              <a:off x="2919" y="3185"/>
              <a:ext cx="19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Line 39"/>
            <p:cNvSpPr>
              <a:spLocks noChangeAspect="1" noChangeShapeType="1"/>
            </p:cNvSpPr>
            <p:nvPr/>
          </p:nvSpPr>
          <p:spPr bwMode="auto">
            <a:xfrm rot="-5400000">
              <a:off x="1989" y="2254"/>
              <a:ext cx="18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Text Box 40"/>
            <p:cNvSpPr txBox="1">
              <a:spLocks noChangeAspect="1" noChangeArrowheads="1"/>
            </p:cNvSpPr>
            <p:nvPr/>
          </p:nvSpPr>
          <p:spPr bwMode="auto">
            <a:xfrm>
              <a:off x="2827" y="3160"/>
              <a:ext cx="15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sk-SK" sz="2500" i="1"/>
                <a:t>0</a:t>
              </a:r>
              <a:endParaRPr lang="en-US" sz="2500" i="1"/>
            </a:p>
          </p:txBody>
        </p:sp>
        <p:graphicFrame>
          <p:nvGraphicFramePr>
            <p:cNvPr id="12" name="Object 41"/>
            <p:cNvGraphicFramePr>
              <a:graphicFrameLocks noChangeAspect="1"/>
            </p:cNvGraphicFramePr>
            <p:nvPr/>
          </p:nvGraphicFramePr>
          <p:xfrm>
            <a:off x="4798" y="3214"/>
            <a:ext cx="21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690" name="Rovnica" r:id="rId3" imgW="152280" imgH="177480" progId="Equation.3">
                    <p:embed/>
                  </p:oleObj>
                </mc:Choice>
                <mc:Fallback>
                  <p:oleObj name="Rovnica" r:id="rId3" imgW="1522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" y="3214"/>
                          <a:ext cx="21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42"/>
            <p:cNvGraphicFramePr>
              <a:graphicFrameLocks noChangeAspect="1"/>
            </p:cNvGraphicFramePr>
            <p:nvPr/>
          </p:nvGraphicFramePr>
          <p:xfrm>
            <a:off x="2638" y="1281"/>
            <a:ext cx="21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691" name="Rovnica" r:id="rId5" imgW="152280" imgH="164880" progId="Equation.3">
                    <p:embed/>
                  </p:oleObj>
                </mc:Choice>
                <mc:Fallback>
                  <p:oleObj name="Rovnica" r:id="rId5" imgW="15228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" y="1281"/>
                          <a:ext cx="21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47"/>
          <p:cNvGraphicFramePr>
            <a:graphicFrameLocks noChangeAspect="1"/>
          </p:cNvGraphicFramePr>
          <p:nvPr/>
        </p:nvGraphicFramePr>
        <p:xfrm>
          <a:off x="2072060" y="5528419"/>
          <a:ext cx="341312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2" name="Rovnica" r:id="rId7" imgW="152280" imgH="177480" progId="Equation.3">
                  <p:embed/>
                </p:oleObj>
              </mc:Choice>
              <mc:Fallback>
                <p:oleObj name="Rovnica" r:id="rId7" imgW="15228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2060" y="5528419"/>
                        <a:ext cx="341312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8"/>
          <p:cNvGraphicFramePr>
            <a:graphicFrameLocks noChangeAspect="1"/>
          </p:cNvGraphicFramePr>
          <p:nvPr/>
        </p:nvGraphicFramePr>
        <p:xfrm>
          <a:off x="611560" y="4725144"/>
          <a:ext cx="3968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3" name="Rovnica" r:id="rId8" imgW="177480" imgH="215640" progId="Equation.3">
                  <p:embed/>
                </p:oleObj>
              </mc:Choice>
              <mc:Fallback>
                <p:oleObj name="Rovnica" r:id="rId8" imgW="17748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725144"/>
                        <a:ext cx="3968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9"/>
          <p:cNvGraphicFramePr>
            <a:graphicFrameLocks noChangeAspect="1"/>
          </p:cNvGraphicFramePr>
          <p:nvPr/>
        </p:nvGraphicFramePr>
        <p:xfrm>
          <a:off x="597272" y="2978894"/>
          <a:ext cx="4254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4" name="Rovnica" r:id="rId10" imgW="190440" imgH="215640" progId="Equation.3">
                  <p:embed/>
                </p:oleObj>
              </mc:Choice>
              <mc:Fallback>
                <p:oleObj name="Rovnica" r:id="rId10" imgW="1904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72" y="2978894"/>
                        <a:ext cx="4254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86"/>
          <p:cNvGraphicFramePr>
            <a:graphicFrameLocks noChangeAspect="1"/>
          </p:cNvGraphicFramePr>
          <p:nvPr/>
        </p:nvGraphicFramePr>
        <p:xfrm>
          <a:off x="2400672" y="4785469"/>
          <a:ext cx="3698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695" name="Rovnica" r:id="rId12" imgW="164880" imgH="164880" progId="Equation.3">
                  <p:embed/>
                </p:oleObj>
              </mc:Choice>
              <mc:Fallback>
                <p:oleObj name="Rovnica" r:id="rId12" imgW="164880" imgH="1648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672" y="4785469"/>
                        <a:ext cx="3698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87"/>
          <p:cNvSpPr>
            <a:spLocks noChangeAspect="1" noChangeArrowheads="1"/>
          </p:cNvSpPr>
          <p:nvPr/>
        </p:nvSpPr>
        <p:spPr bwMode="auto">
          <a:xfrm>
            <a:off x="2297485" y="4952156"/>
            <a:ext cx="53975" cy="5397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aphicFrame>
        <p:nvGraphicFramePr>
          <p:cNvPr id="19" name="Object 188"/>
          <p:cNvGraphicFramePr>
            <a:graphicFrameLocks noChangeAspect="1"/>
          </p:cNvGraphicFramePr>
          <p:nvPr/>
        </p:nvGraphicFramePr>
        <p:xfrm>
          <a:off x="2402260" y="2999531"/>
          <a:ext cx="36988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40" name="Rovnica" r:id="rId14" imgW="164880" imgH="203040" progId="Equation.3">
                  <p:embed/>
                </p:oleObj>
              </mc:Choice>
              <mc:Fallback>
                <p:oleObj name="Rovnica" r:id="rId14" imgW="16488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260" y="2999531"/>
                        <a:ext cx="36988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Oval 189"/>
          <p:cNvSpPr>
            <a:spLocks noChangeAspect="1" noChangeArrowheads="1"/>
          </p:cNvSpPr>
          <p:nvPr/>
        </p:nvSpPr>
        <p:spPr bwMode="auto">
          <a:xfrm>
            <a:off x="2299072" y="3209081"/>
            <a:ext cx="53975" cy="53975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Obdélník 20"/>
          <p:cNvSpPr/>
          <p:nvPr/>
        </p:nvSpPr>
        <p:spPr>
          <a:xfrm>
            <a:off x="4321771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292080" y="2780928"/>
            <a:ext cx="3384376" cy="310854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Energetická bilance: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Q + W</a:t>
            </a:r>
            <a:endParaRPr lang="cs-CZ" sz="2800" dirty="0" smtClean="0"/>
          </a:p>
          <a:p>
            <a:r>
              <a:rPr lang="cs-CZ" sz="2800" dirty="0" smtClean="0"/>
              <a:t>V = </a:t>
            </a:r>
            <a:r>
              <a:rPr lang="cs-CZ" sz="2800" dirty="0" err="1" smtClean="0"/>
              <a:t>konst</a:t>
            </a:r>
            <a:r>
              <a:rPr lang="cs-CZ" sz="2800" dirty="0" smtClean="0"/>
              <a:t>. =&gt; </a:t>
            </a:r>
            <a:r>
              <a:rPr lang="cs-CZ" sz="2800" dirty="0" smtClean="0">
                <a:latin typeface="Times New Roman"/>
                <a:cs typeface="Times New Roman"/>
              </a:rPr>
              <a:t>W = 0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 Q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Q = m.</a:t>
            </a:r>
            <a:r>
              <a:rPr lang="cs-CZ" sz="2800" dirty="0" err="1" smtClean="0">
                <a:latin typeface="Times New Roman"/>
                <a:cs typeface="Times New Roman"/>
              </a:rPr>
              <a:t>c</a:t>
            </a:r>
            <a:r>
              <a:rPr lang="cs-CZ" sz="2800" baseline="-25000" dirty="0" err="1" smtClean="0">
                <a:latin typeface="Times New Roman"/>
                <a:cs typeface="Times New Roman"/>
              </a:rPr>
              <a:t>v</a:t>
            </a:r>
            <a:r>
              <a:rPr lang="cs-CZ" sz="2800" baseline="-25000" dirty="0" smtClean="0">
                <a:latin typeface="Times New Roman"/>
                <a:cs typeface="Times New Roman"/>
              </a:rPr>
              <a:t> </a:t>
            </a:r>
            <a:r>
              <a:rPr lang="cs-CZ" sz="2800" dirty="0" smtClean="0">
                <a:latin typeface="Times New Roman"/>
                <a:cs typeface="Times New Roman"/>
              </a:rPr>
              <a:t>. </a:t>
            </a:r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T</a:t>
            </a:r>
          </a:p>
          <a:p>
            <a:r>
              <a:rPr lang="cs-CZ" sz="2800" dirty="0" err="1" smtClean="0">
                <a:latin typeface="Times New Roman"/>
                <a:cs typeface="Times New Roman"/>
              </a:rPr>
              <a:t>c</a:t>
            </a:r>
            <a:r>
              <a:rPr lang="cs-CZ" sz="2800" baseline="-25000" dirty="0" err="1" smtClean="0">
                <a:latin typeface="Times New Roman"/>
                <a:cs typeface="Times New Roman"/>
              </a:rPr>
              <a:t>v</a:t>
            </a:r>
            <a:r>
              <a:rPr lang="cs-CZ" sz="2800" baseline="-25000" dirty="0" smtClean="0">
                <a:latin typeface="Times New Roman"/>
                <a:cs typeface="Times New Roman"/>
              </a:rPr>
              <a:t> … měrná tepelná kapacita při stálém objemu</a:t>
            </a:r>
            <a:endParaRPr lang="cs-CZ" sz="2800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290054" cy="1499616"/>
          </a:xfrm>
        </p:spPr>
        <p:txBody>
          <a:bodyPr/>
          <a:lstStyle/>
          <a:p>
            <a:r>
              <a:rPr lang="cs-CZ" dirty="0" smtClean="0"/>
              <a:t>Izotermický proces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7815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Nemění se teplota -&gt; nemění se ani vnitřní energie</a:t>
            </a:r>
          </a:p>
          <a:p>
            <a:pPr>
              <a:spcAft>
                <a:spcPct val="15000"/>
              </a:spcAft>
            </a:pPr>
            <a:endParaRPr lang="cs-CZ" sz="3100" dirty="0" smtClean="0"/>
          </a:p>
          <a:p>
            <a:pPr>
              <a:spcAft>
                <a:spcPct val="15000"/>
              </a:spcAft>
            </a:pPr>
            <a:endParaRPr lang="cs-CZ" sz="3100" dirty="0" smtClean="0"/>
          </a:p>
          <a:p>
            <a:pPr>
              <a:spcAft>
                <a:spcPct val="15000"/>
              </a:spcAft>
            </a:pPr>
            <a:endParaRPr lang="cs-CZ" sz="3100" dirty="0" smtClean="0"/>
          </a:p>
          <a:p>
            <a:pPr>
              <a:spcAft>
                <a:spcPct val="15000"/>
              </a:spcAft>
            </a:pPr>
            <a:endParaRPr lang="cs-CZ" sz="3100" dirty="0" smtClean="0"/>
          </a:p>
          <a:p>
            <a:pPr>
              <a:spcAft>
                <a:spcPct val="15000"/>
              </a:spcAft>
            </a:pPr>
            <a:r>
              <a:rPr lang="cs-CZ" sz="2800" dirty="0" err="1" smtClean="0"/>
              <a:t>Boylův-Mariottův</a:t>
            </a:r>
            <a:r>
              <a:rPr lang="cs-CZ" sz="2800" dirty="0" smtClean="0"/>
              <a:t> zákon</a:t>
            </a:r>
          </a:p>
          <a:p>
            <a:pPr>
              <a:buNone/>
            </a:pPr>
            <a:r>
              <a:rPr lang="cs-CZ" sz="2800" dirty="0" smtClean="0">
                <a:solidFill>
                  <a:srgbClr val="FF0000"/>
                </a:solidFill>
              </a:rPr>
              <a:t>	Při izotermickém ději s ideálním plynem se stálou hmotností je součin tlaku a objemu plynu stálý. </a:t>
            </a:r>
          </a:p>
          <a:p>
            <a:pPr lvl="1"/>
            <a:endParaRPr lang="cs-CZ" dirty="0" smtClean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899592" y="1988840"/>
          <a:ext cx="20018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3" name="Rovnica" r:id="rId3" imgW="787320" imgH="431640" progId="Equation.3">
                  <p:embed/>
                </p:oleObj>
              </mc:Choice>
              <mc:Fallback>
                <p:oleObj name="Rovnica" r:id="rId3" imgW="7873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88840"/>
                        <a:ext cx="2001837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5" name="Object 3"/>
          <p:cNvGraphicFramePr>
            <a:graphicFrameLocks noChangeAspect="1"/>
          </p:cNvGraphicFramePr>
          <p:nvPr/>
        </p:nvGraphicFramePr>
        <p:xfrm>
          <a:off x="2987824" y="2132856"/>
          <a:ext cx="22590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4" name="Rovnica" r:id="rId5" imgW="888840" imgH="215640" progId="Equation.3">
                  <p:embed/>
                </p:oleObj>
              </mc:Choice>
              <mc:Fallback>
                <p:oleObj name="Rovnica" r:id="rId5" imgW="88884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2132856"/>
                        <a:ext cx="22590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0116" name="Object 4"/>
          <p:cNvGraphicFramePr>
            <a:graphicFrameLocks noChangeAspect="1"/>
          </p:cNvGraphicFramePr>
          <p:nvPr/>
        </p:nvGraphicFramePr>
        <p:xfrm>
          <a:off x="1043608" y="3212976"/>
          <a:ext cx="2849562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5" name="Rovnica" r:id="rId7" imgW="1257120" imgH="215640" progId="Equation.3">
                  <p:embed/>
                </p:oleObj>
              </mc:Choice>
              <mc:Fallback>
                <p:oleObj name="Rovnica" r:id="rId7" imgW="1257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12976"/>
                        <a:ext cx="2849562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318565"/>
              </p:ext>
            </p:extLst>
          </p:nvPr>
        </p:nvGraphicFramePr>
        <p:xfrm>
          <a:off x="4932040" y="3212976"/>
          <a:ext cx="20050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46" name="Rovnica" r:id="rId9" imgW="748975" imgH="203112" progId="Equation.3">
                  <p:embed/>
                </p:oleObj>
              </mc:Choice>
              <mc:Fallback>
                <p:oleObj name="Rovnica" r:id="rId9" imgW="748975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3212976"/>
                        <a:ext cx="20050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90054" cy="1499616"/>
          </a:xfrm>
        </p:spPr>
        <p:txBody>
          <a:bodyPr/>
          <a:lstStyle/>
          <a:p>
            <a:r>
              <a:rPr lang="cs-CZ" dirty="0" smtClean="0"/>
              <a:t>Izotermický proces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68951" cy="931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dirty="0" smtClean="0"/>
              <a:t>Pokud zůstane konstantní teplota, nemůže se měnit ani vnitřní energie částic plynu; dodané teplo se tedy musí rychle měnit v práci.</a:t>
            </a:r>
          </a:p>
          <a:p>
            <a:pPr marL="0" indent="0">
              <a:buNone/>
            </a:pPr>
            <a:endParaRPr lang="cs-CZ" sz="2400" dirty="0" smtClean="0"/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96548"/>
              </p:ext>
            </p:extLst>
          </p:nvPr>
        </p:nvGraphicFramePr>
        <p:xfrm>
          <a:off x="5292080" y="5711959"/>
          <a:ext cx="200501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5" name="Rovnica" r:id="rId3" imgW="749160" imgH="203040" progId="Equation.3">
                  <p:embed/>
                </p:oleObj>
              </mc:Choice>
              <mc:Fallback>
                <p:oleObj name="Rovnica" r:id="rId3" imgW="7491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5711959"/>
                        <a:ext cx="200501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reeform 15"/>
          <p:cNvSpPr>
            <a:spLocks/>
          </p:cNvSpPr>
          <p:nvPr/>
        </p:nvSpPr>
        <p:spPr bwMode="auto">
          <a:xfrm>
            <a:off x="1142802" y="2545159"/>
            <a:ext cx="2489200" cy="25923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1" y="560"/>
              </a:cxn>
              <a:cxn ang="0">
                <a:pos x="339" y="1708"/>
              </a:cxn>
              <a:cxn ang="0">
                <a:pos x="1502" y="2002"/>
              </a:cxn>
              <a:cxn ang="0">
                <a:pos x="2122" y="2046"/>
              </a:cxn>
            </a:cxnLst>
            <a:rect l="0" t="0" r="r" b="b"/>
            <a:pathLst>
              <a:path w="2122" h="2046">
                <a:moveTo>
                  <a:pt x="0" y="0"/>
                </a:moveTo>
                <a:cubicBezTo>
                  <a:pt x="0" y="0"/>
                  <a:pt x="12" y="262"/>
                  <a:pt x="41" y="560"/>
                </a:cubicBezTo>
                <a:cubicBezTo>
                  <a:pt x="70" y="858"/>
                  <a:pt x="95" y="1471"/>
                  <a:pt x="339" y="1708"/>
                </a:cubicBezTo>
                <a:cubicBezTo>
                  <a:pt x="582" y="1948"/>
                  <a:pt x="1206" y="1974"/>
                  <a:pt x="1502" y="2002"/>
                </a:cubicBezTo>
                <a:cubicBezTo>
                  <a:pt x="1798" y="2030"/>
                  <a:pt x="1993" y="2037"/>
                  <a:pt x="2122" y="2046"/>
                </a:cubicBezTo>
              </a:path>
            </a:pathLst>
          </a:custGeom>
          <a:noFill/>
          <a:ln w="19050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0" name="Freeform 18"/>
          <p:cNvSpPr>
            <a:spLocks noChangeAspect="1"/>
          </p:cNvSpPr>
          <p:nvPr/>
        </p:nvSpPr>
        <p:spPr bwMode="auto">
          <a:xfrm>
            <a:off x="1212652" y="2546747"/>
            <a:ext cx="2413000" cy="2513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501"/>
              </a:cxn>
              <a:cxn ang="0">
                <a:pos x="355" y="1225"/>
              </a:cxn>
              <a:cxn ang="0">
                <a:pos x="1045" y="1484"/>
              </a:cxn>
              <a:cxn ang="0">
                <a:pos x="1504" y="1543"/>
              </a:cxn>
            </a:cxnLst>
            <a:rect l="0" t="0" r="r" b="b"/>
            <a:pathLst>
              <a:path w="1504" h="1543">
                <a:moveTo>
                  <a:pt x="0" y="0"/>
                </a:moveTo>
                <a:lnTo>
                  <a:pt x="62" y="501"/>
                </a:lnTo>
                <a:cubicBezTo>
                  <a:pt x="99" y="697"/>
                  <a:pt x="191" y="1061"/>
                  <a:pt x="355" y="1225"/>
                </a:cubicBezTo>
                <a:cubicBezTo>
                  <a:pt x="519" y="1389"/>
                  <a:pt x="854" y="1431"/>
                  <a:pt x="1045" y="1484"/>
                </a:cubicBezTo>
                <a:cubicBezTo>
                  <a:pt x="1244" y="1520"/>
                  <a:pt x="1409" y="1531"/>
                  <a:pt x="1504" y="1543"/>
                </a:cubicBezTo>
              </a:path>
            </a:pathLst>
          </a:custGeom>
          <a:noFill/>
          <a:ln w="1905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Freeform 19"/>
          <p:cNvSpPr>
            <a:spLocks noChangeAspect="1"/>
          </p:cNvSpPr>
          <p:nvPr/>
        </p:nvSpPr>
        <p:spPr bwMode="auto">
          <a:xfrm>
            <a:off x="1299964" y="2557859"/>
            <a:ext cx="2309813" cy="24209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748"/>
              </a:cxn>
              <a:cxn ang="0">
                <a:pos x="579" y="1393"/>
              </a:cxn>
              <a:cxn ang="0">
                <a:pos x="1240" y="1776"/>
              </a:cxn>
              <a:cxn ang="0">
                <a:pos x="2008" y="1941"/>
              </a:cxn>
            </a:cxnLst>
            <a:rect l="0" t="0" r="r" b="b"/>
            <a:pathLst>
              <a:path w="2008" h="1941">
                <a:moveTo>
                  <a:pt x="0" y="0"/>
                </a:moveTo>
                <a:cubicBezTo>
                  <a:pt x="28" y="124"/>
                  <a:pt x="84" y="496"/>
                  <a:pt x="168" y="748"/>
                </a:cubicBezTo>
                <a:cubicBezTo>
                  <a:pt x="252" y="1000"/>
                  <a:pt x="385" y="1214"/>
                  <a:pt x="579" y="1393"/>
                </a:cubicBezTo>
                <a:cubicBezTo>
                  <a:pt x="758" y="1564"/>
                  <a:pt x="996" y="1700"/>
                  <a:pt x="1240" y="1776"/>
                </a:cubicBezTo>
                <a:cubicBezTo>
                  <a:pt x="1484" y="1852"/>
                  <a:pt x="1866" y="1916"/>
                  <a:pt x="2008" y="1941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792214" y="3516709"/>
          <a:ext cx="1276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6" name="Rovnica" r:id="rId5" imgW="520560" imgH="228600" progId="Equation.3">
                  <p:embed/>
                </p:oleObj>
              </mc:Choice>
              <mc:Fallback>
                <p:oleObj name="Rovnica" r:id="rId5" imgW="520560" imgH="228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214" y="3516709"/>
                        <a:ext cx="127635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012752" y="4037409"/>
          <a:ext cx="277812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7" name="Rovnica" r:id="rId7" imgW="152280" imgH="215640" progId="Equation.3">
                  <p:embed/>
                </p:oleObj>
              </mc:Choice>
              <mc:Fallback>
                <p:oleObj name="Rovnica" r:id="rId7" imgW="152280" imgH="21564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752" y="4037409"/>
                        <a:ext cx="277812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1820664" y="4286647"/>
          <a:ext cx="30956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8" name="Rovnica" r:id="rId9" imgW="164880" imgH="215640" progId="Equation.3">
                  <p:embed/>
                </p:oleObj>
              </mc:Choice>
              <mc:Fallback>
                <p:oleObj name="Rovnica" r:id="rId9" imgW="164880" imgH="2156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664" y="4286647"/>
                        <a:ext cx="30956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587302" y="4491434"/>
          <a:ext cx="2682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9" name="Rovnica" r:id="rId11" imgW="152280" imgH="228600" progId="Equation.3">
                  <p:embed/>
                </p:oleObj>
              </mc:Choice>
              <mc:Fallback>
                <p:oleObj name="Rovnica" r:id="rId11" imgW="15228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302" y="4491434"/>
                        <a:ext cx="268287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421"/>
          <p:cNvGrpSpPr>
            <a:grpSpLocks/>
          </p:cNvGrpSpPr>
          <p:nvPr/>
        </p:nvGrpSpPr>
        <p:grpSpPr bwMode="auto">
          <a:xfrm>
            <a:off x="539552" y="2276872"/>
            <a:ext cx="3770312" cy="3468688"/>
            <a:chOff x="2638" y="1281"/>
            <a:chExt cx="2375" cy="2185"/>
          </a:xfrm>
        </p:grpSpPr>
        <p:sp>
          <p:nvSpPr>
            <p:cNvPr id="27" name="Line 8"/>
            <p:cNvSpPr>
              <a:spLocks noChangeAspect="1" noChangeShapeType="1"/>
            </p:cNvSpPr>
            <p:nvPr/>
          </p:nvSpPr>
          <p:spPr bwMode="auto">
            <a:xfrm>
              <a:off x="2919" y="3185"/>
              <a:ext cx="19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Line 9"/>
            <p:cNvSpPr>
              <a:spLocks noChangeAspect="1" noChangeShapeType="1"/>
            </p:cNvSpPr>
            <p:nvPr/>
          </p:nvSpPr>
          <p:spPr bwMode="auto">
            <a:xfrm rot="-5400000">
              <a:off x="1989" y="2254"/>
              <a:ext cx="18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29" name="Text Box 13"/>
            <p:cNvSpPr txBox="1">
              <a:spLocks noChangeAspect="1" noChangeArrowheads="1"/>
            </p:cNvSpPr>
            <p:nvPr/>
          </p:nvSpPr>
          <p:spPr bwMode="auto">
            <a:xfrm>
              <a:off x="2827" y="3160"/>
              <a:ext cx="15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sk-SK" sz="2500" i="1"/>
                <a:t>0</a:t>
              </a:r>
              <a:endParaRPr lang="en-US" sz="2500" i="1"/>
            </a:p>
          </p:txBody>
        </p:sp>
        <p:graphicFrame>
          <p:nvGraphicFramePr>
            <p:cNvPr id="30" name="Object 419"/>
            <p:cNvGraphicFramePr>
              <a:graphicFrameLocks noChangeAspect="1"/>
            </p:cNvGraphicFramePr>
            <p:nvPr/>
          </p:nvGraphicFramePr>
          <p:xfrm>
            <a:off x="4798" y="3214"/>
            <a:ext cx="21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0" name="Rovnica" r:id="rId13" imgW="152280" imgH="177480" progId="Equation.3">
                    <p:embed/>
                  </p:oleObj>
                </mc:Choice>
                <mc:Fallback>
                  <p:oleObj name="Rovnica" r:id="rId13" imgW="152280" imgH="177480" progId="Equation.3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" y="3214"/>
                          <a:ext cx="21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420"/>
            <p:cNvGraphicFramePr>
              <a:graphicFrameLocks noChangeAspect="1"/>
            </p:cNvGraphicFramePr>
            <p:nvPr/>
          </p:nvGraphicFramePr>
          <p:xfrm>
            <a:off x="2638" y="1281"/>
            <a:ext cx="21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1" name="Rovnica" r:id="rId15" imgW="152280" imgH="164880" progId="Equation.3">
                    <p:embed/>
                  </p:oleObj>
                </mc:Choice>
                <mc:Fallback>
                  <p:oleObj name="Rovnica" r:id="rId15" imgW="152280" imgH="164880" progId="Equation.3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" y="1281"/>
                          <a:ext cx="21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419"/>
            <p:cNvGraphicFramePr>
              <a:graphicFrameLocks noChangeAspect="1"/>
            </p:cNvGraphicFramePr>
            <p:nvPr/>
          </p:nvGraphicFramePr>
          <p:xfrm>
            <a:off x="3228" y="2914"/>
            <a:ext cx="251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2" name="Rovnice" r:id="rId17" imgW="177480" imgH="177480" progId="Equation.3">
                    <p:embed/>
                  </p:oleObj>
                </mc:Choice>
                <mc:Fallback>
                  <p:oleObj name="Rovnice" r:id="rId17" imgW="177480" imgH="17748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8" y="2914"/>
                          <a:ext cx="251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TextovéPole 31"/>
          <p:cNvSpPr txBox="1"/>
          <p:nvPr/>
        </p:nvSpPr>
        <p:spPr>
          <a:xfrm>
            <a:off x="5292080" y="3140968"/>
            <a:ext cx="3384376" cy="224676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Energetická bilance: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Q + W</a:t>
            </a:r>
            <a:endParaRPr lang="cs-CZ" sz="2800" dirty="0" smtClean="0"/>
          </a:p>
          <a:p>
            <a:r>
              <a:rPr lang="cs-CZ" sz="2800" dirty="0" smtClean="0"/>
              <a:t>T = </a:t>
            </a:r>
            <a:r>
              <a:rPr lang="cs-CZ" sz="2800" dirty="0" err="1" smtClean="0"/>
              <a:t>konst</a:t>
            </a:r>
            <a:r>
              <a:rPr lang="cs-CZ" sz="2800" dirty="0" smtClean="0"/>
              <a:t>. =&gt; </a:t>
            </a:r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0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0 = W + Q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Q = - W = W´</a:t>
            </a:r>
            <a:endParaRPr lang="cs-CZ" sz="2800" dirty="0"/>
          </a:p>
        </p:txBody>
      </p:sp>
      <p:cxnSp>
        <p:nvCxnSpPr>
          <p:cNvPr id="34" name="Přímá spojovací čára 33"/>
          <p:cNvCxnSpPr/>
          <p:nvPr/>
        </p:nvCxnSpPr>
        <p:spPr>
          <a:xfrm>
            <a:off x="1403648" y="4509120"/>
            <a:ext cx="0" cy="792088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ovací čára 34"/>
          <p:cNvCxnSpPr/>
          <p:nvPr/>
        </p:nvCxnSpPr>
        <p:spPr>
          <a:xfrm>
            <a:off x="1979712" y="4941168"/>
            <a:ext cx="0" cy="360040"/>
          </a:xfrm>
          <a:prstGeom prst="line">
            <a:avLst/>
          </a:prstGeom>
          <a:ln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290054" cy="1499616"/>
          </a:xfrm>
        </p:spPr>
        <p:txBody>
          <a:bodyPr/>
          <a:lstStyle/>
          <a:p>
            <a:r>
              <a:rPr lang="cs-CZ" dirty="0" smtClean="0"/>
              <a:t>Adiabatický děj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484784"/>
            <a:ext cx="7290055" cy="40233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Teplo je nulové</a:t>
            </a:r>
          </a:p>
          <a:p>
            <a:r>
              <a:rPr lang="cs-CZ" sz="2400" dirty="0" smtClean="0"/>
              <a:t>Při adiabatickém ději neprobíhá tepelná výměna mezi plynem a okolím.</a:t>
            </a:r>
          </a:p>
          <a:p>
            <a:r>
              <a:rPr lang="cs-CZ" sz="2400" dirty="0" smtClean="0"/>
              <a:t>Adiabatická expanze</a:t>
            </a:r>
          </a:p>
          <a:p>
            <a:pPr lvl="1"/>
            <a:r>
              <a:rPr lang="cs-CZ" sz="2400" dirty="0" smtClean="0"/>
              <a:t>Všechna energie se přemění na práci – využití ve spalovacích motorech</a:t>
            </a:r>
          </a:p>
          <a:p>
            <a:pPr lvl="1"/>
            <a:endParaRPr lang="cs-CZ" sz="2400" dirty="0" smtClean="0">
              <a:solidFill>
                <a:srgbClr val="FF0000"/>
              </a:solidFill>
            </a:endParaRPr>
          </a:p>
          <a:p>
            <a:endParaRPr lang="cs-CZ" sz="2400" dirty="0" smtClean="0"/>
          </a:p>
        </p:txBody>
      </p:sp>
      <p:graphicFrame>
        <p:nvGraphicFramePr>
          <p:cNvPr id="962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03244"/>
              </p:ext>
            </p:extLst>
          </p:nvPr>
        </p:nvGraphicFramePr>
        <p:xfrm>
          <a:off x="3131840" y="1412776"/>
          <a:ext cx="12985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86" name="Rovnice" r:id="rId3" imgW="469800" imgH="203040" progId="Equation.3">
                  <p:embed/>
                </p:oleObj>
              </mc:Choice>
              <mc:Fallback>
                <p:oleObj name="Rovnice" r:id="rId3" imgW="46980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1412776"/>
                        <a:ext cx="12985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1045824" y="4365104"/>
            <a:ext cx="3384376" cy="18158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Energetická bilance: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Q + W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Q = 0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290054" cy="1499616"/>
          </a:xfrm>
        </p:spPr>
        <p:txBody>
          <a:bodyPr/>
          <a:lstStyle/>
          <a:p>
            <a:r>
              <a:rPr lang="cs-CZ" dirty="0" smtClean="0"/>
              <a:t>Adiabatický děj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12776"/>
            <a:ext cx="7290055" cy="4023360"/>
          </a:xfrm>
        </p:spPr>
        <p:txBody>
          <a:bodyPr/>
          <a:lstStyle/>
          <a:p>
            <a:r>
              <a:rPr lang="cs-CZ" sz="2800" dirty="0" err="1" smtClean="0"/>
              <a:t>Poissonův</a:t>
            </a:r>
            <a:r>
              <a:rPr lang="cs-CZ" sz="2800" dirty="0" smtClean="0"/>
              <a:t> zákon: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800" dirty="0" smtClean="0">
                <a:latin typeface="Symbol" pitchFamily="18" charset="2"/>
                <a:sym typeface="Symbol" pitchFamily="18" charset="2"/>
              </a:rPr>
              <a:t></a:t>
            </a:r>
            <a:r>
              <a:rPr lang="cs-CZ" sz="2800" dirty="0" smtClean="0"/>
              <a:t> - </a:t>
            </a:r>
            <a:r>
              <a:rPr lang="cs-CZ" sz="2800" dirty="0" err="1" smtClean="0"/>
              <a:t>Poissonova</a:t>
            </a:r>
            <a:r>
              <a:rPr lang="cs-CZ" sz="2800" dirty="0" smtClean="0"/>
              <a:t> konstanta</a:t>
            </a:r>
          </a:p>
          <a:p>
            <a:endParaRPr lang="cs-CZ" dirty="0"/>
          </a:p>
        </p:txBody>
      </p:sp>
      <p:graphicFrame>
        <p:nvGraphicFramePr>
          <p:cNvPr id="9728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293099"/>
              </p:ext>
            </p:extLst>
          </p:nvPr>
        </p:nvGraphicFramePr>
        <p:xfrm>
          <a:off x="1403648" y="2132856"/>
          <a:ext cx="217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5" name="Rovnica" r:id="rId3" imgW="850680" imgH="228600" progId="Equation.3">
                  <p:embed/>
                </p:oleObj>
              </mc:Choice>
              <mc:Fallback>
                <p:oleObj name="Rovnica" r:id="rId3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132856"/>
                        <a:ext cx="2171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3683"/>
              </p:ext>
            </p:extLst>
          </p:nvPr>
        </p:nvGraphicFramePr>
        <p:xfrm>
          <a:off x="1475656" y="3429000"/>
          <a:ext cx="11287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6" name="Rovnica" r:id="rId5" imgW="444240" imgH="457200" progId="Equation.3">
                  <p:embed/>
                </p:oleObj>
              </mc:Choice>
              <mc:Fallback>
                <p:oleObj name="Rovnica" r:id="rId5" imgW="444240" imgH="457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429000"/>
                        <a:ext cx="112871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666886"/>
              </p:ext>
            </p:extLst>
          </p:nvPr>
        </p:nvGraphicFramePr>
        <p:xfrm>
          <a:off x="3131840" y="3789040"/>
          <a:ext cx="43497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677" name="Rovnice" r:id="rId7" imgW="1726920" imgH="241200" progId="Equation.3">
                  <p:embed/>
                </p:oleObj>
              </mc:Choice>
              <mc:Fallback>
                <p:oleObj name="Rovnice" r:id="rId7" imgW="172692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89040"/>
                        <a:ext cx="43497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4625" y="116632"/>
            <a:ext cx="7290054" cy="1499616"/>
          </a:xfrm>
        </p:spPr>
        <p:txBody>
          <a:bodyPr/>
          <a:lstStyle/>
          <a:p>
            <a:r>
              <a:rPr lang="cs-CZ" dirty="0" smtClean="0"/>
              <a:t>Adiabatický děj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62806" y="1349856"/>
            <a:ext cx="7290055" cy="402336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Křivka </a:t>
            </a:r>
            <a:r>
              <a:rPr lang="cs-CZ" sz="2400" dirty="0" err="1" smtClean="0"/>
              <a:t>pV</a:t>
            </a:r>
            <a:r>
              <a:rPr lang="cs-CZ" sz="2400" dirty="0" smtClean="0"/>
              <a:t> diagramu se nazývá adiabata</a:t>
            </a:r>
            <a:endParaRPr lang="cs-CZ" sz="2400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267744" y="2276872"/>
          <a:ext cx="2171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830" name="Rovnica" r:id="rId3" imgW="850680" imgH="228600" progId="Equation.3">
                  <p:embed/>
                </p:oleObj>
              </mc:Choice>
              <mc:Fallback>
                <p:oleObj name="Rovnica" r:id="rId3" imgW="850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276872"/>
                        <a:ext cx="2171700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reeform 209"/>
          <p:cNvSpPr>
            <a:spLocks noChangeAspect="1"/>
          </p:cNvSpPr>
          <p:nvPr/>
        </p:nvSpPr>
        <p:spPr bwMode="auto">
          <a:xfrm>
            <a:off x="1235869" y="2640410"/>
            <a:ext cx="2413000" cy="25130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501"/>
              </a:cxn>
              <a:cxn ang="0">
                <a:pos x="355" y="1225"/>
              </a:cxn>
              <a:cxn ang="0">
                <a:pos x="1045" y="1484"/>
              </a:cxn>
              <a:cxn ang="0">
                <a:pos x="1504" y="1543"/>
              </a:cxn>
            </a:cxnLst>
            <a:rect l="0" t="0" r="r" b="b"/>
            <a:pathLst>
              <a:path w="1504" h="1543">
                <a:moveTo>
                  <a:pt x="0" y="0"/>
                </a:moveTo>
                <a:lnTo>
                  <a:pt x="62" y="501"/>
                </a:lnTo>
                <a:cubicBezTo>
                  <a:pt x="99" y="697"/>
                  <a:pt x="191" y="1061"/>
                  <a:pt x="355" y="1225"/>
                </a:cubicBezTo>
                <a:cubicBezTo>
                  <a:pt x="519" y="1389"/>
                  <a:pt x="854" y="1431"/>
                  <a:pt x="1045" y="1484"/>
                </a:cubicBezTo>
                <a:cubicBezTo>
                  <a:pt x="1244" y="1520"/>
                  <a:pt x="1409" y="1531"/>
                  <a:pt x="1504" y="154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grpSp>
        <p:nvGrpSpPr>
          <p:cNvPr id="6" name="Group 215"/>
          <p:cNvGrpSpPr>
            <a:grpSpLocks/>
          </p:cNvGrpSpPr>
          <p:nvPr/>
        </p:nvGrpSpPr>
        <p:grpSpPr bwMode="auto">
          <a:xfrm>
            <a:off x="562769" y="2370535"/>
            <a:ext cx="3770312" cy="3468687"/>
            <a:chOff x="2638" y="1281"/>
            <a:chExt cx="2375" cy="2185"/>
          </a:xfrm>
        </p:grpSpPr>
        <p:sp>
          <p:nvSpPr>
            <p:cNvPr id="7" name="Line 216"/>
            <p:cNvSpPr>
              <a:spLocks noChangeAspect="1" noChangeShapeType="1"/>
            </p:cNvSpPr>
            <p:nvPr/>
          </p:nvSpPr>
          <p:spPr bwMode="auto">
            <a:xfrm>
              <a:off x="2919" y="3185"/>
              <a:ext cx="198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Line 217"/>
            <p:cNvSpPr>
              <a:spLocks noChangeAspect="1" noChangeShapeType="1"/>
            </p:cNvSpPr>
            <p:nvPr/>
          </p:nvSpPr>
          <p:spPr bwMode="auto">
            <a:xfrm rot="-5400000">
              <a:off x="1989" y="2254"/>
              <a:ext cx="186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Text Box 218"/>
            <p:cNvSpPr txBox="1">
              <a:spLocks noChangeAspect="1" noChangeArrowheads="1"/>
            </p:cNvSpPr>
            <p:nvPr/>
          </p:nvSpPr>
          <p:spPr bwMode="auto">
            <a:xfrm>
              <a:off x="2827" y="3160"/>
              <a:ext cx="158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>
              <a:spAutoFit/>
            </a:bodyPr>
            <a:lstStyle/>
            <a:p>
              <a:r>
                <a:rPr lang="sk-SK" sz="2500" i="1"/>
                <a:t>0</a:t>
              </a:r>
              <a:endParaRPr lang="en-US" sz="2500" i="1"/>
            </a:p>
          </p:txBody>
        </p:sp>
        <p:graphicFrame>
          <p:nvGraphicFramePr>
            <p:cNvPr id="10" name="Object 219"/>
            <p:cNvGraphicFramePr>
              <a:graphicFrameLocks noChangeAspect="1"/>
            </p:cNvGraphicFramePr>
            <p:nvPr/>
          </p:nvGraphicFramePr>
          <p:xfrm>
            <a:off x="4798" y="3214"/>
            <a:ext cx="215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31" name="Rovnica" r:id="rId5" imgW="152280" imgH="177480" progId="Equation.3">
                    <p:embed/>
                  </p:oleObj>
                </mc:Choice>
                <mc:Fallback>
                  <p:oleObj name="Rovnica" r:id="rId5" imgW="152280" imgH="177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8" y="3214"/>
                          <a:ext cx="215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220"/>
            <p:cNvGraphicFramePr>
              <a:graphicFrameLocks noChangeAspect="1"/>
            </p:cNvGraphicFramePr>
            <p:nvPr/>
          </p:nvGraphicFramePr>
          <p:xfrm>
            <a:off x="2638" y="1281"/>
            <a:ext cx="21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32" name="Rovnica" r:id="rId7" imgW="152280" imgH="164880" progId="Equation.3">
                    <p:embed/>
                  </p:oleObj>
                </mc:Choice>
                <mc:Fallback>
                  <p:oleObj name="Rovnica" r:id="rId7" imgW="152280" imgH="1648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8" y="1281"/>
                          <a:ext cx="21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219"/>
            <p:cNvGraphicFramePr>
              <a:graphicFrameLocks noChangeAspect="1"/>
            </p:cNvGraphicFramePr>
            <p:nvPr/>
          </p:nvGraphicFramePr>
          <p:xfrm>
            <a:off x="3349" y="2900"/>
            <a:ext cx="251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833" name="Rovnice" r:id="rId9" imgW="177480" imgH="177480" progId="Equation.3">
                    <p:embed/>
                  </p:oleObj>
                </mc:Choice>
                <mc:Fallback>
                  <p:oleObj name="Rovnice" r:id="rId9" imgW="177480" imgH="17748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49" y="2900"/>
                          <a:ext cx="251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 cmpd="dbl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Freeform 222"/>
          <p:cNvSpPr>
            <a:spLocks noChangeAspect="1"/>
          </p:cNvSpPr>
          <p:nvPr/>
        </p:nvSpPr>
        <p:spPr bwMode="auto">
          <a:xfrm>
            <a:off x="1397794" y="2626122"/>
            <a:ext cx="2303462" cy="266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5" y="454"/>
              </a:cxn>
              <a:cxn ang="0">
                <a:pos x="264" y="1259"/>
              </a:cxn>
              <a:cxn ang="0">
                <a:pos x="819" y="1583"/>
              </a:cxn>
              <a:cxn ang="0">
                <a:pos x="1451" y="1678"/>
              </a:cxn>
            </a:cxnLst>
            <a:rect l="0" t="0" r="r" b="b"/>
            <a:pathLst>
              <a:path w="1451" h="1678">
                <a:moveTo>
                  <a:pt x="0" y="0"/>
                </a:moveTo>
                <a:lnTo>
                  <a:pt x="45" y="454"/>
                </a:lnTo>
                <a:cubicBezTo>
                  <a:pt x="76" y="683"/>
                  <a:pt x="141" y="1077"/>
                  <a:pt x="264" y="1259"/>
                </a:cubicBezTo>
                <a:cubicBezTo>
                  <a:pt x="393" y="1447"/>
                  <a:pt x="545" y="1521"/>
                  <a:pt x="819" y="1583"/>
                </a:cubicBezTo>
                <a:cubicBezTo>
                  <a:pt x="1093" y="1645"/>
                  <a:pt x="1319" y="1658"/>
                  <a:pt x="1451" y="1678"/>
                </a:cubicBezTo>
              </a:path>
            </a:pathLst>
          </a:custGeom>
          <a:noFill/>
          <a:ln w="25400">
            <a:solidFill>
              <a:srgbClr val="00B050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2" name="TextovéPole 21"/>
          <p:cNvSpPr txBox="1"/>
          <p:nvPr/>
        </p:nvSpPr>
        <p:spPr>
          <a:xfrm>
            <a:off x="5364088" y="2276872"/>
            <a:ext cx="3384376" cy="181588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Energetická bilance: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Q + W</a:t>
            </a:r>
          </a:p>
          <a:p>
            <a:r>
              <a:rPr lang="cs-CZ" sz="2800" dirty="0" smtClean="0">
                <a:latin typeface="Times New Roman"/>
                <a:cs typeface="Times New Roman"/>
              </a:rPr>
              <a:t>Q = 0</a:t>
            </a:r>
          </a:p>
          <a:p>
            <a:r>
              <a:rPr lang="el-GR" sz="2800" dirty="0" smtClean="0">
                <a:latin typeface="Times New Roman"/>
                <a:cs typeface="Times New Roman"/>
              </a:rPr>
              <a:t>Δ</a:t>
            </a:r>
            <a:r>
              <a:rPr lang="cs-CZ" sz="2800" dirty="0" smtClean="0">
                <a:latin typeface="Times New Roman"/>
                <a:cs typeface="Times New Roman"/>
              </a:rPr>
              <a:t>U = W</a:t>
            </a:r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1547664" y="3861048"/>
            <a:ext cx="0" cy="1512168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2267744" y="5013176"/>
            <a:ext cx="0" cy="360040"/>
          </a:xfrm>
          <a:prstGeom prst="line">
            <a:avLst/>
          </a:prstGeom>
          <a:ln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8010" y="264861"/>
            <a:ext cx="7290054" cy="1499616"/>
          </a:xfrm>
        </p:spPr>
        <p:txBody>
          <a:bodyPr>
            <a:normAutofit/>
          </a:bodyPr>
          <a:lstStyle/>
          <a:p>
            <a:r>
              <a:rPr lang="cs-CZ" dirty="0" smtClean="0"/>
              <a:t>2. Pohyb částic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44240"/>
            <a:ext cx="7506971" cy="4014232"/>
          </a:xfrm>
        </p:spPr>
        <p:txBody>
          <a:bodyPr/>
          <a:lstStyle/>
          <a:p>
            <a:r>
              <a:rPr lang="cs-CZ" sz="2400" dirty="0" smtClean="0"/>
              <a:t>Rychlost pohybu se s teplotou zvyšuje</a:t>
            </a:r>
          </a:p>
          <a:p>
            <a:pPr lvl="1"/>
            <a:r>
              <a:rPr lang="cs-CZ" sz="2400" dirty="0" smtClean="0"/>
              <a:t>Teoreticky by se zastavily při dosažení teploty absolutní nuly (0 K), ale té dle 3. termodynamického zákona nelze dosáhnout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159746" name="Picture 2" descr="https://upload.wikimedia.org/wikipedia/commons/thumb/f/f9/Blausen_0315_Diffusion.png/1920px-Blausen_0315_Diffu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797990"/>
            <a:ext cx="4856149" cy="227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48" name="Picture 4" descr="https://upload.wikimedia.org/wikipedia/commons/4/4d/DiffusionMicroMacr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25728"/>
            <a:ext cx="3097237" cy="258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4869" y="0"/>
            <a:ext cx="7290054" cy="1340768"/>
          </a:xfrm>
        </p:spPr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908720"/>
            <a:ext cx="8604448" cy="1965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73772"/>
            <a:ext cx="8119793" cy="1918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3317"/>
            <a:ext cx="8316415" cy="196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4950" y="134566"/>
            <a:ext cx="7886700" cy="986609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Normálové napětí, modul pružnosti</a:t>
            </a:r>
            <a:endParaRPr lang="en-US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139952" y="1137253"/>
            <a:ext cx="44932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Tahem se vzdálenosti mezi částicemi zvětšují a začnou tak převládat </a:t>
            </a:r>
            <a:r>
              <a:rPr lang="cs-CZ" sz="2400" b="1" dirty="0" smtClean="0">
                <a:solidFill>
                  <a:schemeClr val="accent2">
                    <a:lumMod val="50000"/>
                  </a:schemeClr>
                </a:solidFill>
              </a:rPr>
              <a:t>přitažlivé síly</a:t>
            </a:r>
            <a:r>
              <a:rPr lang="cs-CZ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Na pomyslném řezu (ploše) vzniká stav napjatosti – </a:t>
            </a:r>
            <a:r>
              <a:rPr lang="cs-CZ" sz="2400" b="1" i="1" dirty="0" smtClean="0">
                <a:solidFill>
                  <a:schemeClr val="accent2">
                    <a:lumMod val="50000"/>
                  </a:schemeClr>
                </a:solidFill>
              </a:rPr>
              <a:t>normálové napětí </a:t>
            </a:r>
            <a:r>
              <a:rPr lang="el-GR" sz="2400" dirty="0">
                <a:solidFill>
                  <a:schemeClr val="accent2">
                    <a:lumMod val="50000"/>
                  </a:schemeClr>
                </a:solidFill>
              </a:rPr>
              <a:t>σ</a:t>
            </a:r>
            <a:r>
              <a:rPr lang="cs-CZ" sz="2400" baseline="-25000" dirty="0">
                <a:solidFill>
                  <a:schemeClr val="accent2">
                    <a:lumMod val="50000"/>
                  </a:schemeClr>
                </a:solidFill>
              </a:rPr>
              <a:t>n </a:t>
            </a:r>
            <a:r>
              <a:rPr lang="cs-CZ" sz="2400" dirty="0" smtClean="0"/>
              <a:t>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2427854" y="1484784"/>
                <a:ext cx="1375811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  <m:r>
                        <a:rPr lang="cs-CZ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𝑺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854" y="1484784"/>
                <a:ext cx="1375811" cy="8066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2" descr="https://notendur.hi.is/eme1/skoli/edl_h05/masteringphysics/11/youngsModulus_files/5742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7" r="16153"/>
          <a:stretch/>
        </p:blipFill>
        <p:spPr bwMode="auto">
          <a:xfrm>
            <a:off x="280635" y="3672880"/>
            <a:ext cx="1685925" cy="207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2046999" y="3877627"/>
                <a:ext cx="1394549" cy="8336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cs-CZ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8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8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cs-CZ" sz="28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999" y="3877627"/>
                <a:ext cx="1394549" cy="83362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2161998" y="4950445"/>
                <a:ext cx="1164550" cy="8066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𝜺</m:t>
                      </m:r>
                      <m:r>
                        <a:rPr lang="cs-CZ" sz="28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num>
                        <m:den>
                          <m:r>
                            <a:rPr lang="cs-CZ" sz="28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998" y="4950445"/>
                <a:ext cx="1164550" cy="80663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ovéPole 11"/>
          <p:cNvSpPr txBox="1"/>
          <p:nvPr/>
        </p:nvSpPr>
        <p:spPr>
          <a:xfrm>
            <a:off x="899592" y="5883662"/>
            <a:ext cx="806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Materiály </a:t>
            </a:r>
            <a:r>
              <a:rPr lang="cs-CZ" sz="2400" b="1" dirty="0" smtClean="0"/>
              <a:t>s velkým modulem </a:t>
            </a:r>
            <a:r>
              <a:rPr lang="cs-CZ" sz="2400" dirty="0" smtClean="0"/>
              <a:t>pružnosti mají </a:t>
            </a:r>
            <a:r>
              <a:rPr lang="cs-CZ" sz="2400" b="1" dirty="0" smtClean="0"/>
              <a:t>nízkou schopnost deformace</a:t>
            </a:r>
            <a:r>
              <a:rPr lang="cs-CZ" sz="2400" dirty="0" smtClean="0"/>
              <a:t> a naopak.</a:t>
            </a:r>
            <a:endParaRPr lang="en-US" sz="2400" dirty="0"/>
          </a:p>
        </p:txBody>
      </p:sp>
      <p:pic>
        <p:nvPicPr>
          <p:cNvPr id="22" name="Obrázek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923" y="548680"/>
            <a:ext cx="1714500" cy="3124200"/>
          </a:xfrm>
          <a:prstGeom prst="rect">
            <a:avLst/>
          </a:prstGeom>
        </p:spPr>
      </p:pic>
      <p:sp>
        <p:nvSpPr>
          <p:cNvPr id="24" name="TextovéPole 23"/>
          <p:cNvSpPr txBox="1"/>
          <p:nvPr/>
        </p:nvSpPr>
        <p:spPr>
          <a:xfrm>
            <a:off x="3635896" y="3987978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 smtClean="0"/>
              <a:t>σ</a:t>
            </a:r>
            <a:r>
              <a:rPr lang="cs-CZ" sz="2200" baseline="-25000" dirty="0" smtClean="0"/>
              <a:t>n </a:t>
            </a:r>
            <a:r>
              <a:rPr lang="cs-CZ" sz="2200" dirty="0" smtClean="0"/>
              <a:t>… Normálové napětí</a:t>
            </a:r>
          </a:p>
          <a:p>
            <a:r>
              <a:rPr lang="cs-CZ" sz="2200" dirty="0" smtClean="0"/>
              <a:t>E… </a:t>
            </a:r>
            <a:r>
              <a:rPr lang="cs-CZ" sz="2200" dirty="0" err="1" smtClean="0"/>
              <a:t>Youngův</a:t>
            </a:r>
            <a:r>
              <a:rPr lang="cs-CZ" sz="2200" dirty="0" smtClean="0"/>
              <a:t> modul pružnosti</a:t>
            </a:r>
          </a:p>
          <a:p>
            <a:r>
              <a:rPr lang="el-GR" sz="2200" dirty="0" smtClean="0"/>
              <a:t>ε</a:t>
            </a:r>
            <a:r>
              <a:rPr lang="cs-CZ" sz="2200" dirty="0"/>
              <a:t> … </a:t>
            </a:r>
            <a:r>
              <a:rPr lang="cs-CZ" sz="2200" dirty="0" smtClean="0"/>
              <a:t>Podélná deformace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0076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9454" y="260648"/>
            <a:ext cx="7886700" cy="821507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Délková teplotní roztažnost</a:t>
            </a:r>
            <a:endParaRPr lang="en-US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7" y="1140903"/>
            <a:ext cx="8482317" cy="703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/>
              <a:t>Týká se těles, u kterých je jeden rozměr výrazně větší (tyče, dráty…)</a:t>
            </a:r>
          </a:p>
          <a:p>
            <a:pPr marL="0" indent="0">
              <a:buNone/>
            </a:pP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4121877" y="2394636"/>
                <a:ext cx="155254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cs-CZ" sz="24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cs-CZ" sz="24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877" y="2394636"/>
                <a:ext cx="1552541" cy="369332"/>
              </a:xfrm>
              <a:prstGeom prst="rect">
                <a:avLst/>
              </a:prstGeom>
              <a:blipFill rotWithShape="1">
                <a:blip r:embed="rId2"/>
                <a:stretch>
                  <a:fillRect l="-3529" r="-784" b="-133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222066" y="3161558"/>
                <a:ext cx="1352165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  <m:r>
                        <a:rPr lang="cs-CZ" sz="2200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cs-CZ" sz="2200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2066" y="3161558"/>
                <a:ext cx="1352165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4525" r="-2262" b="-1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Skupina 9"/>
          <p:cNvGrpSpPr/>
          <p:nvPr/>
        </p:nvGrpSpPr>
        <p:grpSpPr>
          <a:xfrm>
            <a:off x="487167" y="1844824"/>
            <a:ext cx="3456000" cy="1836000"/>
            <a:chOff x="536575" y="2044700"/>
            <a:chExt cx="3672000" cy="2027918"/>
          </a:xfrm>
        </p:grpSpPr>
        <p:pic>
          <p:nvPicPr>
            <p:cNvPr id="2052" name="Picture 4" descr="http://education-portal.com/cimages/multimages/16/linearexpansion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75" y="2044700"/>
              <a:ext cx="3672000" cy="2027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165119" y="2487469"/>
              <a:ext cx="100099" cy="16365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6234518" y="2423609"/>
                <a:ext cx="199304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𝒍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518" y="2423609"/>
                <a:ext cx="1993046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752" r="-2141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6084633" y="3130780"/>
                <a:ext cx="26161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b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633" y="3130780"/>
                <a:ext cx="2616165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098" b="-1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ovéPole 8"/>
          <p:cNvSpPr txBox="1"/>
          <p:nvPr/>
        </p:nvSpPr>
        <p:spPr>
          <a:xfrm>
            <a:off x="4257023" y="4081513"/>
            <a:ext cx="3030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2">
                    <a:lumMod val="50000"/>
                  </a:schemeClr>
                </a:solidFill>
                <a:sym typeface="Symbol" panose="05050102010706020507" pitchFamily="18" charset="2"/>
              </a:rPr>
              <a:t></a:t>
            </a:r>
            <a:r>
              <a:rPr lang="cs-CZ" sz="2400" dirty="0" smtClean="0">
                <a:sym typeface="Symbol" panose="05050102010706020507" pitchFamily="18" charset="2"/>
              </a:rPr>
              <a:t> - teplotní součinitel (koeficient) délkové roztažnosti</a:t>
            </a:r>
            <a:endParaRPr lang="en-US" sz="24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125" y="4077072"/>
            <a:ext cx="2988000" cy="2398577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257023" y="5409914"/>
            <a:ext cx="3655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Čím strmější křivka (větší </a:t>
            </a:r>
            <a:r>
              <a:rPr lang="cs-CZ" sz="2400" dirty="0" smtClean="0">
                <a:sym typeface="Symbol" panose="05050102010706020507" pitchFamily="18" charset="2"/>
              </a:rPr>
              <a:t>), tím lepší teplotní roztažnost.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492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Objemová teplotní roztažnost</a:t>
            </a:r>
            <a:endParaRPr lang="en-US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17" y="1411376"/>
            <a:ext cx="3384000" cy="19835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4972050" y="1411376"/>
                <a:ext cx="1925912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sSub>
                        <m:sSub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1411376"/>
                <a:ext cx="1925912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2848" r="-2532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972050" y="2070465"/>
                <a:ext cx="255820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∙∆</m:t>
                          </m:r>
                          <m:r>
                            <a:rPr lang="cs-CZ" sz="22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050" y="2070465"/>
                <a:ext cx="2558201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2148" b="-3454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/>
          <p:cNvSpPr txBox="1"/>
          <p:nvPr/>
        </p:nvSpPr>
        <p:spPr>
          <a:xfrm>
            <a:off x="4972050" y="2729554"/>
            <a:ext cx="3695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β</a:t>
            </a:r>
            <a:r>
              <a:rPr lang="cs-CZ" sz="2000" dirty="0" smtClean="0"/>
              <a:t> – teplotní součinitel (koeficient) objemové roztažnosti.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5013059" y="3657560"/>
                <a:ext cx="974241" cy="33855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𝛃</m:t>
                      </m:r>
                      <m:r>
                        <a:rPr lang="cs-CZ" sz="22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</m:oMath>
                  </m:oMathPara>
                </a14:m>
                <a:endParaRPr lang="en-US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3059" y="3657560"/>
                <a:ext cx="974241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8025" r="-6173" b="-29310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217" y="3386205"/>
            <a:ext cx="3564000" cy="2978861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131840" y="4725144"/>
            <a:ext cx="4067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Teplotní anomálie vody – nejmenší objem, a tedy největší hustotu má voda o teplotě kolem 4 °C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20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3" y="387676"/>
            <a:ext cx="8879027" cy="194232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7" y="4409344"/>
            <a:ext cx="8928431" cy="201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3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4825"/>
            <a:ext cx="7886700" cy="938106"/>
          </a:xfrm>
        </p:spPr>
        <p:txBody>
          <a:bodyPr>
            <a:normAutofit/>
          </a:bodyPr>
          <a:lstStyle/>
          <a:p>
            <a:pPr algn="ctr"/>
            <a:r>
              <a:rPr lang="cs-CZ" sz="3600" dirty="0" smtClean="0"/>
              <a:t>Povrchové napětí</a:t>
            </a:r>
            <a:endParaRPr lang="en-US" sz="3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4499992" y="1141977"/>
            <a:ext cx="4309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Tekutina (resp. její částice) </a:t>
            </a:r>
            <a:r>
              <a:rPr lang="cs-CZ" sz="2400" i="1" dirty="0" smtClean="0"/>
              <a:t>na rozhraní</a:t>
            </a:r>
            <a:r>
              <a:rPr lang="cs-CZ" sz="2400" dirty="0" smtClean="0"/>
              <a:t> se snaží dosáhnout </a:t>
            </a:r>
            <a:r>
              <a:rPr lang="cs-CZ" sz="2400" i="1" dirty="0" smtClean="0"/>
              <a:t>stavu s nejnižší energií</a:t>
            </a:r>
            <a:r>
              <a:rPr lang="cs-CZ" sz="2400" dirty="0"/>
              <a:t> </a:t>
            </a:r>
            <a:r>
              <a:rPr lang="cs-CZ" sz="2400" dirty="0" smtClean="0"/>
              <a:t>a „stáhnout se“ tak, aby měla při daném objemu co nejnižší povrch.</a:t>
            </a:r>
            <a:endParaRPr lang="en-US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22671" y="4412746"/>
            <a:ext cx="60775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Pokud bychom chtěli zvětšit povrch tekutiny, museli bychom vyvinout sílu právě kvůli vazební energii povrchových částic, tedy povrchovému napětí: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833711" y="3459665"/>
                <a:ext cx="1057725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24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num>
                        <m:den>
                          <m:r>
                            <a:rPr lang="cs-CZ" sz="24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711" y="3459665"/>
                <a:ext cx="1057725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0" y="1141977"/>
            <a:ext cx="4476752" cy="240749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005" y="5197576"/>
            <a:ext cx="2255119" cy="1390657"/>
          </a:xfrm>
          <a:prstGeom prst="rect">
            <a:avLst/>
          </a:prstGeom>
        </p:spPr>
      </p:pic>
      <p:pic>
        <p:nvPicPr>
          <p:cNvPr id="1026" name="Picture 2" descr="http://www.germetavan.com/Yuklemeler/c654dshutterstock_11650960--Mavi-arka-plan-uzerinde-su-damlalar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04" y="3286896"/>
            <a:ext cx="2286478" cy="164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877246" y="5813129"/>
                <a:ext cx="2132379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𝑾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𝝈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cs-CZ" sz="22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cs-CZ" sz="22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7246" y="5813129"/>
                <a:ext cx="2132379" cy="338554"/>
              </a:xfrm>
              <a:prstGeom prst="rect">
                <a:avLst/>
              </a:prstGeom>
              <a:blipFill rotWithShape="1">
                <a:blip r:embed="rId6"/>
                <a:stretch>
                  <a:fillRect l="-2571" r="-2571" b="-545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11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" y="404664"/>
            <a:ext cx="8825895" cy="209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4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12968" cy="2045104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570758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Reference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1. KRYNICKÝ, Martin. Elektronické učebnice matematiky a fyziky. [online]. 2013-01-28 [cit. 2013-0</a:t>
            </a:r>
            <a:r>
              <a:rPr lang="en-US" dirty="0" smtClean="0"/>
              <a:t>2</a:t>
            </a:r>
            <a:r>
              <a:rPr lang="cs-CZ" dirty="0" smtClean="0"/>
              <a:t>-29]. Dostupné z: </a:t>
            </a:r>
            <a:r>
              <a:rPr lang="cs-CZ" dirty="0" smtClean="0">
                <a:hlinkClick r:id="rId2"/>
              </a:rPr>
              <a:t>http://www.realisticky.</a:t>
            </a:r>
            <a:r>
              <a:rPr lang="cs-CZ" dirty="0" err="1" smtClean="0">
                <a:hlinkClick r:id="rId2"/>
              </a:rPr>
              <a:t>cz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 dirty="0" smtClean="0"/>
              <a:t>2. REICHL, Jaroslav,  VŠETIČKA Martin. </a:t>
            </a:r>
            <a:r>
              <a:rPr lang="cs-CZ" i="1" dirty="0" smtClean="0"/>
              <a:t>Encyklopedie fyziky</a:t>
            </a:r>
            <a:r>
              <a:rPr lang="cs-CZ" dirty="0" smtClean="0"/>
              <a:t> [online]. [cit. 2013-0</a:t>
            </a:r>
            <a:r>
              <a:rPr lang="en-US" dirty="0" smtClean="0"/>
              <a:t>2</a:t>
            </a:r>
            <a:r>
              <a:rPr lang="cs-CZ" dirty="0" smtClean="0"/>
              <a:t>-29]. Dostupné z: http://fyzika.</a:t>
            </a:r>
            <a:r>
              <a:rPr lang="cs-CZ" dirty="0" err="1" smtClean="0"/>
              <a:t>jreichl.com</a:t>
            </a:r>
            <a:r>
              <a:rPr lang="cs-CZ" dirty="0" smtClean="0"/>
              <a:t>/</a:t>
            </a:r>
          </a:p>
          <a:p>
            <a:r>
              <a:rPr lang="cs-CZ" dirty="0" smtClean="0"/>
              <a:t>3.  </a:t>
            </a:r>
            <a:r>
              <a:rPr lang="cs-CZ" dirty="0" err="1" smtClean="0"/>
              <a:t>Wikipedia</a:t>
            </a:r>
            <a:r>
              <a:rPr lang="cs-CZ" dirty="0" smtClean="0"/>
              <a:t> [online]. [cit. 2013-0</a:t>
            </a:r>
            <a:r>
              <a:rPr lang="en-US" dirty="0" smtClean="0"/>
              <a:t>2</a:t>
            </a:r>
            <a:r>
              <a:rPr lang="cs-CZ" dirty="0" smtClean="0"/>
              <a:t>-29]. Dostupné z: http://en.wikipedia.org </a:t>
            </a:r>
          </a:p>
          <a:p>
            <a:r>
              <a:rPr lang="cs-CZ" dirty="0" smtClean="0"/>
              <a:t>4. GESCHA H., PFLANZ S. Kompendium fyziky.  Univerzum 2003, překlad: Ludmila </a:t>
            </a:r>
            <a:r>
              <a:rPr lang="cs-CZ" dirty="0" err="1" smtClean="0"/>
              <a:t>Eckertová</a:t>
            </a: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1606182" y="5597761"/>
                <a:ext cx="1107098" cy="3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182" y="5597761"/>
                <a:ext cx="1107098" cy="338811"/>
              </a:xfrm>
              <a:prstGeom prst="rect">
                <a:avLst/>
              </a:prstGeom>
              <a:blipFill>
                <a:blip r:embed="rId2"/>
                <a:stretch>
                  <a:fillRect l="-2747" r="-4945" b="-71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/>
              <p:cNvSpPr txBox="1"/>
              <p:nvPr/>
            </p:nvSpPr>
            <p:spPr>
              <a:xfrm>
                <a:off x="3307963" y="5453009"/>
                <a:ext cx="2258632" cy="6283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cs-CZ" sz="2000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num>
                        <m:den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l-GR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𝜼</m:t>
                          </m:r>
                          <m:r>
                            <a:rPr lang="el-GR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cs-CZ" sz="20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cs-CZ" sz="2000" b="1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cs-CZ" sz="20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ovéPo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963" y="5453009"/>
                <a:ext cx="2258632" cy="62831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4572000" y="1343005"/>
                <a:ext cx="3642279" cy="397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p>
                              <m:r>
                                <a:rPr lang="cs-CZ" b="1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acc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st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ř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edn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kvadratick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é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posunut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3005"/>
                <a:ext cx="3642279" cy="397160"/>
              </a:xfrm>
              <a:prstGeom prst="rect">
                <a:avLst/>
              </a:prstGeom>
              <a:blipFill>
                <a:blip r:embed="rId4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4572000" y="1817173"/>
                <a:ext cx="43172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aktivita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Brownova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pohybu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817173"/>
                <a:ext cx="4317272" cy="369332"/>
              </a:xfrm>
              <a:prstGeom prst="rect">
                <a:avLst/>
              </a:prstGeom>
              <a:blipFill>
                <a:blip r:embed="rId5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délník 8"/>
              <p:cNvSpPr/>
              <p:nvPr/>
            </p:nvSpPr>
            <p:spPr>
              <a:xfrm>
                <a:off x="4632081" y="2265323"/>
                <a:ext cx="9220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č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as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Obdélník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81" y="2265323"/>
                <a:ext cx="9220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délník 9"/>
              <p:cNvSpPr/>
              <p:nvPr/>
            </p:nvSpPr>
            <p:spPr>
              <a:xfrm>
                <a:off x="4632081" y="2713223"/>
                <a:ext cx="33217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mol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rn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í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plynov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konstanta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10" name="Obdélní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81" y="2713223"/>
                <a:ext cx="3321743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délník 10"/>
              <p:cNvSpPr/>
              <p:nvPr/>
            </p:nvSpPr>
            <p:spPr>
              <a:xfrm>
                <a:off x="4632081" y="3163353"/>
                <a:ext cx="135165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teplota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Obdélník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81" y="3163353"/>
                <a:ext cx="1351652" cy="369332"/>
              </a:xfrm>
              <a:prstGeom prst="rect">
                <a:avLst/>
              </a:prstGeom>
              <a:blipFill>
                <a:blip r:embed="rId8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délník 11"/>
              <p:cNvSpPr/>
              <p:nvPr/>
            </p:nvSpPr>
            <p:spPr>
              <a:xfrm>
                <a:off x="4632081" y="3608844"/>
                <a:ext cx="42603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𝜼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dynamick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viskozita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⌊"/>
                          <m:endChr m:val="⌋"/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𝑘𝑔</m:t>
                          </m:r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cs-CZ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Obdélník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81" y="3608844"/>
                <a:ext cx="4260333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délník 12"/>
              <p:cNvSpPr/>
              <p:nvPr/>
            </p:nvSpPr>
            <p:spPr>
              <a:xfrm>
                <a:off x="4632081" y="4054335"/>
                <a:ext cx="29065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polom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ě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r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kulov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é čá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stice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bdélník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81" y="4054335"/>
                <a:ext cx="2906565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délník 13"/>
              <p:cNvSpPr/>
              <p:nvPr/>
            </p:nvSpPr>
            <p:spPr>
              <a:xfrm>
                <a:off x="4572000" y="4499826"/>
                <a:ext cx="30267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cs-CZ" b="1" i="1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cs-CZ" b="1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Avogadrova</m:t>
                      </m:r>
                      <m: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konstanta</m:t>
                      </m:r>
                    </m:oMath>
                  </m:oMathPara>
                </a14:m>
                <a:endParaRPr lang="cs-CZ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Obdélník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99826"/>
                <a:ext cx="3026726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7698" name="Picture 2" descr="https://upload.wikimedia.org/wikipedia/commons/thumb/c/c2/Brownian_motion_large.gif/220px-Brownian_motion_large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552" y="1412776"/>
            <a:ext cx="3240358" cy="3240360"/>
          </a:xfrm>
          <a:prstGeom prst="rect">
            <a:avLst/>
          </a:prstGeom>
          <a:noFill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14655" y="98590"/>
            <a:ext cx="7290054" cy="1499616"/>
          </a:xfrm>
        </p:spPr>
        <p:txBody>
          <a:bodyPr/>
          <a:lstStyle/>
          <a:p>
            <a:r>
              <a:rPr lang="cs-CZ" dirty="0" smtClean="0"/>
              <a:t>2. Pohyb částic - Brownův pohyb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49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6933" y="37344"/>
            <a:ext cx="7290054" cy="1499616"/>
          </a:xfrm>
        </p:spPr>
        <p:txBody>
          <a:bodyPr/>
          <a:lstStyle/>
          <a:p>
            <a:r>
              <a:rPr lang="cs-CZ" dirty="0" smtClean="0"/>
              <a:t>2. Pohyb částice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8686800" cy="1417712"/>
          </a:xfrm>
        </p:spPr>
        <p:txBody>
          <a:bodyPr>
            <a:normAutofit/>
          </a:bodyPr>
          <a:lstStyle/>
          <a:p>
            <a:r>
              <a:rPr lang="cs-CZ" sz="2400" dirty="0" smtClean="0"/>
              <a:t>Cekem rozeznáváme </a:t>
            </a:r>
            <a:r>
              <a:rPr lang="cs-CZ" sz="2400" b="1" dirty="0" smtClean="0"/>
              <a:t>tři typy pohybu částic</a:t>
            </a:r>
            <a:endParaRPr lang="cs-CZ" sz="2400" dirty="0" smtClean="0"/>
          </a:p>
          <a:p>
            <a:pPr lvl="1"/>
            <a:r>
              <a:rPr lang="cs-CZ" sz="2400" dirty="0"/>
              <a:t>A</a:t>
            </a:r>
            <a:r>
              <a:rPr lang="cs-CZ" sz="2400" dirty="0" smtClean="0"/>
              <a:t>le </a:t>
            </a:r>
            <a:r>
              <a:rPr lang="cs-CZ" sz="2400" b="1" dirty="0" smtClean="0"/>
              <a:t>ne všechny částice vykonávají všechny tři typy pohybu</a:t>
            </a:r>
          </a:p>
          <a:p>
            <a:endParaRPr lang="cs-CZ" sz="2400" b="1" dirty="0" smtClean="0"/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2"/>
          </p:nvPr>
        </p:nvSpPr>
        <p:spPr>
          <a:xfrm>
            <a:off x="740360" y="3140968"/>
            <a:ext cx="4041648" cy="4937760"/>
          </a:xfrm>
        </p:spPr>
        <p:txBody>
          <a:bodyPr/>
          <a:lstStyle/>
          <a:p>
            <a:pPr>
              <a:buNone/>
            </a:pPr>
            <a:r>
              <a:rPr lang="cs-CZ" sz="2800" dirty="0" smtClean="0"/>
              <a:t>1. </a:t>
            </a:r>
            <a:r>
              <a:rPr lang="cs-CZ" sz="2400" b="1" dirty="0" smtClean="0"/>
              <a:t>Posuvný</a:t>
            </a:r>
            <a:r>
              <a:rPr lang="cs-CZ" sz="2400" dirty="0" smtClean="0"/>
              <a:t> (translační )</a:t>
            </a:r>
          </a:p>
          <a:p>
            <a:pPr>
              <a:buNone/>
            </a:pPr>
            <a:r>
              <a:rPr lang="cs-CZ" sz="2400" dirty="0" smtClean="0"/>
              <a:t>2. </a:t>
            </a:r>
            <a:r>
              <a:rPr lang="cs-CZ" sz="2400" b="1" dirty="0" smtClean="0"/>
              <a:t>Otáčivý</a:t>
            </a:r>
            <a:r>
              <a:rPr lang="cs-CZ" sz="2400" dirty="0" smtClean="0"/>
              <a:t> (rotační)</a:t>
            </a:r>
          </a:p>
          <a:p>
            <a:pPr lvl="1"/>
            <a:r>
              <a:rPr lang="cs-CZ" sz="2400" dirty="0" smtClean="0"/>
              <a:t>víceatomové molekuly</a:t>
            </a:r>
          </a:p>
          <a:p>
            <a:pPr>
              <a:buNone/>
            </a:pPr>
            <a:r>
              <a:rPr lang="cs-CZ" sz="2400" dirty="0" smtClean="0"/>
              <a:t>3. </a:t>
            </a:r>
            <a:r>
              <a:rPr lang="cs-CZ" sz="2400" b="1" dirty="0" smtClean="0"/>
              <a:t>Kmitavý</a:t>
            </a:r>
            <a:r>
              <a:rPr lang="cs-CZ" sz="2400" dirty="0" smtClean="0"/>
              <a:t> (vibrační) </a:t>
            </a:r>
          </a:p>
          <a:p>
            <a:endParaRPr lang="cs-CZ" dirty="0"/>
          </a:p>
        </p:txBody>
      </p:sp>
      <p:pic>
        <p:nvPicPr>
          <p:cNvPr id="41986" name="Picture 2" descr="http://hase-group.ttu.edu/group/animations/image/c2cl5h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414580"/>
            <a:ext cx="4392488" cy="3617343"/>
          </a:xfrm>
          <a:prstGeom prst="rect">
            <a:avLst/>
          </a:prstGeom>
          <a:noFill/>
        </p:spPr>
      </p:pic>
      <p:sp>
        <p:nvSpPr>
          <p:cNvPr id="21" name="Zástupný symbol pro obsah 2"/>
          <p:cNvSpPr txBox="1">
            <a:spLocks/>
          </p:cNvSpPr>
          <p:nvPr/>
        </p:nvSpPr>
        <p:spPr>
          <a:xfrm>
            <a:off x="0" y="5877272"/>
            <a:ext cx="8686800" cy="14177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3"/>
              <a:buChar char=""/>
              <a:tabLst/>
              <a:defRPr/>
            </a:pPr>
            <a:endParaRPr kumimoji="0" lang="cs-CZ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58292"/>
            <a:ext cx="7290054" cy="1499616"/>
          </a:xfrm>
        </p:spPr>
        <p:txBody>
          <a:bodyPr/>
          <a:lstStyle/>
          <a:p>
            <a:r>
              <a:rPr lang="cs-CZ" dirty="0" smtClean="0"/>
              <a:t>3. Částice na sebe působí silami </a:t>
            </a:r>
            <a:endParaRPr lang="cs-CZ" dirty="0"/>
          </a:p>
        </p:txBody>
      </p:sp>
      <p:grpSp>
        <p:nvGrpSpPr>
          <p:cNvPr id="17" name="Skupina 16"/>
          <p:cNvGrpSpPr/>
          <p:nvPr/>
        </p:nvGrpSpPr>
        <p:grpSpPr>
          <a:xfrm>
            <a:off x="1187624" y="1412776"/>
            <a:ext cx="5293296" cy="4320480"/>
            <a:chOff x="161925" y="1357313"/>
            <a:chExt cx="5221288" cy="4318000"/>
          </a:xfrm>
        </p:grpSpPr>
        <p:grpSp>
          <p:nvGrpSpPr>
            <p:cNvPr id="18" name="Group 41"/>
            <p:cNvGrpSpPr>
              <a:grpSpLocks/>
            </p:cNvGrpSpPr>
            <p:nvPr/>
          </p:nvGrpSpPr>
          <p:grpSpPr bwMode="auto">
            <a:xfrm>
              <a:off x="676275" y="3673475"/>
              <a:ext cx="623888" cy="646113"/>
              <a:chOff x="426" y="2314"/>
              <a:chExt cx="393" cy="407"/>
            </a:xfrm>
          </p:grpSpPr>
          <p:sp>
            <p:nvSpPr>
              <p:cNvPr id="28" name="Line 4"/>
              <p:cNvSpPr>
                <a:spLocks noChangeAspect="1" noChangeShapeType="1"/>
              </p:cNvSpPr>
              <p:nvPr/>
            </p:nvSpPr>
            <p:spPr bwMode="auto">
              <a:xfrm>
                <a:off x="819" y="2314"/>
                <a:ext cx="0" cy="4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9" name="Line 5"/>
              <p:cNvSpPr>
                <a:spLocks noChangeAspect="1" noChangeShapeType="1"/>
              </p:cNvSpPr>
              <p:nvPr/>
            </p:nvSpPr>
            <p:spPr bwMode="auto">
              <a:xfrm>
                <a:off x="426" y="2679"/>
                <a:ext cx="39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stealth" w="lg" len="lg"/>
                <a:tailEnd type="stealth" w="lg" len="lg"/>
              </a:ln>
              <a:effectLst/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9" name="Line 11"/>
            <p:cNvSpPr>
              <a:spLocks noChangeAspect="1" noChangeShapeType="1"/>
            </p:cNvSpPr>
            <p:nvPr/>
          </p:nvSpPr>
          <p:spPr bwMode="auto">
            <a:xfrm>
              <a:off x="676275" y="1454150"/>
              <a:ext cx="0" cy="41814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" name="Line 12"/>
            <p:cNvSpPr>
              <a:spLocks noChangeAspect="1" noChangeShapeType="1"/>
            </p:cNvSpPr>
            <p:nvPr/>
          </p:nvSpPr>
          <p:spPr bwMode="auto">
            <a:xfrm>
              <a:off x="668338" y="3679825"/>
              <a:ext cx="45418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graphicFrame>
          <p:nvGraphicFramePr>
            <p:cNvPr id="21" name="Object 14"/>
            <p:cNvGraphicFramePr>
              <a:graphicFrameLocks noChangeAspect="1"/>
            </p:cNvGraphicFramePr>
            <p:nvPr/>
          </p:nvGraphicFramePr>
          <p:xfrm>
            <a:off x="182563" y="1357313"/>
            <a:ext cx="425450" cy="547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7" name="Rovnice" r:id="rId4" imgW="177480" imgH="228600" progId="Equation.3">
                    <p:embed/>
                  </p:oleObj>
                </mc:Choice>
                <mc:Fallback>
                  <p:oleObj name="Rovnice" r:id="rId4" imgW="177480" imgH="228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563" y="1357313"/>
                          <a:ext cx="425450" cy="5476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5"/>
            <p:cNvGraphicFramePr>
              <a:graphicFrameLocks noChangeAspect="1"/>
            </p:cNvGraphicFramePr>
            <p:nvPr/>
          </p:nvGraphicFramePr>
          <p:xfrm>
            <a:off x="161925" y="5097463"/>
            <a:ext cx="455613" cy="577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8" name="Rovnica" r:id="rId6" imgW="190440" imgH="241200" progId="Equation.3">
                    <p:embed/>
                  </p:oleObj>
                </mc:Choice>
                <mc:Fallback>
                  <p:oleObj name="Rovnica" r:id="rId6" imgW="19044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925" y="5097463"/>
                          <a:ext cx="455613" cy="577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6"/>
            <p:cNvGraphicFramePr>
              <a:graphicFrameLocks noChangeAspect="1"/>
            </p:cNvGraphicFramePr>
            <p:nvPr/>
          </p:nvGraphicFramePr>
          <p:xfrm>
            <a:off x="5108575" y="3716338"/>
            <a:ext cx="274638" cy="303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49" name="Rovnica" r:id="rId8" imgW="114120" imgH="126720" progId="Equation.3">
                    <p:embed/>
                  </p:oleObj>
                </mc:Choice>
                <mc:Fallback>
                  <p:oleObj name="Rovnica" r:id="rId8" imgW="114120" imgH="12672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08575" y="3716338"/>
                          <a:ext cx="274638" cy="3032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17"/>
            <p:cNvGraphicFramePr>
              <a:graphicFrameLocks noChangeAspect="1"/>
            </p:cNvGraphicFramePr>
            <p:nvPr/>
          </p:nvGraphicFramePr>
          <p:xfrm>
            <a:off x="336550" y="3611563"/>
            <a:ext cx="282575" cy="393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0" name="Rovnica" r:id="rId10" imgW="126720" imgH="177480" progId="Equation.3">
                    <p:embed/>
                  </p:oleObj>
                </mc:Choice>
                <mc:Fallback>
                  <p:oleObj name="Rovnica" r:id="rId10" imgW="12672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6550" y="3611563"/>
                          <a:ext cx="282575" cy="393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8"/>
            <p:cNvGraphicFramePr>
              <a:graphicFrameLocks noChangeAspect="1"/>
            </p:cNvGraphicFramePr>
            <p:nvPr/>
          </p:nvGraphicFramePr>
          <p:xfrm>
            <a:off x="814388" y="3716338"/>
            <a:ext cx="33655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151" name="Rovnica" r:id="rId12" imgW="139680" imgH="228600" progId="Equation.3">
                    <p:embed/>
                  </p:oleObj>
                </mc:Choice>
                <mc:Fallback>
                  <p:oleObj name="Rovnica" r:id="rId12" imgW="139680" imgH="2286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388" y="3716338"/>
                          <a:ext cx="33655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reeform 19"/>
            <p:cNvSpPr>
              <a:spLocks noChangeAspect="1"/>
            </p:cNvSpPr>
            <p:nvPr/>
          </p:nvSpPr>
          <p:spPr bwMode="auto">
            <a:xfrm>
              <a:off x="1041400" y="1601788"/>
              <a:ext cx="3906838" cy="2743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5" y="841"/>
                </a:cxn>
                <a:cxn ang="0">
                  <a:pos x="163" y="1317"/>
                </a:cxn>
                <a:cxn ang="0">
                  <a:pos x="280" y="1597"/>
                </a:cxn>
                <a:cxn ang="0">
                  <a:pos x="462" y="1718"/>
                </a:cxn>
                <a:cxn ang="0">
                  <a:pos x="672" y="1658"/>
                </a:cxn>
                <a:cxn ang="0">
                  <a:pos x="966" y="1551"/>
                </a:cxn>
                <a:cxn ang="0">
                  <a:pos x="1379" y="1473"/>
                </a:cxn>
                <a:cxn ang="0">
                  <a:pos x="2461" y="1387"/>
                </a:cxn>
              </a:cxnLst>
              <a:rect l="0" t="0" r="r" b="b"/>
              <a:pathLst>
                <a:path w="2461" h="1728">
                  <a:moveTo>
                    <a:pt x="0" y="0"/>
                  </a:moveTo>
                  <a:cubicBezTo>
                    <a:pt x="29" y="311"/>
                    <a:pt x="58" y="622"/>
                    <a:pt x="85" y="841"/>
                  </a:cubicBezTo>
                  <a:cubicBezTo>
                    <a:pt x="112" y="1060"/>
                    <a:pt x="131" y="1191"/>
                    <a:pt x="163" y="1317"/>
                  </a:cubicBezTo>
                  <a:cubicBezTo>
                    <a:pt x="195" y="1443"/>
                    <a:pt x="230" y="1530"/>
                    <a:pt x="280" y="1597"/>
                  </a:cubicBezTo>
                  <a:cubicBezTo>
                    <a:pt x="330" y="1664"/>
                    <a:pt x="397" y="1708"/>
                    <a:pt x="462" y="1718"/>
                  </a:cubicBezTo>
                  <a:cubicBezTo>
                    <a:pt x="527" y="1728"/>
                    <a:pt x="588" y="1686"/>
                    <a:pt x="672" y="1658"/>
                  </a:cubicBezTo>
                  <a:cubicBezTo>
                    <a:pt x="756" y="1630"/>
                    <a:pt x="848" y="1582"/>
                    <a:pt x="966" y="1551"/>
                  </a:cubicBezTo>
                  <a:cubicBezTo>
                    <a:pt x="1084" y="1520"/>
                    <a:pt x="1130" y="1500"/>
                    <a:pt x="1379" y="1473"/>
                  </a:cubicBezTo>
                  <a:cubicBezTo>
                    <a:pt x="1628" y="1446"/>
                    <a:pt x="2281" y="1401"/>
                    <a:pt x="2461" y="1387"/>
                  </a:cubicBez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>
                <a:ln>
                  <a:solidFill>
                    <a:srgbClr val="FF0000"/>
                  </a:solidFill>
                </a:ln>
              </a:endParaRPr>
            </a:p>
          </p:txBody>
        </p:sp>
        <p:sp>
          <p:nvSpPr>
            <p:cNvPr id="27" name="Oval 42"/>
            <p:cNvSpPr>
              <a:spLocks noChangeAspect="1" noChangeArrowheads="1"/>
            </p:cNvSpPr>
            <p:nvPr/>
          </p:nvSpPr>
          <p:spPr bwMode="auto">
            <a:xfrm>
              <a:off x="1255713" y="3640138"/>
              <a:ext cx="71437" cy="71437"/>
            </a:xfrm>
            <a:prstGeom prst="ellipse">
              <a:avLst/>
            </a:prstGeom>
            <a:solidFill>
              <a:srgbClr val="5F5F5F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2" name="Obrázek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43608" y="1484784"/>
            <a:ext cx="5400000" cy="4391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29184"/>
            <a:ext cx="7290054" cy="1499616"/>
          </a:xfrm>
        </p:spPr>
        <p:txBody>
          <a:bodyPr/>
          <a:lstStyle/>
          <a:p>
            <a:r>
              <a:rPr lang="cs-CZ" dirty="0" smtClean="0"/>
              <a:t>Skupenství látek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Přechod mezi jednotlivými skupenstvími látky závisí na okolních podmínkách:</a:t>
            </a:r>
          </a:p>
          <a:p>
            <a:pPr>
              <a:buNone/>
            </a:pPr>
            <a:r>
              <a:rPr lang="cs-CZ" dirty="0" smtClean="0"/>
              <a:t>	1) Na teplotě</a:t>
            </a:r>
          </a:p>
          <a:p>
            <a:pPr>
              <a:buNone/>
            </a:pPr>
            <a:r>
              <a:rPr lang="cs-CZ" dirty="0" smtClean="0"/>
              <a:t>	2) Na tlaku</a:t>
            </a:r>
          </a:p>
          <a:p>
            <a:pPr>
              <a:buNone/>
            </a:pPr>
            <a:r>
              <a:rPr lang="cs-CZ" dirty="0" smtClean="0">
                <a:sym typeface="Wingdings" pitchFamily="2" charset="2"/>
              </a:rPr>
              <a:t>	  p/T diagram – fázový diagram	</a:t>
            </a:r>
            <a:endParaRPr lang="cs-CZ" dirty="0" smtClean="0"/>
          </a:p>
        </p:txBody>
      </p:sp>
      <p:pic>
        <p:nvPicPr>
          <p:cNvPr id="4" name="Picture 2" descr="https://brettsfuture.files.wordpress.com/2014/08/4-states-of-matter.png?w=6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638414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5914</TotalTime>
  <Words>1797</Words>
  <Application>Microsoft Office PowerPoint</Application>
  <PresentationFormat>Předvádění na obrazovce (4:3)</PresentationFormat>
  <Paragraphs>394</Paragraphs>
  <Slides>58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58</vt:i4>
      </vt:variant>
    </vt:vector>
  </HeadingPairs>
  <TitlesOfParts>
    <vt:vector size="70" baseType="lpstr">
      <vt:lpstr>Calibri</vt:lpstr>
      <vt:lpstr>Cambria Math</vt:lpstr>
      <vt:lpstr>Symbol</vt:lpstr>
      <vt:lpstr>Times New Roman</vt:lpstr>
      <vt:lpstr>Tw Cen MT</vt:lpstr>
      <vt:lpstr>Tw Cen MT Condensed</vt:lpstr>
      <vt:lpstr>Wingdings</vt:lpstr>
      <vt:lpstr>Wingdings 3</vt:lpstr>
      <vt:lpstr>Integrál</vt:lpstr>
      <vt:lpstr>Rovnice</vt:lpstr>
      <vt:lpstr>Rovnica</vt:lpstr>
      <vt:lpstr>Equation</vt:lpstr>
      <vt:lpstr>Struktura látek, molekulová fyzika a termika, skupenské přeměny</vt:lpstr>
      <vt:lpstr>Termodynamika</vt:lpstr>
      <vt:lpstr>Kinetická teorie stavby látek </vt:lpstr>
      <vt:lpstr>1. Látka se skládá z částic</vt:lpstr>
      <vt:lpstr>2. Pohyb částic</vt:lpstr>
      <vt:lpstr>2. Pohyb částic - Brownův pohyb</vt:lpstr>
      <vt:lpstr>2. Pohyb částice</vt:lpstr>
      <vt:lpstr>3. Částice na sebe působí silami </vt:lpstr>
      <vt:lpstr>Skupenství látek</vt:lpstr>
      <vt:lpstr>Plynné skupenství</vt:lpstr>
      <vt:lpstr>Kapalné skupenství</vt:lpstr>
      <vt:lpstr>pevná Látka</vt:lpstr>
      <vt:lpstr>Plasma – „ionizovaný plyn“</vt:lpstr>
      <vt:lpstr>Plazma</vt:lpstr>
      <vt:lpstr>Prezentace aplikace PowerPoint</vt:lpstr>
      <vt:lpstr>Prezentace aplikace PowerPoint</vt:lpstr>
      <vt:lpstr>Vnitřní energie A Teplota</vt:lpstr>
      <vt:lpstr>Teplotní stupnice</vt:lpstr>
      <vt:lpstr>První zákon termodynamiky </vt:lpstr>
      <vt:lpstr>Druhý zákon termodynamiky</vt:lpstr>
      <vt:lpstr>Třetí zákon termodynamiky</vt:lpstr>
      <vt:lpstr>Supravodivá cívka (elektromagnet) v MRI</vt:lpstr>
      <vt:lpstr>Co je to teplo?</vt:lpstr>
      <vt:lpstr>Měrná tepelná kapacita vs. tepelná kapacita</vt:lpstr>
      <vt:lpstr>Směšovací rovnice (kalorimetr)</vt:lpstr>
      <vt:lpstr>Prezentace aplikace PowerPoint</vt:lpstr>
      <vt:lpstr>Přeměny skupenství</vt:lpstr>
      <vt:lpstr>Tání a tuhnutí</vt:lpstr>
      <vt:lpstr>Vypařování</vt:lpstr>
      <vt:lpstr>Fázový diagram</vt:lpstr>
      <vt:lpstr>Prezentace aplikace PowerPoint</vt:lpstr>
      <vt:lpstr>Prezentace aplikace PowerPoint</vt:lpstr>
      <vt:lpstr>Prezentace aplikace PowerPoint</vt:lpstr>
      <vt:lpstr>Termodynamický systém (soustava)</vt:lpstr>
      <vt:lpstr>Typy termodynamických soustav</vt:lpstr>
      <vt:lpstr>Veličiny charakterizující stav fyzikální soustavy</vt:lpstr>
      <vt:lpstr>Veličiny popisující děj soustavy</vt:lpstr>
      <vt:lpstr>Stavová rovnice ideálního plynu</vt:lpstr>
      <vt:lpstr>Prezentace aplikace PowerPoint</vt:lpstr>
      <vt:lpstr>Izoprocesy ideálního plynu</vt:lpstr>
      <vt:lpstr>Izobarický děj</vt:lpstr>
      <vt:lpstr>Izobarický děj II</vt:lpstr>
      <vt:lpstr>Izochorický děj</vt:lpstr>
      <vt:lpstr>Izochorický děj II</vt:lpstr>
      <vt:lpstr>Izotermický proces</vt:lpstr>
      <vt:lpstr>Izotermický proces II</vt:lpstr>
      <vt:lpstr>Adiabatický děj</vt:lpstr>
      <vt:lpstr>Adiabatický děj II</vt:lpstr>
      <vt:lpstr>Adiabatický děj III</vt:lpstr>
      <vt:lpstr>Příklady</vt:lpstr>
      <vt:lpstr>Normálové napětí, modul pružnosti</vt:lpstr>
      <vt:lpstr>Délková teplotní roztažnost</vt:lpstr>
      <vt:lpstr>Objemová teplotní roztažnost</vt:lpstr>
      <vt:lpstr>Prezentace aplikace PowerPoint</vt:lpstr>
      <vt:lpstr>Povrchové napětí</vt:lpstr>
      <vt:lpstr>Prezentace aplikace PowerPoint</vt:lpstr>
      <vt:lpstr>Prezentace aplikace PowerPoint</vt:lpstr>
      <vt:lpstr>Reference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Struktura látek, molekulová fyzika a termika, skupenské přeměny</dc:title>
  <dc:creator>Mamut</dc:creator>
  <cp:lastModifiedBy>Antonín Procházka</cp:lastModifiedBy>
  <cp:revision>342</cp:revision>
  <dcterms:created xsi:type="dcterms:W3CDTF">2012-12-14T14:56:26Z</dcterms:created>
  <dcterms:modified xsi:type="dcterms:W3CDTF">2020-03-02T12:48:15Z</dcterms:modified>
</cp:coreProperties>
</file>