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handoutMasterIdLst>
    <p:handoutMasterId r:id="rId43"/>
  </p:handoutMasterIdLst>
  <p:sldIdLst>
    <p:sldId id="257" r:id="rId2"/>
    <p:sldId id="258" r:id="rId3"/>
    <p:sldId id="259" r:id="rId4"/>
    <p:sldId id="296" r:id="rId5"/>
    <p:sldId id="260" r:id="rId6"/>
    <p:sldId id="286" r:id="rId7"/>
    <p:sldId id="287" r:id="rId8"/>
    <p:sldId id="261" r:id="rId9"/>
    <p:sldId id="297" r:id="rId10"/>
    <p:sldId id="262" r:id="rId11"/>
    <p:sldId id="263" r:id="rId12"/>
    <p:sldId id="264" r:id="rId13"/>
    <p:sldId id="265" r:id="rId14"/>
    <p:sldId id="266" r:id="rId15"/>
    <p:sldId id="267" r:id="rId16"/>
    <p:sldId id="288" r:id="rId17"/>
    <p:sldId id="268" r:id="rId18"/>
    <p:sldId id="269" r:id="rId19"/>
    <p:sldId id="298" r:id="rId20"/>
    <p:sldId id="270" r:id="rId21"/>
    <p:sldId id="271" r:id="rId22"/>
    <p:sldId id="289" r:id="rId23"/>
    <p:sldId id="272" r:id="rId24"/>
    <p:sldId id="273" r:id="rId25"/>
    <p:sldId id="291" r:id="rId26"/>
    <p:sldId id="274" r:id="rId27"/>
    <p:sldId id="275" r:id="rId28"/>
    <p:sldId id="276" r:id="rId29"/>
    <p:sldId id="292" r:id="rId30"/>
    <p:sldId id="277" r:id="rId31"/>
    <p:sldId id="278" r:id="rId32"/>
    <p:sldId id="279" r:id="rId33"/>
    <p:sldId id="280" r:id="rId34"/>
    <p:sldId id="282" r:id="rId35"/>
    <p:sldId id="293" r:id="rId36"/>
    <p:sldId id="283" r:id="rId37"/>
    <p:sldId id="284" r:id="rId38"/>
    <p:sldId id="285" r:id="rId39"/>
    <p:sldId id="294" r:id="rId40"/>
    <p:sldId id="295" r:id="rId41"/>
    <p:sldId id="281" r:id="rId42"/>
  </p:sldIdLst>
  <p:sldSz cx="9144000" cy="6858000" type="screen4x3"/>
  <p:notesSz cx="6797675" cy="99298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6.emf"/><Relationship Id="rId7" Type="http://schemas.openxmlformats.org/officeDocument/2006/relationships/image" Target="../media/image63.w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7.wmf"/><Relationship Id="rId5" Type="http://schemas.openxmlformats.org/officeDocument/2006/relationships/image" Target="../media/image62.wmf"/><Relationship Id="rId10" Type="http://schemas.openxmlformats.org/officeDocument/2006/relationships/image" Target="../media/image70.emf"/><Relationship Id="rId4" Type="http://schemas.openxmlformats.org/officeDocument/2006/relationships/image" Target="../media/image61.wmf"/><Relationship Id="rId9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7.wmf"/><Relationship Id="rId7" Type="http://schemas.openxmlformats.org/officeDocument/2006/relationships/image" Target="../media/image74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73.emf"/><Relationship Id="rId11" Type="http://schemas.openxmlformats.org/officeDocument/2006/relationships/image" Target="../media/image77.emf"/><Relationship Id="rId5" Type="http://schemas.openxmlformats.org/officeDocument/2006/relationships/image" Target="../media/image72.emf"/><Relationship Id="rId10" Type="http://schemas.openxmlformats.org/officeDocument/2006/relationships/image" Target="../media/image76.wmf"/><Relationship Id="rId4" Type="http://schemas.openxmlformats.org/officeDocument/2006/relationships/image" Target="../media/image71.emf"/><Relationship Id="rId9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6C5FD-73F7-49A7-85EA-C19AD36282AF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477A-D99A-4262-BCC9-9E1319DD4E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9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787433C-C117-4E1A-B471-901E90241C61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90CE3-4662-44B9-B257-5137A63C8A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5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01025-9852-4A50-A19D-DBB254DF3F66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7ED77-4857-4069-AF82-4AD6718F08E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24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B901B-2025-457A-8662-BF398B719C59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6AE60-23A6-480B-BCB4-601D8A3625F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99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A71FF-2191-4866-A919-109373E47E20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F69EA-2CCC-40FF-84E5-4FE602977F1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298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E1CC3-B859-45BD-8D40-4AEA3B52C972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758CF-4291-48D7-AB8C-5AD46443530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4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1B832-E580-4D63-B23E-3CD9BE2504A4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79992-9AC1-4DC0-8F55-54288713B58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369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F4B6EE-4315-45EA-B037-4EAEC6435FD5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D2040-E189-43B3-9BB0-68073FCB09F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030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6D0CB-3943-4E2A-AC26-8F0838D77445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F8CA1-FC0A-4D6D-8A90-28A64EF3FB6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774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60F2C-0949-453E-B8EC-3F86675EEF96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ACC54-B1D3-45AE-B95A-E968FF0B611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600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A31ED-6515-4DB7-951E-6395D4550F19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3A3D1-516E-463A-80A9-0531AEAB906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980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EEEC8-B30D-4DA2-AEE9-22F7565AD711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CBC2-783F-4C3D-9B61-19FC78AE67F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2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4BA71FF-2191-4866-A919-109373E47E20}" type="datetimeFigureOut">
              <a:rPr lang="cs-CZ" smtClean="0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A5F69EA-2CCC-40FF-84E5-4FE602977F1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6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57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64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7.wmf"/><Relationship Id="rId22" Type="http://schemas.openxmlformats.org/officeDocument/2006/relationships/image" Target="../media/image7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2.e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e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77.e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71.e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3.emf"/><Relationship Id="rId22" Type="http://schemas.openxmlformats.org/officeDocument/2006/relationships/image" Target="../media/image7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81.emf"/><Relationship Id="rId4" Type="http://schemas.openxmlformats.org/officeDocument/2006/relationships/image" Target="../media/image78.emf"/><Relationship Id="rId9" Type="http://schemas.openxmlformats.org/officeDocument/2006/relationships/oleObject" Target="../embeddings/oleObject5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5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9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10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7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 bwMode="auto">
          <a:xfrm>
            <a:off x="395536" y="5322565"/>
            <a:ext cx="2639194" cy="84122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altLang="cs-CZ" dirty="0" smtClean="0">
                <a:effectLst/>
              </a:rPr>
              <a:t>Fyzika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16216" y="5157192"/>
            <a:ext cx="2248372" cy="11719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Přípravný kurz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Jan Zeman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jan.zeman@lf1.cuni.cz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247" y="201192"/>
            <a:ext cx="7290054" cy="14996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zdroj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764265" y="1412776"/>
            <a:ext cx="7499350" cy="50530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Zařízení, mezi jehož dvěma částmi (</a:t>
            </a:r>
            <a:r>
              <a:rPr lang="cs-CZ" altLang="cs-CZ" sz="2000" dirty="0" smtClean="0">
                <a:solidFill>
                  <a:srgbClr val="FF0000"/>
                </a:solidFill>
              </a:rPr>
              <a:t>póly</a:t>
            </a:r>
            <a:r>
              <a:rPr lang="cs-CZ" altLang="cs-CZ" sz="2000" dirty="0" smtClean="0"/>
              <a:t>) je i při připojení vodiče udržován </a:t>
            </a:r>
            <a:r>
              <a:rPr lang="cs-CZ" altLang="cs-CZ" sz="2000" dirty="0" smtClean="0">
                <a:solidFill>
                  <a:srgbClr val="FF0000"/>
                </a:solidFill>
              </a:rPr>
              <a:t>rozdíl elektrických potenciálů</a:t>
            </a:r>
            <a:r>
              <a:rPr lang="cs-CZ" altLang="cs-CZ" sz="2000" dirty="0" smtClean="0"/>
              <a:t> – elektrické </a:t>
            </a:r>
            <a:r>
              <a:rPr lang="cs-CZ" altLang="cs-CZ" sz="2000" dirty="0" smtClean="0">
                <a:solidFill>
                  <a:srgbClr val="FF0000"/>
                </a:solidFill>
              </a:rPr>
              <a:t>napětí</a:t>
            </a:r>
            <a:r>
              <a:rPr lang="cs-CZ" altLang="cs-CZ" sz="20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Póly upravené pro připojení vodičů nazýváme </a:t>
            </a:r>
            <a:r>
              <a:rPr lang="cs-CZ" altLang="cs-CZ" sz="2000" dirty="0" smtClean="0">
                <a:solidFill>
                  <a:srgbClr val="FF0000"/>
                </a:solidFill>
              </a:rPr>
              <a:t>svorky</a:t>
            </a:r>
            <a:r>
              <a:rPr lang="cs-CZ" altLang="cs-CZ" sz="20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V elektrickém zdroji se přeměňuje určitý </a:t>
            </a:r>
            <a:r>
              <a:rPr lang="cs-CZ" altLang="cs-CZ" sz="2000" dirty="0" smtClean="0">
                <a:solidFill>
                  <a:srgbClr val="FF0000"/>
                </a:solidFill>
              </a:rPr>
              <a:t>druh energie na energii elektrickou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Každý zdroj stejnosměrného napětí charakterizuje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elektromotorické napětí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 smtClean="0">
                <a:solidFill>
                  <a:srgbClr val="FF0000"/>
                </a:solidFill>
              </a:rPr>
              <a:t>U</a:t>
            </a:r>
            <a:r>
              <a:rPr lang="cs-CZ" altLang="cs-CZ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cs-CZ" altLang="cs-CZ" sz="2000" baseline="-25000" dirty="0" smtClean="0">
                <a:solidFill>
                  <a:srgbClr val="FF0000"/>
                </a:solidFill>
              </a:rPr>
              <a:t>,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které popisuje napětí zdroje, který není zapojen v obvodu – </a:t>
            </a:r>
            <a:r>
              <a:rPr lang="cs-CZ" altLang="cs-CZ" sz="2000" dirty="0" smtClean="0">
                <a:solidFill>
                  <a:srgbClr val="FF0000"/>
                </a:solidFill>
              </a:rPr>
              <a:t>nezatíženého zdroje</a:t>
            </a:r>
            <a:r>
              <a:rPr lang="cs-CZ" altLang="cs-CZ" sz="2000" b="1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Když zdroj zapojíme do obvodu, změříme </a:t>
            </a:r>
            <a:br>
              <a:rPr lang="cs-CZ" altLang="cs-CZ" sz="2000" dirty="0" smtClean="0"/>
            </a:br>
            <a:r>
              <a:rPr lang="cs-CZ" altLang="cs-CZ" sz="2000" b="1" dirty="0" smtClean="0">
                <a:solidFill>
                  <a:srgbClr val="FF0000"/>
                </a:solidFill>
              </a:rPr>
              <a:t>svorkové napětí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U</a:t>
            </a:r>
            <a:r>
              <a:rPr lang="cs-CZ" altLang="cs-CZ" sz="2000" dirty="0" smtClean="0">
                <a:solidFill>
                  <a:srgbClr val="FF0000"/>
                </a:solidFill>
              </a:rPr>
              <a:t>.</a:t>
            </a:r>
            <a:r>
              <a:rPr lang="cs-CZ" altLang="cs-CZ" sz="2000" dirty="0" smtClean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U &lt; </a:t>
            </a:r>
            <a:r>
              <a:rPr lang="cs-CZ" altLang="cs-CZ" sz="2000" dirty="0" err="1" smtClean="0"/>
              <a:t>U</a:t>
            </a:r>
            <a:r>
              <a:rPr lang="cs-CZ" altLang="cs-CZ" sz="2000" baseline="-25000" dirty="0" err="1" smtClean="0"/>
              <a:t>e</a:t>
            </a:r>
            <a:r>
              <a:rPr lang="cs-CZ" altLang="cs-CZ" sz="2000" dirty="0" smtClean="0"/>
              <a:t> protože část elektrické energie se </a:t>
            </a:r>
            <a:br>
              <a:rPr lang="cs-CZ" altLang="cs-CZ" sz="2000" dirty="0" smtClean="0"/>
            </a:br>
            <a:r>
              <a:rPr lang="cs-CZ" altLang="cs-CZ" sz="2000" dirty="0" smtClean="0"/>
              <a:t>spotřebuje už ve zdroji  (zahřátí baterií při </a:t>
            </a:r>
            <a:br>
              <a:rPr lang="cs-CZ" altLang="cs-CZ" sz="2000" dirty="0" smtClean="0"/>
            </a:br>
            <a:r>
              <a:rPr lang="cs-CZ" altLang="cs-CZ" sz="2000" dirty="0" smtClean="0"/>
              <a:t>odběru vysokého proudu).</a:t>
            </a:r>
            <a:endParaRPr lang="cs-CZ" altLang="cs-CZ" sz="2000" dirty="0" smtClean="0">
              <a:solidFill>
                <a:srgbClr val="FF0000"/>
              </a:solidFill>
            </a:endParaRPr>
          </a:p>
        </p:txBody>
      </p:sp>
      <p:pic>
        <p:nvPicPr>
          <p:cNvPr id="16388" name="Picture 5" descr="http://fyzika.jreichl.com/data/E_vznik_proudu_soubory/image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06" y="3983964"/>
            <a:ext cx="20002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zdroj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9" y="1700808"/>
            <a:ext cx="5400599" cy="4752528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Zdroje: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b="1" dirty="0" smtClean="0"/>
              <a:t>galvanický článek - </a:t>
            </a:r>
            <a:r>
              <a:rPr lang="cs-CZ" sz="2000" dirty="0" smtClean="0"/>
              <a:t>využívá </a:t>
            </a:r>
            <a:r>
              <a:rPr lang="cs-CZ" sz="2000" dirty="0" smtClean="0">
                <a:solidFill>
                  <a:srgbClr val="FF0000"/>
                </a:solidFill>
              </a:rPr>
              <a:t>chemickou energii </a:t>
            </a:r>
            <a:r>
              <a:rPr lang="cs-CZ" sz="2000" dirty="0" smtClean="0"/>
              <a:t>uvolněnou při reakci kovových elektrod s elektrolytem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b="1" dirty="0" err="1" smtClean="0"/>
              <a:t>fotovoltaický</a:t>
            </a:r>
            <a:r>
              <a:rPr lang="cs-CZ" sz="2000" b="1" dirty="0" smtClean="0"/>
              <a:t> článek</a:t>
            </a:r>
            <a:r>
              <a:rPr lang="cs-CZ" sz="2000" dirty="0" smtClean="0"/>
              <a:t> - využívá </a:t>
            </a:r>
            <a:r>
              <a:rPr lang="cs-CZ" sz="2000" dirty="0" smtClean="0">
                <a:solidFill>
                  <a:srgbClr val="FF0000"/>
                </a:solidFill>
              </a:rPr>
              <a:t>energii světla </a:t>
            </a:r>
            <a:r>
              <a:rPr lang="cs-CZ" sz="2000" dirty="0" smtClean="0"/>
              <a:t>dopadajícího na vhodně upravenou destičku polovodiče (probíhá fotoelektrický jev)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b="1" dirty="0" smtClean="0"/>
              <a:t>elektromagnetické zdroje</a:t>
            </a:r>
            <a:r>
              <a:rPr lang="cs-CZ" sz="2000" dirty="0" smtClean="0"/>
              <a:t> (dynamo, alternátor) přeměňují </a:t>
            </a:r>
            <a:r>
              <a:rPr lang="cs-CZ" sz="2000" dirty="0" smtClean="0">
                <a:solidFill>
                  <a:srgbClr val="FF0000"/>
                </a:solidFill>
              </a:rPr>
              <a:t>mechanickou práci </a:t>
            </a:r>
            <a:r>
              <a:rPr lang="cs-CZ" sz="2000" dirty="0" smtClean="0"/>
              <a:t>na el. energii, ty jsou ale zdroje proměnlivého proudu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b="1" dirty="0" smtClean="0"/>
              <a:t>termočlánky</a:t>
            </a:r>
            <a:r>
              <a:rPr lang="cs-CZ" sz="2000" dirty="0" smtClean="0"/>
              <a:t> využívají </a:t>
            </a:r>
            <a:r>
              <a:rPr lang="cs-CZ" sz="2000" dirty="0" smtClean="0">
                <a:solidFill>
                  <a:srgbClr val="FF0000"/>
                </a:solidFill>
              </a:rPr>
              <a:t>termoelektrický jev</a:t>
            </a:r>
            <a:r>
              <a:rPr lang="cs-CZ" sz="2000" dirty="0" smtClean="0"/>
              <a:t>. Když spojíme dva vodiče z různých kovů, a jeden konec budeme zahřívat, vznikne napětí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/>
          </a:p>
        </p:txBody>
      </p:sp>
      <p:pic>
        <p:nvPicPr>
          <p:cNvPr id="46082" name="Picture 2" descr="Výsledek obrázku pro galvanický člán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84832"/>
            <a:ext cx="1533599" cy="8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758956"/>
            <a:ext cx="1133139" cy="13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Výsledek obrázku pro alterná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20" y="3933056"/>
            <a:ext cx="1004119" cy="9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4" name="Picture 14" descr="Výsledek obrázku pro termočlán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1478473" cy="11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galvanický článek citr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5756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proud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Vodiče</a:t>
            </a:r>
            <a:r>
              <a:rPr lang="cs-CZ" sz="2400" dirty="0" smtClean="0"/>
              <a:t> – látky, které dobře vedou el. proud: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1800" b="1" dirty="0" smtClean="0"/>
              <a:t>Kovy</a:t>
            </a:r>
            <a:r>
              <a:rPr lang="cs-CZ" sz="1800" dirty="0" smtClean="0"/>
              <a:t> (nositelé – volné elektrony)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1800" b="1" dirty="0" smtClean="0"/>
              <a:t>Roztoky elektrolytů </a:t>
            </a:r>
            <a:r>
              <a:rPr lang="cs-CZ" sz="1800" dirty="0" smtClean="0"/>
              <a:t>(kladné a záporné ionty)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1800" b="1" dirty="0" smtClean="0"/>
              <a:t>Ionizované plyny a plazma </a:t>
            </a:r>
            <a:r>
              <a:rPr lang="cs-CZ" sz="1800" dirty="0" smtClean="0"/>
              <a:t>(volné elektrony i ionty)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Polovodiče</a:t>
            </a:r>
            <a:r>
              <a:rPr lang="cs-CZ" sz="2400" dirty="0" smtClean="0"/>
              <a:t> – při nízkých teplotách se chovají jako nevodič, při zvýšené teplotě se v nich uvolňují volné nosiče náboje a stávají se vodivými (křemík, germanium, selen,…).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Nevodiče</a:t>
            </a:r>
            <a:r>
              <a:rPr lang="cs-CZ" sz="2400" dirty="0" smtClean="0"/>
              <a:t> (izolanty) – nevedou elektrický proud, neobsahuje </a:t>
            </a:r>
            <a:r>
              <a:rPr lang="cs-CZ" sz="2400" i="1" dirty="0" smtClean="0"/>
              <a:t>volné</a:t>
            </a:r>
            <a:r>
              <a:rPr lang="cs-CZ" sz="2400" dirty="0" smtClean="0"/>
              <a:t> částice s elektrickým nábojem (porcelán, sklo, dřevo, papír).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Vodič v elektrickém poli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611560" y="2087199"/>
            <a:ext cx="7290055" cy="402336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Umístíme-li do elektrostatického pole kovový </a:t>
            </a:r>
            <a:r>
              <a:rPr lang="cs-CZ" altLang="cs-CZ" sz="2800" dirty="0" smtClean="0">
                <a:solidFill>
                  <a:srgbClr val="FF0000"/>
                </a:solidFill>
              </a:rPr>
              <a:t>vodič </a:t>
            </a:r>
            <a:r>
              <a:rPr lang="cs-CZ" altLang="cs-CZ" sz="2800" dirty="0" smtClean="0"/>
              <a:t>dochází k </a:t>
            </a:r>
            <a:r>
              <a:rPr lang="cs-CZ" altLang="cs-CZ" sz="2800" b="1" dirty="0" smtClean="0"/>
              <a:t>elektrostatické indukci - </a:t>
            </a:r>
            <a:r>
              <a:rPr lang="cs-CZ" altLang="cs-CZ" sz="2800" dirty="0" smtClean="0"/>
              <a:t>protilehlé části povrchu vodiče vložené do elektrického pole se zelektrizují náboji stejné velikosti, ale opačného znaménka – uvnitř nebude elektrické pole</a:t>
            </a:r>
          </a:p>
        </p:txBody>
      </p:sp>
      <p:pic>
        <p:nvPicPr>
          <p:cNvPr id="19460" name="Picture 2" descr="http://fyzika.jreichl.com/data/E_pole_soubory/image0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357688"/>
            <a:ext cx="22860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Izolant v elektrickém poli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Jádra a hlavně elektrony v atomech nejsou pevně vázány a vlivem vnějšího elektrostatického pole se mohou jak jádra, tak elektrony </a:t>
            </a:r>
            <a:r>
              <a:rPr lang="cs-CZ" altLang="cs-CZ" sz="2400" dirty="0" smtClean="0">
                <a:solidFill>
                  <a:srgbClr val="FF0000"/>
                </a:solidFill>
              </a:rPr>
              <a:t>pohybovat</a:t>
            </a:r>
            <a:r>
              <a:rPr lang="cs-CZ" altLang="cs-CZ" sz="2400" dirty="0" smtClean="0"/>
              <a:t>. Tak se původně </a:t>
            </a:r>
            <a:r>
              <a:rPr lang="cs-CZ" altLang="cs-CZ" sz="2400" dirty="0" smtClean="0">
                <a:solidFill>
                  <a:srgbClr val="FF0000"/>
                </a:solidFill>
              </a:rPr>
              <a:t>neutrální atomy stávají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elektrické dipóly</a:t>
            </a:r>
            <a:r>
              <a:rPr lang="cs-CZ" altLang="cs-CZ" sz="2400" dirty="0" smtClean="0"/>
              <a:t>.</a:t>
            </a:r>
          </a:p>
          <a:p>
            <a:pPr eaLnBrk="1" hangingPunct="1"/>
            <a:r>
              <a:rPr lang="cs-CZ" altLang="cs-CZ" sz="2400" dirty="0" smtClean="0"/>
              <a:t>Molekuly mnohých látek (voda, …) mají vlastnosti dipólu, i když se nenacházejí v elektrostatickém.</a:t>
            </a:r>
          </a:p>
          <a:p>
            <a:pPr eaLnBrk="1" hangingPunct="1"/>
            <a:r>
              <a:rPr lang="cs-CZ" altLang="cs-CZ" sz="2400" dirty="0" smtClean="0"/>
              <a:t>Dochází k </a:t>
            </a:r>
            <a:r>
              <a:rPr lang="cs-CZ" altLang="cs-CZ" sz="2400" dirty="0" smtClean="0">
                <a:solidFill>
                  <a:srgbClr val="FF0000"/>
                </a:solidFill>
              </a:rPr>
              <a:t>polarizaci dielektrika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20484" name="AutoShape 2" descr="data:image/jpeg;base64,/9j/4AAQSkZJRgABAQAAAQABAAD/2wCEAAkGBhERERUUExQWDxUUGRoVGRUWEyAWGhcUGhgcGRYfGxQjHCYqIBokGxwaHzsgIyoqLCwtGR4yNTErOSYtLCoBCQoKDgwOGA8PGjUhHx81NSk1LDUuNSozNTUtNS4rKiwqNSwvKjQ1NS4pNS0pLTIsMCw1NSktLTU0NCwsKTUxLP/AABEIAIgAigMBIgACEQEDEQH/xAAbAAEAAwEBAQEAAAAAAAAAAAAAAwQFBgIBB//EAEgQAAIBAgMCBwwIBQIGAwAAAAECAwARBBIhEzEFBhUiQVGTFDJSYWJxdIGS0dLTIzNCU1SRlbIkNHOztKHiY3KClLHBFkNE/8QAGAEBAQEBAQAAAAAAAAAAAAAAAAECAwT/xAAsEQACAgADBgYBBQAAAAAAAAAAAQIRAxIhUWGRodHhEzFBUqLwcSIygcHx/9oADAMBAAIRAxEAPwD9fm4cRcSkGVyXV2zZHsCrRqB3liDtO+vYZfHpi8E8b5ZRhJWRBDj2ZYlW+0j5jyxl2Js2ZEa4AGUkAFxzq6gwKWD2GZQVB6QrEFh6yq/kKw8JxX2eL2mjwKt4YiSBh5TmErIliDnBAvpkGYLo5oCTifj5JoJGkbORiMVGCbd5HiJEQadSgD1VuVy3EjDK+GkvfTF43cxH/wCuXqNdBydH5XaN76mptKPq+Xcs0qtydH5XaN76cnR+V2je+moqG18O5ZpVbk6Pyu0b305Oj8rtG99NRUNr4dyzSq3J0fldo3vpydH5XaN76aiobXw7lmlVuTo/K7RvfTk6Pyu0b301FQ2vh3LNKrcnR+V2je+nJ0fldo3vpqKhtfDuSyzqtsxC5jlF+ljuHn0rI4sY6SU4rOxfZ4qSNb25qBUIHm1P51LwrxaixCqrFgqushs51y6gXJ01trvte1t4zuK2FSTuwOqyAY2QgMoYAhUsdekddRXepqagopxdv104EWN43SptZgidzwYlMKyEHauWdI2cPfKoDyLzSDcKdQTYdZXP4/iuHxKSixizZ5YCxVHmGXZykAEMyAHmkWJyMTdFroK0chSlKA5TiWkpw0mzZE/i8bfNGXv/ABctrWdbdPXW7scT97F2DfOrJ4hfy0vpeM/y5a6SpR0WI0q04LoY+Mxs0RVWlQlgSAmDlkNlsCbLIbDnDf11DyvL4Z/TcR8VT8KYvZTo9i9oZbKLXZjJCFUEkC5JAuSBrqRUZkQyZZTPIxIFlhlESk2sA6oFKg652J3m5AFhMqL4st3BdDxyvL4Z/TcR8VOV5fDP6biPir5jp4oZVjXuiNmvzo45ZANLj7Dq3V4r1d5RYjIANrmMZ05oIXNmtfUZSGy3vzgLjUhlQ8WW7guhT5Xl8M/puI+KnK8vhn9NxHxVJghDKQp7oka180sUsQ8e9EUE9QA81VYeEF7paGHbIUVHs8UuzfMZQyktHZB9HcOG1JHfAZWZUPFlu4LoTcry+Gf03EfFTleXwz+m4j4qsz8KZ1GUugyCRyibR1ViQoVArXJIbUA2CnrBrxBHh3VmyznILkukwY6X0VgC2nQoPVTKh4st3BdCHleXwz+m4j4qtYSaeVc6SxEXI1wzqbqSrAqZQQQQRqKocH8MDK0ibYojFXSRHAVRIULq8iKTYDMUubAaC/fafAn1bf1p/wC+9MqHiy3cF0KXDGEx7LHspYgwkUkiIqAgvmveU3FtLW1uNRvEXE7fjfTJf2pXRVzvE/fjfTJf2pRRp2J4rnFRaWm6vM6KlKVo5ClKUBzfEL+Wl9Lxn+XLXQzTKilnYIqgszMbBVAuSSdwA1vXL8S8GsmGkuXW2LxveSMm/Fy78pF93TWlwtxbWaCWISSqZI3jBaeRgCylQSufUa7qAlx0CSTqjgOjwTqynUFS0IYEdRFSRNMoupTEIbFGDZWykC1zqG68wtcEaaXODiOKCGCPAbWUp3LLFtS5Mh58OpPSPJ3W0q9BHEirEpnneNQrCKSTKCoAILlwit05CwaxGldVGGS29b8q5k1NB9u5FkjiIvZnOe1+pBa/V3w39O6pTwauQLcgg5g+mYSG5LbrXuTpa2pFraVmmSJSBKMTBfczyuU035pFdlT/AKyt76Xq+eC0tfPLbffbvu9qpUNvLuAkuJUAMiSnwkYoCek5GvbzZm89RthZZGuQkAYBXI50jIuYhc2gXVjrzjZmtlJzCoHjb6oYmceEkrhddQVd5FDg9aFhXuHYlgjHEQudyySyLc6kBXzFWNheysSBvtSobeXcF+fBd6YyI2QZVJXMuTS6lbjTQbiLEDxg+e6JxviUnrWXT/VQajnwMSLmeSRFHScQ4Gug1zddU0ZWF0ixjqdxMjRn2JJFYesD8qVDby7gtx8HMx+kEaxhhIIlBP0gfPmZza5zWYADRhe50t64E+rb+tP/AH3qHBpDISFeYMu9HklRrXtfIxF1vcZhdTY2Jr5wdglkjNy62ln7yRk/+99+Ui/rrLr0KajyqpAJALGwubXNibDrNgTbxGsDifvxvpkv7Ur5xh4lpi0jQyzRhJUlJEzk/RnMAt2Nje2u8dFfeJw1xvpkv7UrIOipSlAKUpQHN8Qv5aX0vGf5ctdJXI8T+Ekiw75hIc2LxttnBJLuxcl75Fa2/ptfW241o8K8bY4YJZRHOxjjdwpws6glVLAFjFoDbf0UB74bEhkGzvn2E1gpAY8+G4QkgByLgE6A2J0FWsOshsY5IhECLJsTmC9K32gs3nXTpFYE3HOLYxY/ZzCPuaWTZmIiTv4dCtt1/td7bW9tavrj8NMiu0c6M6qSY8PiEOovbaKgJH/muqwcSUc6ja8iWi5whDiNqjJJGka3vmjJtzbanaLfXxaVAAQgLfUbUkC26K3NLf8ADz3O4WUrfRSa8RS4UG5TEydW0gxMtvNnU29Xiq7y9F4M/wD2k3y6eDie18BaJsIk17vJHItvsRFTfrzGRtPVWZLDMs8rzOhgaONQojN2YNNzVG0PP50euXnaAajT5JJhCbhMTH/ThxMV/OEUX9dSYbF4aM3Ec5bwmw2IdvbZCfFvp4OJ7XwFo9ZZQY87Kh2YCsy5gst+fm5wuxWwBBG599wK0IY5grZnRmPekRFQDbpXaG+vjFVZOGoWFikzA9BwcxH5bOqTNhehcWg6kjxSKPMqgAflTwcT2vgLR5WHEKmV2V5TKzRhEsVBmJzMTIfosm8aHLdQcxArS4E+rb+tP/feoMLwhh00SOZSd57kmufOxj/1NeMDwkkUZzCQ5pcRbZwSS7p33lEa2/prEoSj+5UU2q53ifvxvpkv7UqPh7j3DhUjcx4hw8qRH+FlUjObAjNGMxvbmjU62udKk4mnXG+mS/tjrIOipSlAKUpQHN8Qv5aX0vGf5ctdDPArqyOodWBVlYXDKRYgjpBGlq57iF/LS+l4z/LlrpKAyuEJkjnVn7xYJibKW5oaG9lAJOnQASd1fOewCbZcINAEjCF16hdsy+KwU+I144WWNp0SRggaGaxzBSCHhIZSdzKbEHoIBryeFo0b6VFa2u1jyyAnougJcN06KwAtzqA9PI8LqvdO1Zr6TKgtYX0KKlvWG6N1XDwkMoIUly2TJu543gt0KACb9W65IBzJ+FYJXQpHtGF+c4EKrpbnF7MbjdkVrdNqshIgLiWPaZzIWzCzMRlIOt8uUBfEFXqoD1s5JT/NbM+DAsZ/Mur3t1i2/W/RFDj2SRohKMUUVXIYKrkMXFgy5VLDI2mVdLXPTXyLhyBDz49kd10USq3XZo7kD/nCk9AqGPFwtK0kSiMuqqZZCqCylzzYic+a7t3wUHQgnpA1JuEQQuQjnLnzNoqp0E+cm1vdVbuV3u3djrbfslhCD2o3I062PTu3V5dYUsY2iYhRGVZwM6g3F215wJY6j7Tbr3qOLjFhgtmRoSd6bLP+bR51Nx1Md+tjpQEmF4Y0uziVM+zLKvOVs+zBZQTzS32ha17kAAkWOBPq2/rT/wB96zsNsXVkssERdmbNImeS7lyMqkgRte1mNyLqVG+r/AEgaJipDDbT6g3H18nTQF+SFWsWAbKcy3F7NYi46jYkeusDifvxvpkv7Uroq53ifvxvpkv7UoDoqUpQClKUBy3EhHOGkysF/i8be63v/Fy+MV0Gxl+8HZ/7q53iXiGTDSZY3lvi8b3pQW/i5d+Z13+K+6t3lCT8PL7UXzay6O0VKtK5f2enwjtvdW88V/8A3Xnk9utOxHvpyhJ+Hl9qL5tOUJPw8vtRfNqWvtmss93xHJ7dadiPfTk9utOxHvpyhJ+Hl9qL5tOUJPw8vtRfNpa+2Ms93xHJ7dadiPfTk9utOxHvpyhJ+Hl9qL5tOUJPw8vtRfNpa+2Ms93xHJ7dadiPfTk9utOxHvpyhJ+Hl9qL5tOUJPw8vtRfNpa+2Ms93xHJ7dadiPfUi4eQCwdQOoR/7qj5Qk/Dy+1F82nKEn4eX2ovm0tfbGWe74lPhrg/FSLGIpQjCRGLZbWQXzaXN7jS3Tfo31X4nb8b6ZL+1Kl4Y4emiVCmFlctIqZbx3Ia97WkOo366aG5G8RcTt+N9Ml/alI1bo1jKaw4ZqrWqr+brl/p0VKUrZ5RSlKAzOL/AAP3LGyZtpmmmmvly220zy2tc7s1r9NuitOlKAUqOYPbmFQfKUnT1EVDkn8OPsz8dSzain6lqlVck/hx9mfjpkn8OPsz8dLLkXuXPoWqVVyT+HH2Z+OmSfw4+zPx0sZF7lz6FqlVck/hx9mfjqhDFjO7SWZDh9ioIsReXO/ejMbG1rnp5vqjlXoajhKSf6lor7eRpy4tFNmNjv3GqMvGOFcRFASc0wYobG10sSD1aG/VofFXnjFwhJCkbJ9qWOM8zMcrtY2HXVzDYe+V3s0gDANkykIxva1zY2Cg23lajbbpHSMIRgsSatO15+tfj0dFqs3gXgg4cz3bPtpnn722UMFGXeb2y79N+6tKlbPKKUpQClKUApSlARYiJmHNcxnrCg3/ADqucJL9+ezX3VbliDAqwDKwIIIuCDoQR0iuH4C4OhmxWJjbDwhYJ2jFsHHlMYiicAvb6zNL0dC7qA1MdHJjuD5ThcTtRiIJBEwVVBZ0IXnAXXU+cVH/APHsffAXxZk7nzCfmAbVjEyq/jsTbKeu+8VrcW+LeHwGHWDDoERdSel2sAWY9LGw18Q6q1K6YeI8N5lvW3zVEasqdyy/fH2F91O5Zfvj7C+6rdcnEzNjJcOGI2RjIvJOSyMAz8/a2DAXtobnqrrhJ4l7tfJfgj0N2BHcZlnzDUXCKRcGx6N4II9VSDCy/fH2F91UeLHAEODSVInMheV5JCXzfSMbkWubWGUdZsCb1s1nFkozahqvwkVFfGYCOYAOMwUhhziLMNVOhGoOt+isjhngrEExDDMURTc/SkHOZY3zMd7LkEosb3LDTpG/SvNKKkejCx54bTWtej1XAUpStHAUpSgFKUoBSlKAVQg4CgRzIqZWZzITnaxkIylit7FsthcjcAOilKAv0pSgFZ3IUe1eUNIrSMjNaQgMY7ZBYfZ0sQNCLg3vSlajOUbyvzBW4txTK2K2qlQ2IZoyVUZojHGAbrvOYNq2treKtqlK1iTzyzVRFoKUpXMopSlAKUpQH//Z"/>
          <p:cNvSpPr>
            <a:spLocks noChangeAspect="1" noChangeArrowheads="1"/>
          </p:cNvSpPr>
          <p:nvPr/>
        </p:nvSpPr>
        <p:spPr bwMode="auto">
          <a:xfrm>
            <a:off x="155575" y="-617538"/>
            <a:ext cx="131445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5" name="AutoShape 4" descr="data:image/jpeg;base64,/9j/4AAQSkZJRgABAQAAAQABAAD/2wCEAAkGBhERERUUExQWDxUUGRoVGRUWEyAWGhcUGhgcGRYfGxQjHCYqIBokGxwaHzsgIyoqLCwtGR4yNTErOSYtLCoBCQoKDgwOGA8PGjUhHx81NSk1LDUuNSozNTUtNS4rKiwqNSwvKjQ1NS4pNS0pLTIsMCw1NSktLTU0NCwsKTUxLP/AABEIAIgAigMBIgACEQEDEQH/xAAbAAEAAwEBAQEAAAAAAAAAAAAAAwQFBgIBB//EAEgQAAIBAgMCBwwIBQIGAwAAAAECAwARBBIhEzEFBhUiQVGTFDJSYWJxdIGS0dLTIzNCU1SRlbIkNHOztKHiY3KClLHBFkNE/8QAGAEBAQEBAQAAAAAAAAAAAAAAAAECAwT/xAAsEQACAgADBgYBBQAAAAAAAAAAAQIRAxIhUWGRodHhEzFBUqLwcSIygcHx/9oADAMBAAIRAxEAPwD9fm4cRcSkGVyXV2zZHsCrRqB3liDtO+vYZfHpi8E8b5ZRhJWRBDj2ZYlW+0j5jyxl2Js2ZEa4AGUkAFxzq6gwKWD2GZQVB6QrEFh6yq/kKw8JxX2eL2mjwKt4YiSBh5TmErIliDnBAvpkGYLo5oCTifj5JoJGkbORiMVGCbd5HiJEQadSgD1VuVy3EjDK+GkvfTF43cxH/wCuXqNdBydH5XaN76mptKPq+Xcs0qtydH5XaN76cnR+V2je+moqG18O5ZpVbk6Pyu0b305Oj8rtG99NRUNr4dyzSq3J0fldo3vpydH5XaN76aiobXw7lmlVuTo/K7RvfTk6Pyu0b301FQ2vh3LNKrcnR+V2je+nJ0fldo3vpqKhtfDuSyzqtsxC5jlF+ljuHn0rI4sY6SU4rOxfZ4qSNb25qBUIHm1P51LwrxaixCqrFgqushs51y6gXJ01trvte1t4zuK2FSTuwOqyAY2QgMoYAhUsdekddRXepqagopxdv104EWN43SptZgidzwYlMKyEHauWdI2cPfKoDyLzSDcKdQTYdZXP4/iuHxKSixizZ5YCxVHmGXZykAEMyAHmkWJyMTdFroK0chSlKA5TiWkpw0mzZE/i8bfNGXv/ABctrWdbdPXW7scT97F2DfOrJ4hfy0vpeM/y5a6SpR0WI0q04LoY+Mxs0RVWlQlgSAmDlkNlsCbLIbDnDf11DyvL4Z/TcR8VT8KYvZTo9i9oZbKLXZjJCFUEkC5JAuSBrqRUZkQyZZTPIxIFlhlESk2sA6oFKg652J3m5AFhMqL4st3BdDxyvL4Z/TcR8VOV5fDP6biPir5jp4oZVjXuiNmvzo45ZANLj7Dq3V4r1d5RYjIANrmMZ05oIXNmtfUZSGy3vzgLjUhlQ8WW7guhT5Xl8M/puI+KnK8vhn9NxHxVJghDKQp7oka180sUsQ8e9EUE9QA81VYeEF7paGHbIUVHs8UuzfMZQyktHZB9HcOG1JHfAZWZUPFlu4LoTcry+Gf03EfFTleXwz+m4j4qsz8KZ1GUugyCRyibR1ViQoVArXJIbUA2CnrBrxBHh3VmyznILkukwY6X0VgC2nQoPVTKh4st3BdCHleXwz+m4j4qtYSaeVc6SxEXI1wzqbqSrAqZQQQQRqKocH8MDK0ibYojFXSRHAVRIULq8iKTYDMUubAaC/fafAn1bf1p/wC+9MqHiy3cF0KXDGEx7LHspYgwkUkiIqAgvmveU3FtLW1uNRvEXE7fjfTJf2pXRVzvE/fjfTJf2pRRp2J4rnFRaWm6vM6KlKVo5ClKUBzfEL+Wl9Lxn+XLXQzTKilnYIqgszMbBVAuSSdwA1vXL8S8GsmGkuXW2LxveSMm/Fy78pF93TWlwtxbWaCWISSqZI3jBaeRgCylQSufUa7qAlx0CSTqjgOjwTqynUFS0IYEdRFSRNMoupTEIbFGDZWykC1zqG68wtcEaaXODiOKCGCPAbWUp3LLFtS5Mh58OpPSPJ3W0q9BHEirEpnneNQrCKSTKCoAILlwit05CwaxGldVGGS29b8q5k1NB9u5FkjiIvZnOe1+pBa/V3w39O6pTwauQLcgg5g+mYSG5LbrXuTpa2pFraVmmSJSBKMTBfczyuU035pFdlT/AKyt76Xq+eC0tfPLbffbvu9qpUNvLuAkuJUAMiSnwkYoCek5GvbzZm89RthZZGuQkAYBXI50jIuYhc2gXVjrzjZmtlJzCoHjb6oYmceEkrhddQVd5FDg9aFhXuHYlgjHEQudyySyLc6kBXzFWNheysSBvtSobeXcF+fBd6YyI2QZVJXMuTS6lbjTQbiLEDxg+e6JxviUnrWXT/VQajnwMSLmeSRFHScQ4Gug1zddU0ZWF0ixjqdxMjRn2JJFYesD8qVDby7gtx8HMx+kEaxhhIIlBP0gfPmZza5zWYADRhe50t64E+rb+tP/AH3qHBpDISFeYMu9HklRrXtfIxF1vcZhdTY2Jr5wdglkjNy62ln7yRk/+99+Ui/rrLr0KajyqpAJALGwubXNibDrNgTbxGsDifvxvpkv7Ur5xh4lpi0jQyzRhJUlJEzk/RnMAt2Nje2u8dFfeJw1xvpkv7UrIOipSlAKUpQHN8Qv5aX0vGf5ctdJXI8T+Ekiw75hIc2LxttnBJLuxcl75Fa2/ptfW241o8K8bY4YJZRHOxjjdwpws6glVLAFjFoDbf0UB74bEhkGzvn2E1gpAY8+G4QkgByLgE6A2J0FWsOshsY5IhECLJsTmC9K32gs3nXTpFYE3HOLYxY/ZzCPuaWTZmIiTv4dCtt1/td7bW9tavrj8NMiu0c6M6qSY8PiEOovbaKgJH/muqwcSUc6ja8iWi5whDiNqjJJGka3vmjJtzbanaLfXxaVAAQgLfUbUkC26K3NLf8ADz3O4WUrfRSa8RS4UG5TEydW0gxMtvNnU29Xiq7y9F4M/wD2k3y6eDie18BaJsIk17vJHItvsRFTfrzGRtPVWZLDMs8rzOhgaONQojN2YNNzVG0PP50euXnaAajT5JJhCbhMTH/ThxMV/OEUX9dSYbF4aM3Ec5bwmw2IdvbZCfFvp4OJ7XwFo9ZZQY87Kh2YCsy5gst+fm5wuxWwBBG599wK0IY5grZnRmPekRFQDbpXaG+vjFVZOGoWFikzA9BwcxH5bOqTNhehcWg6kjxSKPMqgAflTwcT2vgLR5WHEKmV2V5TKzRhEsVBmJzMTIfosm8aHLdQcxArS4E+rb+tP/feoMLwhh00SOZSd57kmufOxj/1NeMDwkkUZzCQ5pcRbZwSS7p33lEa2/prEoSj+5UU2q53ifvxvpkv7UqPh7j3DhUjcx4hw8qRH+FlUjObAjNGMxvbmjU62udKk4mnXG+mS/tjrIOipSlAKUpQHN8Qv5aX0vGf5ctdDPArqyOodWBVlYXDKRYgjpBGlq57iF/LS+l4z/LlrpKAyuEJkjnVn7xYJibKW5oaG9lAJOnQASd1fOewCbZcINAEjCF16hdsy+KwU+I144WWNp0SRggaGaxzBSCHhIZSdzKbEHoIBryeFo0b6VFa2u1jyyAnougJcN06KwAtzqA9PI8LqvdO1Zr6TKgtYX0KKlvWG6N1XDwkMoIUly2TJu543gt0KACb9W65IBzJ+FYJXQpHtGF+c4EKrpbnF7MbjdkVrdNqshIgLiWPaZzIWzCzMRlIOt8uUBfEFXqoD1s5JT/NbM+DAsZ/Mur3t1i2/W/RFDj2SRohKMUUVXIYKrkMXFgy5VLDI2mVdLXPTXyLhyBDz49kd10USq3XZo7kD/nCk9AqGPFwtK0kSiMuqqZZCqCylzzYic+a7t3wUHQgnpA1JuEQQuQjnLnzNoqp0E+cm1vdVbuV3u3djrbfslhCD2o3I062PTu3V5dYUsY2iYhRGVZwM6g3F215wJY6j7Tbr3qOLjFhgtmRoSd6bLP+bR51Nx1Md+tjpQEmF4Y0uziVM+zLKvOVs+zBZQTzS32ha17kAAkWOBPq2/rT/wB96zsNsXVkssERdmbNImeS7lyMqkgRte1mNyLqVG+r/AEgaJipDDbT6g3H18nTQF+SFWsWAbKcy3F7NYi46jYkeusDifvxvpkv7Uroq53ifvxvpkv7UoDoqUpQClKUBy3EhHOGkysF/i8be63v/Fy+MV0Gxl+8HZ/7q53iXiGTDSZY3lvi8b3pQW/i5d+Z13+K+6t3lCT8PL7UXzay6O0VKtK5f2enwjtvdW88V/8A3Xnk9utOxHvpyhJ+Hl9qL5tOUJPw8vtRfNqWvtmss93xHJ7dadiPfTk9utOxHvpyhJ+Hl9qL5tOUJPw8vtRfNpa+2Ms93xHJ7dadiPfTk9utOxHvpyhJ+Hl9qL5tOUJPw8vtRfNpa+2Ms93xHJ7dadiPfTk9utOxHvpyhJ+Hl9qL5tOUJPw8vtRfNpa+2Ms93xHJ7dadiPfUi4eQCwdQOoR/7qj5Qk/Dy+1F82nKEn4eX2ovm0tfbGWe74lPhrg/FSLGIpQjCRGLZbWQXzaXN7jS3Tfo31X4nb8b6ZL+1Kl4Y4emiVCmFlctIqZbx3Ia97WkOo366aG5G8RcTt+N9Ml/alI1bo1jKaw4ZqrWqr+brl/p0VKUrZ5RSlKAzOL/AAP3LGyZtpmmmmvly220zy2tc7s1r9NuitOlKAUqOYPbmFQfKUnT1EVDkn8OPsz8dSzain6lqlVck/hx9mfjpkn8OPsz8dLLkXuXPoWqVVyT+HH2Z+OmSfw4+zPx0sZF7lz6FqlVck/hx9mfjqhDFjO7SWZDh9ioIsReXO/ejMbG1rnp5vqjlXoajhKSf6lor7eRpy4tFNmNjv3GqMvGOFcRFASc0wYobG10sSD1aG/VofFXnjFwhJCkbJ9qWOM8zMcrtY2HXVzDYe+V3s0gDANkykIxva1zY2Cg23lajbbpHSMIRgsSatO15+tfj0dFqs3gXgg4cz3bPtpnn722UMFGXeb2y79N+6tKlbPKKUpQClKUApSlARYiJmHNcxnrCg3/ADqucJL9+ezX3VbliDAqwDKwIIIuCDoQR0iuH4C4OhmxWJjbDwhYJ2jFsHHlMYiicAvb6zNL0dC7qA1MdHJjuD5ThcTtRiIJBEwVVBZ0IXnAXXU+cVH/APHsffAXxZk7nzCfmAbVjEyq/jsTbKeu+8VrcW+LeHwGHWDDoERdSel2sAWY9LGw18Q6q1K6YeI8N5lvW3zVEasqdyy/fH2F91O5Zfvj7C+6rdcnEzNjJcOGI2RjIvJOSyMAz8/a2DAXtobnqrrhJ4l7tfJfgj0N2BHcZlnzDUXCKRcGx6N4II9VSDCy/fH2F91UeLHAEODSVInMheV5JCXzfSMbkWubWGUdZsCb1s1nFkozahqvwkVFfGYCOYAOMwUhhziLMNVOhGoOt+isjhngrEExDDMURTc/SkHOZY3zMd7LkEosb3LDTpG/SvNKKkejCx54bTWtej1XAUpStHAUpSgFKUoBSlKAVQg4CgRzIqZWZzITnaxkIylit7FsthcjcAOilKAv0pSgFZ3IUe1eUNIrSMjNaQgMY7ZBYfZ0sQNCLg3vSlajOUbyvzBW4txTK2K2qlQ2IZoyVUZojHGAbrvOYNq2treKtqlK1iTzyzVRFoKUpXMopSlAKUpQH//Z"/>
          <p:cNvSpPr>
            <a:spLocks noChangeAspect="1" noChangeArrowheads="1"/>
          </p:cNvSpPr>
          <p:nvPr/>
        </p:nvSpPr>
        <p:spPr bwMode="auto">
          <a:xfrm>
            <a:off x="155575" y="-617538"/>
            <a:ext cx="131445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0486" name="Obrázek 5" descr="image06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152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Obrázek 6" descr="image06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76" y="5285207"/>
            <a:ext cx="1762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4175780" y="5601914"/>
            <a:ext cx="1214438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Izolant v elektrickém poli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Náboje vzniklé v důsledku polarizace dielektrika vytvářejí vnitřní </a:t>
            </a:r>
            <a:r>
              <a:rPr lang="cs-CZ" altLang="cs-CZ" sz="2800" dirty="0" smtClean="0">
                <a:solidFill>
                  <a:srgbClr val="FF0000"/>
                </a:solidFill>
              </a:rPr>
              <a:t>elektrostatické pole </a:t>
            </a:r>
            <a:r>
              <a:rPr lang="cs-CZ" altLang="cs-CZ" sz="2800" dirty="0" smtClean="0"/>
              <a:t>s intenzitou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E</a:t>
            </a:r>
            <a:r>
              <a:rPr lang="cs-CZ" altLang="cs-CZ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cs-CZ" altLang="cs-CZ" sz="2800" dirty="0" smtClean="0"/>
              <a:t>, která míří </a:t>
            </a:r>
            <a:r>
              <a:rPr lang="cs-CZ" altLang="cs-CZ" sz="2800" dirty="0" smtClean="0">
                <a:solidFill>
                  <a:srgbClr val="FF0000"/>
                </a:solidFill>
              </a:rPr>
              <a:t>proti</a:t>
            </a:r>
            <a:r>
              <a:rPr lang="cs-CZ" altLang="cs-CZ" sz="2800" dirty="0" smtClean="0"/>
              <a:t> intenzitě </a:t>
            </a:r>
            <a:r>
              <a:rPr lang="cs-CZ" altLang="cs-CZ" sz="2800" dirty="0" smtClean="0">
                <a:solidFill>
                  <a:srgbClr val="FF0000"/>
                </a:solidFill>
              </a:rPr>
              <a:t>vnějšího pole E</a:t>
            </a:r>
            <a:r>
              <a:rPr lang="cs-CZ" altLang="cs-CZ" sz="2800" baseline="-25000" dirty="0" smtClean="0">
                <a:solidFill>
                  <a:srgbClr val="FF0000"/>
                </a:solidFill>
              </a:rPr>
              <a:t>0</a:t>
            </a:r>
            <a:r>
              <a:rPr lang="cs-CZ" altLang="cs-CZ" sz="2800" dirty="0" smtClean="0"/>
              <a:t>, které polarizaci vyvolalo.  Velikost </a:t>
            </a:r>
            <a:r>
              <a:rPr lang="cs-CZ" altLang="cs-CZ" sz="2800" dirty="0" smtClean="0">
                <a:solidFill>
                  <a:srgbClr val="FF0000"/>
                </a:solidFill>
              </a:rPr>
              <a:t>výsledné intenzity </a:t>
            </a:r>
            <a:r>
              <a:rPr lang="cs-CZ" altLang="cs-CZ" sz="2800" dirty="0" smtClean="0"/>
              <a:t>je </a:t>
            </a:r>
            <a:r>
              <a:rPr lang="cs-CZ" altLang="cs-CZ" sz="2800" dirty="0" smtClean="0">
                <a:solidFill>
                  <a:srgbClr val="FF0000"/>
                </a:solidFill>
              </a:rPr>
              <a:t>E= E</a:t>
            </a:r>
            <a:r>
              <a:rPr lang="cs-CZ" altLang="cs-CZ" sz="2800" baseline="-25000" dirty="0" smtClean="0">
                <a:solidFill>
                  <a:srgbClr val="FF0000"/>
                </a:solidFill>
              </a:rPr>
              <a:t>0</a:t>
            </a:r>
            <a:r>
              <a:rPr lang="cs-CZ" altLang="cs-CZ" sz="2800" dirty="0" smtClean="0">
                <a:solidFill>
                  <a:srgbClr val="FF0000"/>
                </a:solidFill>
              </a:rPr>
              <a:t>-</a:t>
            </a:r>
            <a:r>
              <a:rPr lang="cs-CZ" altLang="cs-CZ" sz="2800" baseline="-25000" dirty="0" smtClean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E</a:t>
            </a:r>
            <a:r>
              <a:rPr lang="cs-CZ" altLang="cs-CZ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cs-CZ" altLang="cs-CZ" sz="2800" baseline="-25000" dirty="0" smtClean="0">
                <a:solidFill>
                  <a:srgbClr val="FF0000"/>
                </a:solidFill>
              </a:rPr>
              <a:t> </a:t>
            </a:r>
            <a:r>
              <a:rPr lang="cs-CZ" altLang="cs-CZ" sz="2800" dirty="0" smtClean="0"/>
              <a:t>a má směr původní </a:t>
            </a:r>
            <a:br>
              <a:rPr lang="cs-CZ" altLang="cs-CZ" sz="2800" dirty="0" smtClean="0"/>
            </a:br>
            <a:r>
              <a:rPr lang="cs-CZ" altLang="cs-CZ" sz="2800" dirty="0" smtClean="0"/>
              <a:t>intenzity E</a:t>
            </a:r>
            <a:r>
              <a:rPr lang="cs-CZ" altLang="cs-CZ" sz="2800" baseline="-25000" dirty="0" smtClean="0"/>
              <a:t>0</a:t>
            </a:r>
            <a:r>
              <a:rPr lang="cs-CZ" altLang="cs-CZ" sz="2800" dirty="0" smtClean="0"/>
              <a:t>(vždy totiž je E</a:t>
            </a:r>
            <a:r>
              <a:rPr lang="cs-CZ" altLang="cs-CZ" sz="2800" baseline="-25000" dirty="0" smtClean="0"/>
              <a:t>0</a:t>
            </a:r>
            <a:r>
              <a:rPr lang="cs-CZ" altLang="cs-CZ" sz="2800" dirty="0" smtClean="0"/>
              <a:t>≥E ).</a:t>
            </a:r>
          </a:p>
          <a:p>
            <a:pPr eaLnBrk="1" hangingPunct="1"/>
            <a:r>
              <a:rPr lang="cs-CZ" altLang="cs-CZ" sz="2800" dirty="0" smtClean="0">
                <a:solidFill>
                  <a:srgbClr val="FF0000"/>
                </a:solidFill>
              </a:rPr>
              <a:t>Relativní permitivita </a:t>
            </a:r>
            <a:br>
              <a:rPr lang="cs-CZ" altLang="cs-CZ" sz="2800" dirty="0" smtClean="0">
                <a:solidFill>
                  <a:srgbClr val="FF0000"/>
                </a:solidFill>
              </a:rPr>
            </a:br>
            <a:r>
              <a:rPr lang="cs-CZ" altLang="cs-CZ" sz="2800" dirty="0" smtClean="0">
                <a:solidFill>
                  <a:srgbClr val="FF0000"/>
                </a:solidFill>
              </a:rPr>
              <a:t>dielektrika </a:t>
            </a:r>
            <a:r>
              <a:rPr lang="cs-CZ" altLang="cs-CZ" sz="2800" dirty="0" smtClean="0"/>
              <a:t>je dána vztahem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78966"/>
              </p:ext>
            </p:extLst>
          </p:nvPr>
        </p:nvGraphicFramePr>
        <p:xfrm>
          <a:off x="2987824" y="5740477"/>
          <a:ext cx="1000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Rovnice" r:id="rId3" imgW="520474" imgH="393529" progId="Equation.3">
                  <p:embed/>
                </p:oleObj>
              </mc:Choice>
              <mc:Fallback>
                <p:oleObj name="Rovnice" r:id="rId3" imgW="520474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740477"/>
                        <a:ext cx="1000125" cy="75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6" descr="http://fyzika.jreichl.com/data/E_pole_soubory/image06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92" y="4087812"/>
            <a:ext cx="27146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0" y="2084832"/>
            <a:ext cx="64293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6"/>
          <p:cNvSpPr txBox="1">
            <a:spLocks noChangeArrowheads="1"/>
          </p:cNvSpPr>
          <p:nvPr/>
        </p:nvSpPr>
        <p:spPr bwMode="auto">
          <a:xfrm>
            <a:off x="1031885" y="2459482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5" y="4602607"/>
            <a:ext cx="79295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ovéPole 6"/>
          <p:cNvSpPr txBox="1">
            <a:spLocks noChangeArrowheads="1"/>
          </p:cNvSpPr>
          <p:nvPr/>
        </p:nvSpPr>
        <p:spPr bwMode="auto">
          <a:xfrm>
            <a:off x="817573" y="4888357"/>
            <a:ext cx="500062" cy="130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proud v kovech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000" dirty="0" smtClean="0"/>
              <a:t>Elektrony vnější slupky elektronového obalu –</a:t>
            </a:r>
            <a:r>
              <a:rPr lang="cs-CZ" sz="3000" i="1" dirty="0" smtClean="0"/>
              <a:t> </a:t>
            </a:r>
            <a:r>
              <a:rPr lang="cs-CZ" sz="3000" i="1" dirty="0" smtClean="0">
                <a:solidFill>
                  <a:srgbClr val="FF0000"/>
                </a:solidFill>
              </a:rPr>
              <a:t>valenční elektrony</a:t>
            </a:r>
            <a:r>
              <a:rPr lang="cs-CZ" sz="3000" dirty="0" smtClean="0"/>
              <a:t>, lze velmi snadno odtrhnout. Vznikne volný elektron a kladný iont.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000" dirty="0" smtClean="0"/>
              <a:t>Krystalová mřížka vodiče (kovu) je tedy tvořena </a:t>
            </a:r>
            <a:r>
              <a:rPr lang="cs-CZ" sz="3000" dirty="0" smtClean="0">
                <a:solidFill>
                  <a:srgbClr val="FF0000"/>
                </a:solidFill>
              </a:rPr>
              <a:t>kladnými ionty</a:t>
            </a:r>
            <a:r>
              <a:rPr lang="cs-CZ" sz="3000" dirty="0" smtClean="0"/>
              <a:t> a mezi nimi se volně pohybují odtržené </a:t>
            </a:r>
            <a:r>
              <a:rPr lang="cs-CZ" sz="3000" dirty="0" smtClean="0">
                <a:solidFill>
                  <a:srgbClr val="FF0000"/>
                </a:solidFill>
              </a:rPr>
              <a:t>valenční elektrony </a:t>
            </a:r>
            <a:r>
              <a:rPr lang="cs-CZ" sz="3000" dirty="0" smtClean="0"/>
              <a:t>– </a:t>
            </a:r>
            <a:r>
              <a:rPr lang="cs-CZ" sz="3000" b="1" dirty="0" smtClean="0"/>
              <a:t>elektronový plyn</a:t>
            </a:r>
            <a:r>
              <a:rPr lang="cs-CZ" sz="3000" dirty="0" smtClean="0"/>
              <a:t>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000" dirty="0" smtClean="0"/>
              <a:t>Připojením vodiče ke </a:t>
            </a:r>
            <a:r>
              <a:rPr lang="cs-CZ" sz="3000" dirty="0" smtClean="0">
                <a:solidFill>
                  <a:srgbClr val="FF0000"/>
                </a:solidFill>
              </a:rPr>
              <a:t>zdroji napětí </a:t>
            </a:r>
            <a:r>
              <a:rPr lang="cs-CZ" sz="3000" dirty="0" smtClean="0"/>
              <a:t>se pohyb elektronů </a:t>
            </a:r>
            <a:r>
              <a:rPr lang="cs-CZ" sz="3000" dirty="0" smtClean="0">
                <a:solidFill>
                  <a:srgbClr val="FF0000"/>
                </a:solidFill>
              </a:rPr>
              <a:t>usměrní</a:t>
            </a:r>
            <a:r>
              <a:rPr lang="cs-CZ" sz="3000" dirty="0" smtClean="0"/>
              <a:t> a budou se pohybovat od záporného ke kladnému pólu zdroje.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3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Ohmův zákon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0888" y="1804987"/>
            <a:ext cx="7499350" cy="505301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Pokud se teplota vodiče nemění, je </a:t>
            </a:r>
            <a:r>
              <a:rPr lang="cs-CZ" dirty="0" smtClean="0">
                <a:solidFill>
                  <a:srgbClr val="FF0000"/>
                </a:solidFill>
              </a:rPr>
              <a:t>proud</a:t>
            </a:r>
            <a:r>
              <a:rPr lang="cs-CZ" dirty="0" smtClean="0"/>
              <a:t> jím procházející přímo úměrný </a:t>
            </a:r>
            <a:r>
              <a:rPr lang="cs-CZ" dirty="0" smtClean="0">
                <a:solidFill>
                  <a:srgbClr val="FF0000"/>
                </a:solidFill>
              </a:rPr>
              <a:t>napětí</a:t>
            </a:r>
            <a:r>
              <a:rPr lang="cs-CZ" dirty="0" smtClean="0"/>
              <a:t> mezi konci vodiče (I ≈ U).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Konstantou úměrnosti je </a:t>
            </a:r>
            <a:r>
              <a:rPr lang="cs-CZ" b="1" dirty="0" smtClean="0"/>
              <a:t>elektrický</a:t>
            </a:r>
            <a:r>
              <a:rPr lang="pt-BR" b="1" dirty="0" smtClean="0"/>
              <a:t> odpor</a:t>
            </a:r>
            <a:r>
              <a:rPr lang="pt-BR" dirty="0" smtClean="0"/>
              <a:t> </a:t>
            </a:r>
            <a:r>
              <a:rPr lang="pt-BR" i="1" dirty="0" smtClean="0"/>
              <a:t>R</a:t>
            </a:r>
            <a:r>
              <a:rPr lang="cs-CZ" i="1" dirty="0" smtClean="0"/>
              <a:t> [</a:t>
            </a:r>
            <a:r>
              <a:rPr lang="el-GR" i="1" dirty="0" smtClean="0"/>
              <a:t>Ω</a:t>
            </a:r>
            <a:r>
              <a:rPr lang="cs-CZ" i="1" dirty="0" smtClean="0"/>
              <a:t>]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Při průchodu elektronového plynu objemem vodiče </a:t>
            </a:r>
            <a:r>
              <a:rPr lang="cs-CZ" dirty="0" smtClean="0">
                <a:solidFill>
                  <a:srgbClr val="FF0000"/>
                </a:solidFill>
              </a:rPr>
              <a:t>dochází ke srážkám jednotlivých elektronů s kmitajícími ionty mřížky </a:t>
            </a:r>
            <a:r>
              <a:rPr lang="cs-CZ" i="1" dirty="0" smtClean="0"/>
              <a:t>–</a:t>
            </a:r>
            <a:r>
              <a:rPr lang="cs-CZ" dirty="0" smtClean="0"/>
              <a:t> důsledkem je </a:t>
            </a:r>
            <a:r>
              <a:rPr lang="cs-CZ" dirty="0" smtClean="0">
                <a:solidFill>
                  <a:srgbClr val="FF0000"/>
                </a:solidFill>
              </a:rPr>
              <a:t>el. odpor.</a:t>
            </a:r>
            <a:r>
              <a:rPr lang="cs-CZ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S rostoucí teplotou se </a:t>
            </a:r>
            <a:r>
              <a:rPr lang="cs-CZ" dirty="0" smtClean="0">
                <a:solidFill>
                  <a:srgbClr val="FF0000"/>
                </a:solidFill>
              </a:rPr>
              <a:t>amplituda kmitů zvětšuje </a:t>
            </a:r>
            <a:r>
              <a:rPr lang="cs-CZ" dirty="0" smtClean="0"/>
              <a:t>a srážky jsou častější – </a:t>
            </a:r>
            <a:r>
              <a:rPr lang="cs-CZ" dirty="0" smtClean="0">
                <a:solidFill>
                  <a:srgbClr val="FF0000"/>
                </a:solidFill>
              </a:rPr>
              <a:t>odpor vodiče roste</a:t>
            </a:r>
            <a:r>
              <a:rPr lang="cs-CZ" dirty="0" smtClean="0"/>
              <a:t>. Při srážkách ztrácí elektronový plyn kinetickou energii potřebnou k pohybu.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17098"/>
              </p:ext>
            </p:extLst>
          </p:nvPr>
        </p:nvGraphicFramePr>
        <p:xfrm>
          <a:off x="3913060" y="3171305"/>
          <a:ext cx="1000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Rovnice" r:id="rId3" imgW="444307" imgH="393529" progId="Equation.3">
                  <p:embed/>
                </p:oleObj>
              </mc:Choice>
              <mc:Fallback>
                <p:oleObj name="Rovnice" r:id="rId3" imgW="44430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060" y="3171305"/>
                        <a:ext cx="1000125" cy="885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odpor</a:t>
            </a:r>
            <a:endParaRPr lang="cs-CZ" dirty="0"/>
          </a:p>
        </p:txBody>
      </p:sp>
      <p:pic>
        <p:nvPicPr>
          <p:cNvPr id="72706" name="Picture 2" descr="Výsledek obrázku pro electric resist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0" y="239236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 nás dnes čeká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Elektrický proud v látkách. </a:t>
            </a:r>
            <a:r>
              <a:rPr lang="cs-CZ" altLang="cs-CZ" i="1" smtClean="0"/>
              <a:t>Vznik elektrického proudu, elektrický zdroj, elektrický proud v kovech, Ohmův zákon, práce, výkon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odpor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Velikost odporu vodiče závisí na kovu, ze kterého je vyroben, na jeho délce a na průřezu.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i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cs-CZ" sz="2400" dirty="0" smtClean="0"/>
              <a:t> je </a:t>
            </a:r>
            <a:r>
              <a:rPr lang="cs-CZ" sz="2400" dirty="0" smtClean="0">
                <a:solidFill>
                  <a:srgbClr val="FF0000"/>
                </a:solidFill>
              </a:rPr>
              <a:t>měrný el. odpor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rezistivita</a:t>
            </a:r>
            <a:r>
              <a:rPr lang="cs-CZ" sz="2400" dirty="0" smtClean="0"/>
              <a:t>). Je to vlastnost kovu, její hodnoty jsou v tab. [</a:t>
            </a:r>
            <a:r>
              <a:rPr lang="el-GR" sz="2400" dirty="0" smtClean="0"/>
              <a:t>Ω∙</a:t>
            </a:r>
            <a:r>
              <a:rPr lang="cs-CZ" sz="2400" dirty="0" smtClean="0"/>
              <a:t>m]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Elektrická vodivost </a:t>
            </a:r>
            <a:r>
              <a:rPr lang="cs-CZ" sz="2400" dirty="0" smtClean="0"/>
              <a:t>(</a:t>
            </a:r>
            <a:r>
              <a:rPr lang="cs-CZ" sz="2400" i="1" u="sng" dirty="0" smtClean="0"/>
              <a:t>konduktance</a:t>
            </a:r>
            <a:r>
              <a:rPr lang="cs-CZ" sz="2400" dirty="0" smtClean="0"/>
              <a:t>) </a:t>
            </a:r>
            <a:r>
              <a:rPr lang="cs-CZ" sz="2400" i="1" dirty="0" smtClean="0">
                <a:solidFill>
                  <a:srgbClr val="FF0000"/>
                </a:solidFill>
              </a:rPr>
              <a:t>G</a:t>
            </a:r>
            <a:r>
              <a:rPr lang="cs-CZ" sz="2400" dirty="0" smtClean="0"/>
              <a:t> je převrácená hodnota el. </a:t>
            </a:r>
            <a:r>
              <a:rPr lang="cs-CZ" sz="2400" smtClean="0"/>
              <a:t>odporu</a:t>
            </a:r>
            <a:endParaRPr lang="cs-CZ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Jednotka: </a:t>
            </a:r>
            <a:r>
              <a:rPr lang="cs-CZ" sz="2400" dirty="0" smtClean="0">
                <a:solidFill>
                  <a:srgbClr val="FF0000"/>
                </a:solidFill>
              </a:rPr>
              <a:t>S</a:t>
            </a:r>
            <a:r>
              <a:rPr lang="cs-CZ" sz="2400" dirty="0" smtClean="0"/>
              <a:t> (siemens)</a:t>
            </a:r>
            <a:endParaRPr lang="cs-CZ" sz="2400" dirty="0"/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88339"/>
              </p:ext>
            </p:extLst>
          </p:nvPr>
        </p:nvGraphicFramePr>
        <p:xfrm>
          <a:off x="3830510" y="3152775"/>
          <a:ext cx="11652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Rovnice" r:id="rId5" imgW="596641" imgH="393529" progId="Equation.3">
                  <p:embed/>
                </p:oleObj>
              </mc:Choice>
              <mc:Fallback>
                <p:oleObj name="Rovnice" r:id="rId5" imgW="596641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510" y="3152775"/>
                        <a:ext cx="1165225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37234"/>
              </p:ext>
            </p:extLst>
          </p:nvPr>
        </p:nvGraphicFramePr>
        <p:xfrm>
          <a:off x="5001577" y="5652913"/>
          <a:ext cx="1603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Rovnice" r:id="rId7" imgW="736280" imgH="393529" progId="Equation.3">
                  <p:embed/>
                </p:oleObj>
              </mc:Choice>
              <mc:Fallback>
                <p:oleObj name="Rovnice" r:id="rId7" imgW="736280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577" y="5652913"/>
                        <a:ext cx="1603375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Závislost odporu na teplotě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Přesným měřením bychom získali tuto závislost odporu kovového vodiče na </a:t>
            </a:r>
            <a:r>
              <a:rPr lang="cs-CZ" altLang="cs-CZ" sz="2400" dirty="0" smtClean="0">
                <a:solidFill>
                  <a:srgbClr val="FF0000"/>
                </a:solidFill>
              </a:rPr>
              <a:t>teplotě</a:t>
            </a:r>
            <a:r>
              <a:rPr lang="cs-CZ" altLang="cs-CZ" sz="2400" dirty="0" smtClean="0"/>
              <a:t>: 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Kde je </a:t>
            </a:r>
            <a:r>
              <a:rPr lang="cs-CZ" altLang="cs-CZ" sz="2400" dirty="0" smtClean="0">
                <a:solidFill>
                  <a:srgbClr val="FF0000"/>
                </a:solidFill>
              </a:rPr>
              <a:t>R</a:t>
            </a:r>
            <a:r>
              <a:rPr lang="cs-CZ" altLang="cs-CZ" sz="2400" baseline="-25000" dirty="0" smtClean="0">
                <a:solidFill>
                  <a:srgbClr val="FF0000"/>
                </a:solidFill>
              </a:rPr>
              <a:t>1</a:t>
            </a:r>
            <a:r>
              <a:rPr lang="cs-CZ" altLang="cs-CZ" sz="2400" dirty="0" smtClean="0"/>
              <a:t> odpor při teplotě </a:t>
            </a:r>
            <a:r>
              <a:rPr lang="cs-CZ" altLang="cs-CZ" sz="2400" dirty="0" smtClean="0">
                <a:solidFill>
                  <a:srgbClr val="FF0000"/>
                </a:solidFill>
              </a:rPr>
              <a:t>T</a:t>
            </a:r>
            <a:r>
              <a:rPr lang="cs-CZ" altLang="cs-CZ" sz="2400" baseline="-25000" dirty="0" smtClean="0">
                <a:solidFill>
                  <a:srgbClr val="FF0000"/>
                </a:solidFill>
              </a:rPr>
              <a:t>1</a:t>
            </a:r>
            <a:r>
              <a:rPr lang="cs-CZ" altLang="cs-CZ" sz="2400" dirty="0" smtClean="0"/>
              <a:t>,  </a:t>
            </a:r>
            <a:r>
              <a:rPr lang="cs-CZ" altLang="cs-CZ" sz="2400" dirty="0" smtClean="0">
                <a:solidFill>
                  <a:srgbClr val="FF0000"/>
                </a:solidFill>
              </a:rPr>
              <a:t>∆T=T- T</a:t>
            </a:r>
            <a:r>
              <a:rPr lang="cs-CZ" altLang="cs-CZ" sz="2400" baseline="-25000" dirty="0" smtClean="0">
                <a:solidFill>
                  <a:srgbClr val="FF0000"/>
                </a:solidFill>
              </a:rPr>
              <a:t>1 </a:t>
            </a:r>
            <a:r>
              <a:rPr lang="cs-CZ" altLang="cs-CZ" sz="2400" dirty="0" smtClean="0"/>
              <a:t>je teplotní rozdíl a    je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teplotní součinitel elektrického odporu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smtClean="0"/>
              <a:t>charakteristický pro daný materiál;  </a:t>
            </a:r>
          </a:p>
          <a:p>
            <a:pPr eaLnBrk="1" hangingPunct="1"/>
            <a:r>
              <a:rPr lang="cs-CZ" altLang="cs-CZ" sz="2400" dirty="0" smtClean="0"/>
              <a:t>Jednotka: </a:t>
            </a:r>
            <a:r>
              <a:rPr lang="cs-CZ" altLang="cs-CZ" sz="2400" dirty="0" smtClean="0">
                <a:solidFill>
                  <a:srgbClr val="FF0000"/>
                </a:solidFill>
              </a:rPr>
              <a:t>K</a:t>
            </a:r>
            <a:r>
              <a:rPr lang="cs-CZ" altLang="cs-CZ" sz="2400" baseline="30000" dirty="0" smtClean="0">
                <a:solidFill>
                  <a:srgbClr val="FF0000"/>
                </a:solidFill>
              </a:rPr>
              <a:t>-1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80364"/>
              </p:ext>
            </p:extLst>
          </p:nvPr>
        </p:nvGraphicFramePr>
        <p:xfrm>
          <a:off x="2656554" y="3284984"/>
          <a:ext cx="35131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Rovnice" r:id="rId3" imgW="1167893" imgH="215806" progId="Equation.3">
                  <p:embed/>
                </p:oleObj>
              </mc:Choice>
              <mc:Fallback>
                <p:oleObj name="Rovnice" r:id="rId3" imgW="1167893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554" y="3284984"/>
                        <a:ext cx="3513138" cy="649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04299"/>
              </p:ext>
            </p:extLst>
          </p:nvPr>
        </p:nvGraphicFramePr>
        <p:xfrm>
          <a:off x="1043608" y="4509120"/>
          <a:ext cx="428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Rovnice" r:id="rId5" imgW="152334" imgH="139639" progId="Equation.3">
                  <p:embed/>
                </p:oleObj>
              </mc:Choice>
              <mc:Fallback>
                <p:oleObj name="Rovnice" r:id="rId5" imgW="152334" imgH="13963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509120"/>
                        <a:ext cx="4286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697026"/>
            <a:ext cx="79295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ovéPole 6"/>
          <p:cNvSpPr txBox="1">
            <a:spLocks noChangeArrowheads="1"/>
          </p:cNvSpPr>
          <p:nvPr/>
        </p:nvSpPr>
        <p:spPr bwMode="auto">
          <a:xfrm>
            <a:off x="910971" y="2125651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8" y="3340088"/>
            <a:ext cx="7877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ovéPole 6"/>
          <p:cNvSpPr txBox="1">
            <a:spLocks noChangeArrowheads="1"/>
          </p:cNvSpPr>
          <p:nvPr/>
        </p:nvSpPr>
        <p:spPr bwMode="auto">
          <a:xfrm>
            <a:off x="910971" y="3768713"/>
            <a:ext cx="428625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d)</a:t>
            </a:r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1" y="5054588"/>
            <a:ext cx="80724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ovéPole 8"/>
          <p:cNvSpPr txBox="1">
            <a:spLocks noChangeArrowheads="1"/>
          </p:cNvSpPr>
          <p:nvPr/>
        </p:nvSpPr>
        <p:spPr bwMode="auto">
          <a:xfrm>
            <a:off x="839533" y="5554651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Výsledek obrázku pro potenciome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949679"/>
            <a:ext cx="2447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odpor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700" name="Zástupný symbol pro obsah 2"/>
          <p:cNvSpPr>
            <a:spLocks noGrp="1"/>
          </p:cNvSpPr>
          <p:nvPr>
            <p:ph idx="1"/>
          </p:nvPr>
        </p:nvSpPr>
        <p:spPr>
          <a:xfrm>
            <a:off x="768095" y="1844822"/>
            <a:ext cx="7290055" cy="4023360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Součástka používaná v elektrotechnice se nazývá – </a:t>
            </a:r>
            <a:r>
              <a:rPr lang="cs-CZ" altLang="cs-CZ" sz="2400" dirty="0" smtClean="0">
                <a:solidFill>
                  <a:srgbClr val="FF0000"/>
                </a:solidFill>
              </a:rPr>
              <a:t>rezistor</a:t>
            </a:r>
          </a:p>
          <a:p>
            <a:pPr eaLnBrk="1" hangingPunct="1"/>
            <a:r>
              <a:rPr lang="cs-CZ" altLang="cs-CZ" sz="2400" dirty="0" smtClean="0"/>
              <a:t>Rezistor s proměnným odporem:</a:t>
            </a:r>
          </a:p>
          <a:p>
            <a:pPr lvl="1"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Reostat</a:t>
            </a:r>
            <a:r>
              <a:rPr lang="cs-CZ" altLang="cs-CZ" sz="2400" dirty="0" smtClean="0"/>
              <a:t> slouží k regulaci el. proudu v obvodu </a:t>
            </a:r>
          </a:p>
          <a:p>
            <a:pPr lvl="1"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Potenciometr</a:t>
            </a:r>
            <a:r>
              <a:rPr lang="cs-CZ" altLang="cs-CZ" sz="2400" dirty="0" smtClean="0"/>
              <a:t> (dělič napětí) slouží ke změně napětí</a:t>
            </a:r>
          </a:p>
        </p:txBody>
      </p:sp>
      <p:pic>
        <p:nvPicPr>
          <p:cNvPr id="29701" name="Picture 2" descr="http://lucy.troja.mff.cuni.cz/%7Etichy/elektross/obrazky/proud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4" y="3856502"/>
            <a:ext cx="1924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lucy.troja.mff.cuni.cz/%7Etichy/elektross/obrazky/proud3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59632"/>
            <a:ext cx="1619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http://fyzika.jreichl.com/data_multimedia/%5b+%5dELEKTRINA_A_MAGNETISMUS/zavislost_odporu_kovoveho_vodice_na_teplote/reostaty/reostat_0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250031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Řazení odporů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571319" y="1676772"/>
            <a:ext cx="7497763" cy="48006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b="1" dirty="0" smtClean="0"/>
              <a:t>série (za sebou):</a:t>
            </a:r>
          </a:p>
          <a:p>
            <a:pPr eaLnBrk="1" hangingPunct="1"/>
            <a:r>
              <a:rPr lang="pl-PL" altLang="cs-CZ" sz="2400" dirty="0" smtClean="0">
                <a:solidFill>
                  <a:srgbClr val="FF0000"/>
                </a:solidFill>
              </a:rPr>
              <a:t>I = konst.</a:t>
            </a:r>
          </a:p>
          <a:p>
            <a:pPr eaLnBrk="1" hangingPunct="1"/>
            <a:endParaRPr lang="pl-PL" altLang="cs-CZ" sz="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pl-PL" altLang="cs-CZ" sz="2400" dirty="0" smtClean="0">
                <a:solidFill>
                  <a:srgbClr val="FF0000"/>
                </a:solidFill>
              </a:rPr>
              <a:t>U = U</a:t>
            </a:r>
            <a:r>
              <a:rPr lang="pl-PL" altLang="cs-CZ" sz="2400" baseline="-25000" dirty="0" smtClean="0">
                <a:solidFill>
                  <a:srgbClr val="FF0000"/>
                </a:solidFill>
              </a:rPr>
              <a:t>1 </a:t>
            </a:r>
            <a:r>
              <a:rPr lang="pl-PL" altLang="cs-CZ" sz="2400" dirty="0" smtClean="0">
                <a:solidFill>
                  <a:srgbClr val="FF0000"/>
                </a:solidFill>
              </a:rPr>
              <a:t>+ U</a:t>
            </a:r>
            <a:r>
              <a:rPr lang="pl-PL" altLang="cs-CZ" sz="2400" baseline="-25000" dirty="0" smtClean="0">
                <a:solidFill>
                  <a:srgbClr val="FF0000"/>
                </a:solidFill>
              </a:rPr>
              <a:t>2 </a:t>
            </a:r>
            <a:r>
              <a:rPr lang="pl-PL" altLang="cs-CZ" sz="2400" dirty="0" smtClean="0"/>
              <a:t>(napětí se rozdělí v poměru jednotlivých odporů)</a:t>
            </a:r>
          </a:p>
          <a:p>
            <a:pPr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paralelně (vedle sebe)</a:t>
            </a:r>
          </a:p>
          <a:p>
            <a:pPr eaLnBrk="1" hangingPunct="1"/>
            <a:r>
              <a:rPr lang="pl-PL" altLang="cs-CZ" sz="2400" dirty="0" smtClean="0">
                <a:solidFill>
                  <a:srgbClr val="FF0000"/>
                </a:solidFill>
              </a:rPr>
              <a:t>U = konst.</a:t>
            </a:r>
          </a:p>
          <a:p>
            <a:pPr eaLnBrk="1" hangingPunct="1"/>
            <a:endParaRPr lang="pl-PL" altLang="cs-CZ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pl-PL" altLang="cs-CZ" sz="2400" dirty="0" smtClean="0">
                <a:solidFill>
                  <a:srgbClr val="FF0000"/>
                </a:solidFill>
              </a:rPr>
              <a:t>I = I</a:t>
            </a:r>
            <a:r>
              <a:rPr lang="pl-PL" altLang="cs-CZ" sz="2400" baseline="-25000" dirty="0" smtClean="0">
                <a:solidFill>
                  <a:srgbClr val="FF0000"/>
                </a:solidFill>
              </a:rPr>
              <a:t>1</a:t>
            </a:r>
            <a:r>
              <a:rPr lang="pl-PL" altLang="cs-CZ" sz="2400" dirty="0" smtClean="0">
                <a:solidFill>
                  <a:srgbClr val="FF0000"/>
                </a:solidFill>
              </a:rPr>
              <a:t> + I</a:t>
            </a:r>
            <a:r>
              <a:rPr lang="pl-PL" altLang="cs-CZ" sz="2400" baseline="-25000" dirty="0" smtClean="0">
                <a:solidFill>
                  <a:srgbClr val="FF0000"/>
                </a:solidFill>
              </a:rPr>
              <a:t>2</a:t>
            </a:r>
            <a:r>
              <a:rPr lang="pl-PL" altLang="cs-CZ" sz="2400" dirty="0" smtClean="0">
                <a:solidFill>
                  <a:srgbClr val="FF0000"/>
                </a:solidFill>
              </a:rPr>
              <a:t> </a:t>
            </a:r>
            <a:r>
              <a:rPr lang="pl-PL" altLang="cs-CZ" sz="2400" dirty="0" smtClean="0"/>
              <a:t>(proud se rozdělí v</a:t>
            </a:r>
            <a:br>
              <a:rPr lang="pl-PL" altLang="cs-CZ" sz="2400" dirty="0" smtClean="0"/>
            </a:br>
            <a:r>
              <a:rPr lang="pl-PL" altLang="cs-CZ" sz="2400" dirty="0" smtClean="0"/>
              <a:t>poměru jednotlivých odporů)</a:t>
            </a:r>
          </a:p>
          <a:p>
            <a:pPr eaLnBrk="1" hangingPunct="1"/>
            <a:endParaRPr lang="pl-PL" altLang="cs-CZ" sz="3200" dirty="0" smtClean="0"/>
          </a:p>
        </p:txBody>
      </p:sp>
      <p:graphicFrame>
        <p:nvGraphicFramePr>
          <p:cNvPr id="307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374188"/>
              </p:ext>
            </p:extLst>
          </p:nvPr>
        </p:nvGraphicFramePr>
        <p:xfrm>
          <a:off x="5154930" y="773831"/>
          <a:ext cx="3081338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" name="Visio" r:id="rId3" imgW="2377916" imgH="998696" progId="">
                  <p:embed/>
                </p:oleObj>
              </mc:Choice>
              <mc:Fallback>
                <p:oleObj name="Visio" r:id="rId3" imgW="2377916" imgH="99869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930" y="773831"/>
                        <a:ext cx="3081338" cy="1293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562252"/>
              </p:ext>
            </p:extLst>
          </p:nvPr>
        </p:nvGraphicFramePr>
        <p:xfrm>
          <a:off x="1960404" y="2552596"/>
          <a:ext cx="58054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Rovnice" r:id="rId5" imgW="2895600" imgH="215900" progId="Equation.3">
                  <p:embed/>
                </p:oleObj>
              </mc:Choice>
              <mc:Fallback>
                <p:oleObj name="Rovnice" r:id="rId5" imgW="28956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404" y="2552596"/>
                        <a:ext cx="58054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58639"/>
              </p:ext>
            </p:extLst>
          </p:nvPr>
        </p:nvGraphicFramePr>
        <p:xfrm>
          <a:off x="3591591" y="3420241"/>
          <a:ext cx="16430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" name="Rovnice" r:id="rId7" imgW="723586" imgH="215806" progId="Equation.3">
                  <p:embed/>
                </p:oleObj>
              </mc:Choice>
              <mc:Fallback>
                <p:oleObj name="Rovnice" r:id="rId7" imgW="723586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591" y="3420241"/>
                        <a:ext cx="1643063" cy="490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32D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24605"/>
              </p:ext>
            </p:extLst>
          </p:nvPr>
        </p:nvGraphicFramePr>
        <p:xfrm>
          <a:off x="6689744" y="4227699"/>
          <a:ext cx="2335213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Visio" r:id="rId9" imgW="2017871" imgH="1412558" progId="">
                  <p:embed/>
                </p:oleObj>
              </mc:Choice>
              <mc:Fallback>
                <p:oleObj name="Visio" r:id="rId9" imgW="2017871" imgH="141255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44" y="4227699"/>
                        <a:ext cx="2335213" cy="1635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009219"/>
              </p:ext>
            </p:extLst>
          </p:nvPr>
        </p:nvGraphicFramePr>
        <p:xfrm>
          <a:off x="1545351" y="5163962"/>
          <a:ext cx="45513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Rovnice" r:id="rId11" imgW="3544729" imgH="571024" progId="Equation.3">
                  <p:embed/>
                </p:oleObj>
              </mc:Choice>
              <mc:Fallback>
                <p:oleObj name="Rovnice" r:id="rId11" imgW="3544729" imgH="57102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351" y="5163962"/>
                        <a:ext cx="455136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82507"/>
              </p:ext>
            </p:extLst>
          </p:nvPr>
        </p:nvGraphicFramePr>
        <p:xfrm>
          <a:off x="4863147" y="5995987"/>
          <a:ext cx="16430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Rovnice" r:id="rId13" imgW="1276826" imgH="571024" progId="Equation.3">
                  <p:embed/>
                </p:oleObj>
              </mc:Choice>
              <mc:Fallback>
                <p:oleObj name="Rovnice" r:id="rId13" imgW="1276826" imgH="57102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147" y="5995987"/>
                        <a:ext cx="1643063" cy="735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399845"/>
              </p:ext>
            </p:extLst>
          </p:nvPr>
        </p:nvGraphicFramePr>
        <p:xfrm>
          <a:off x="7038994" y="5976937"/>
          <a:ext cx="16367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8" name="Rovnice" r:id="rId15" imgW="914400" imgH="431800" progId="Equation.3">
                  <p:embed/>
                </p:oleObj>
              </mc:Choice>
              <mc:Fallback>
                <p:oleObj name="Rovnice" r:id="rId15" imgW="914400" imgH="431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94" y="5976937"/>
                        <a:ext cx="1636712" cy="773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Přímá spojnice 3"/>
          <p:cNvCxnSpPr/>
          <p:nvPr/>
        </p:nvCxnSpPr>
        <p:spPr>
          <a:xfrm>
            <a:off x="916623" y="4077072"/>
            <a:ext cx="7893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95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ovéPole 6"/>
          <p:cNvSpPr txBox="1">
            <a:spLocks noChangeArrowheads="1"/>
          </p:cNvSpPr>
          <p:nvPr/>
        </p:nvSpPr>
        <p:spPr bwMode="auto">
          <a:xfrm>
            <a:off x="754435" y="2056855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  <p:grpSp>
        <p:nvGrpSpPr>
          <p:cNvPr id="31749" name="Skupina 9"/>
          <p:cNvGrpSpPr>
            <a:grpSpLocks/>
          </p:cNvGrpSpPr>
          <p:nvPr/>
        </p:nvGrpSpPr>
        <p:grpSpPr bwMode="auto">
          <a:xfrm>
            <a:off x="754435" y="5057230"/>
            <a:ext cx="8001000" cy="1719262"/>
            <a:chOff x="1142976" y="3357562"/>
            <a:chExt cx="8001024" cy="1719330"/>
          </a:xfrm>
        </p:grpSpPr>
        <p:pic>
          <p:nvPicPr>
            <p:cNvPr id="317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357562"/>
              <a:ext cx="8001024" cy="171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TextovéPole 6"/>
            <p:cNvSpPr txBox="1">
              <a:spLocks noChangeArrowheads="1"/>
            </p:cNvSpPr>
            <p:nvPr/>
          </p:nvSpPr>
          <p:spPr bwMode="auto">
            <a:xfrm>
              <a:off x="1357290" y="3929066"/>
              <a:ext cx="428604" cy="1138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a)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b)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c)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d)</a:t>
              </a:r>
            </a:p>
          </p:txBody>
        </p:sp>
      </p:grpSp>
      <p:grpSp>
        <p:nvGrpSpPr>
          <p:cNvPr id="31750" name="Skupina 10"/>
          <p:cNvGrpSpPr>
            <a:grpSpLocks/>
          </p:cNvGrpSpPr>
          <p:nvPr/>
        </p:nvGrpSpPr>
        <p:grpSpPr bwMode="auto">
          <a:xfrm>
            <a:off x="754435" y="3315883"/>
            <a:ext cx="7943850" cy="1560513"/>
            <a:chOff x="1200106" y="4857760"/>
            <a:chExt cx="7943894" cy="1561158"/>
          </a:xfrm>
        </p:grpSpPr>
        <p:pic>
          <p:nvPicPr>
            <p:cNvPr id="3175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06" y="4857760"/>
              <a:ext cx="7943894" cy="156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ovéPole 8"/>
            <p:cNvSpPr txBox="1">
              <a:spLocks noChangeArrowheads="1"/>
            </p:cNvSpPr>
            <p:nvPr/>
          </p:nvSpPr>
          <p:spPr bwMode="auto">
            <a:xfrm>
              <a:off x="1285853" y="5214950"/>
              <a:ext cx="428604" cy="1138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a)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b)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c)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7" descr="http://fyzika.jreichl.com/data/E_kovy_soubory/image0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73538"/>
            <a:ext cx="1181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Ohmův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zákon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pro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uzavřený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obvod</a:t>
            </a:r>
            <a:endParaRPr lang="cs-CZ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2" name="Zástupný symbol pro obsah 2"/>
          <p:cNvSpPr>
            <a:spLocks noGrp="1"/>
          </p:cNvSpPr>
          <p:nvPr>
            <p:ph idx="1"/>
          </p:nvPr>
        </p:nvSpPr>
        <p:spPr>
          <a:xfrm>
            <a:off x="774700" y="1772816"/>
            <a:ext cx="7499350" cy="5195888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Když připojíme el. obvod ke zdroji, </a:t>
            </a:r>
            <a:r>
              <a:rPr lang="cs-CZ" altLang="cs-CZ" sz="2400" dirty="0" smtClean="0">
                <a:solidFill>
                  <a:srgbClr val="FF0000"/>
                </a:solidFill>
              </a:rPr>
              <a:t>se zvětšujícím proudem se zmenšuje svorkové napětí zdroje </a:t>
            </a:r>
            <a:r>
              <a:rPr lang="cs-CZ" altLang="cs-CZ" sz="2400" dirty="0" smtClean="0"/>
              <a:t>– graf závislosti svorkového napětí na odebíraném proudu je </a:t>
            </a:r>
            <a:r>
              <a:rPr lang="cs-CZ" altLang="cs-CZ" sz="2400" dirty="0" smtClean="0">
                <a:solidFill>
                  <a:srgbClr val="FF0000"/>
                </a:solidFill>
              </a:rPr>
              <a:t>zatěžovací charakteristika zdroje</a:t>
            </a:r>
            <a:r>
              <a:rPr lang="cs-CZ" altLang="cs-CZ" sz="2400" dirty="0" smtClean="0"/>
              <a:t>. </a:t>
            </a:r>
          </a:p>
          <a:p>
            <a:pPr eaLnBrk="1" hangingPunct="1"/>
            <a:r>
              <a:rPr lang="cs-CZ" altLang="cs-CZ" sz="2400" dirty="0" smtClean="0"/>
              <a:t>Reálný zdroj se chová jako by byl sériově složen z ideálního zdroje s konstantním napětím </a:t>
            </a:r>
            <a:r>
              <a:rPr lang="cs-CZ" altLang="cs-CZ" sz="2400" i="1" dirty="0" err="1" smtClean="0">
                <a:solidFill>
                  <a:srgbClr val="FF0000"/>
                </a:solidFill>
              </a:rPr>
              <a:t>U</a:t>
            </a:r>
            <a:r>
              <a:rPr lang="cs-CZ" altLang="cs-CZ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cs-CZ" altLang="cs-CZ" sz="2400" dirty="0" smtClean="0"/>
              <a:t> a z rezistoru </a:t>
            </a:r>
            <a:r>
              <a:rPr lang="cs-CZ" altLang="cs-CZ" sz="2400" i="1" dirty="0" err="1" smtClean="0">
                <a:solidFill>
                  <a:srgbClr val="FF0000"/>
                </a:solidFill>
              </a:rPr>
              <a:t>R</a:t>
            </a:r>
            <a:r>
              <a:rPr lang="cs-CZ" altLang="cs-CZ" sz="2400" baseline="-25000" dirty="0" err="1" smtClean="0">
                <a:solidFill>
                  <a:srgbClr val="FF0000"/>
                </a:solidFill>
              </a:rPr>
              <a:t>i</a:t>
            </a:r>
            <a:r>
              <a:rPr lang="cs-CZ" altLang="cs-CZ" sz="2400" dirty="0" smtClean="0"/>
              <a:t> –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vnitřní odpor zdroje</a:t>
            </a:r>
            <a:r>
              <a:rPr lang="cs-CZ" altLang="cs-CZ" sz="2400" dirty="0" smtClean="0"/>
              <a:t>.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FF0000"/>
                </a:solidFill>
              </a:rPr>
              <a:t>U</a:t>
            </a:r>
            <a:r>
              <a:rPr lang="cs-CZ" altLang="cs-CZ" sz="2400" i="1" dirty="0" smtClean="0"/>
              <a:t> </a:t>
            </a:r>
            <a:r>
              <a:rPr lang="cs-CZ" altLang="cs-CZ" sz="2400" dirty="0" smtClean="0"/>
              <a:t>= </a:t>
            </a:r>
            <a:r>
              <a:rPr lang="cs-CZ" altLang="cs-CZ" sz="2400" i="1" dirty="0" smtClean="0"/>
              <a:t>RI</a:t>
            </a:r>
            <a:r>
              <a:rPr lang="cs-CZ" altLang="cs-CZ" sz="2400" dirty="0" smtClean="0"/>
              <a:t>  svorkové napětí zdroje</a:t>
            </a:r>
          </a:p>
          <a:p>
            <a:pPr eaLnBrk="1" hangingPunct="1">
              <a:spcAft>
                <a:spcPct val="25000"/>
              </a:spcAft>
            </a:pPr>
            <a:r>
              <a:rPr lang="cs-CZ" altLang="cs-CZ" sz="2400" i="1" dirty="0" err="1" smtClean="0">
                <a:solidFill>
                  <a:srgbClr val="FF0000"/>
                </a:solidFill>
              </a:rPr>
              <a:t>U</a:t>
            </a:r>
            <a:r>
              <a:rPr lang="cs-CZ" altLang="cs-CZ" sz="2400" baseline="-25000" dirty="0" err="1" smtClean="0">
                <a:solidFill>
                  <a:srgbClr val="FF0000"/>
                </a:solidFill>
              </a:rPr>
              <a:t>i</a:t>
            </a:r>
            <a:r>
              <a:rPr lang="cs-CZ" altLang="cs-CZ" sz="2400" baseline="-25000" dirty="0" smtClean="0"/>
              <a:t> </a:t>
            </a:r>
            <a:r>
              <a:rPr lang="cs-CZ" altLang="cs-CZ" sz="2400" dirty="0" smtClean="0"/>
              <a:t>= </a:t>
            </a:r>
            <a:r>
              <a:rPr lang="cs-CZ" altLang="cs-CZ" sz="2400" i="1" dirty="0" err="1" smtClean="0"/>
              <a:t>R</a:t>
            </a:r>
            <a:r>
              <a:rPr lang="cs-CZ" altLang="cs-CZ" sz="2400" baseline="-25000" dirty="0" err="1" smtClean="0"/>
              <a:t>i</a:t>
            </a:r>
            <a:r>
              <a:rPr lang="cs-CZ" altLang="cs-CZ" sz="2400" i="1" dirty="0" err="1" smtClean="0"/>
              <a:t>I</a:t>
            </a:r>
            <a:r>
              <a:rPr lang="cs-CZ" altLang="cs-CZ" sz="2400" dirty="0" smtClean="0"/>
              <a:t>  úbytek napětí na zdroji</a:t>
            </a:r>
          </a:p>
          <a:p>
            <a:pPr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Voltmetr</a:t>
            </a:r>
            <a:r>
              <a:rPr lang="cs-CZ" altLang="cs-CZ" sz="2400" dirty="0" smtClean="0"/>
              <a:t> připojený ke svorkám </a:t>
            </a:r>
            <a:br>
              <a:rPr lang="cs-CZ" altLang="cs-CZ" sz="2400" dirty="0" smtClean="0"/>
            </a:br>
            <a:r>
              <a:rPr lang="cs-CZ" altLang="cs-CZ" sz="2400" dirty="0" smtClean="0"/>
              <a:t>zdroje měří jeho </a:t>
            </a:r>
            <a:r>
              <a:rPr lang="cs-CZ" altLang="cs-CZ" sz="2400" dirty="0" smtClean="0">
                <a:solidFill>
                  <a:srgbClr val="FF0000"/>
                </a:solidFill>
              </a:rPr>
              <a:t>svorkové napětí U</a:t>
            </a:r>
          </a:p>
          <a:p>
            <a:pPr eaLnBrk="1" hangingPunct="1"/>
            <a:endParaRPr lang="cs-CZ" altLang="cs-CZ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27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30173"/>
              </p:ext>
            </p:extLst>
          </p:nvPr>
        </p:nvGraphicFramePr>
        <p:xfrm>
          <a:off x="5751513" y="6068802"/>
          <a:ext cx="17018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Rovnica" r:id="rId4" imgW="749300" imgH="228600" progId="Equation.3">
                  <p:embed/>
                </p:oleObj>
              </mc:Choice>
              <mc:Fallback>
                <p:oleObj name="Rovnica" r:id="rId4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6068802"/>
                        <a:ext cx="1701800" cy="585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4" name="Picture 19" descr="http://fyzika.jreichl.com/data/E_kovy_soubory/image08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173538"/>
            <a:ext cx="1600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Nezatížený zdroj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575469" y="1671638"/>
            <a:ext cx="7497763" cy="4800600"/>
          </a:xfrm>
        </p:spPr>
        <p:txBody>
          <a:bodyPr/>
          <a:lstStyle/>
          <a:p>
            <a:pPr defTabSz="762000" eaLnBrk="1" hangingPunct="1"/>
            <a:r>
              <a:rPr lang="cs-CZ" altLang="cs-CZ" sz="2400" dirty="0" smtClean="0"/>
              <a:t>Je-li spínač rozpojen,  obvodem proud neprochází. </a:t>
            </a:r>
            <a:r>
              <a:rPr lang="cs-CZ" altLang="cs-CZ" sz="2400" dirty="0" smtClean="0">
                <a:solidFill>
                  <a:srgbClr val="FF0000"/>
                </a:solidFill>
              </a:rPr>
              <a:t>Úbytek napětí na zdroji je rovný nule.</a:t>
            </a:r>
          </a:p>
          <a:p>
            <a:pPr defTabSz="762000" eaLnBrk="1" hangingPunct="1"/>
            <a:r>
              <a:rPr lang="cs-CZ" altLang="cs-CZ" sz="2400" dirty="0" smtClean="0"/>
              <a:t>Při  </a:t>
            </a:r>
            <a:r>
              <a:rPr lang="cs-CZ" altLang="cs-CZ" sz="2400" dirty="0" smtClean="0">
                <a:solidFill>
                  <a:srgbClr val="FF0000"/>
                </a:solidFill>
              </a:rPr>
              <a:t>nezatíženém</a:t>
            </a:r>
            <a:r>
              <a:rPr lang="cs-CZ" altLang="cs-CZ" sz="2400" dirty="0" smtClean="0"/>
              <a:t>  zdroji  je svorkové  napětí  </a:t>
            </a:r>
            <a:r>
              <a:rPr lang="cs-CZ" altLang="cs-CZ" sz="2400" dirty="0" smtClean="0">
                <a:solidFill>
                  <a:srgbClr val="FF0000"/>
                </a:solidFill>
              </a:rPr>
              <a:t>U  rovno</a:t>
            </a:r>
            <a:r>
              <a:rPr lang="cs-CZ" altLang="cs-CZ" sz="2400" dirty="0" smtClean="0"/>
              <a:t> elektromotorickému napětí zdroje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U</a:t>
            </a:r>
            <a:r>
              <a:rPr lang="cs-CZ" altLang="cs-CZ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cs-CZ" altLang="cs-CZ" sz="2400" dirty="0" smtClean="0"/>
              <a:t>. </a:t>
            </a:r>
          </a:p>
          <a:p>
            <a:pPr defTabSz="762000" eaLnBrk="1" hangingPunct="1"/>
            <a:endParaRPr lang="cs-CZ" altLang="cs-CZ" sz="2400" dirty="0" smtClean="0"/>
          </a:p>
        </p:txBody>
      </p:sp>
      <p:grpSp>
        <p:nvGrpSpPr>
          <p:cNvPr id="33796" name="Skupina 15"/>
          <p:cNvGrpSpPr>
            <a:grpSpLocks/>
          </p:cNvGrpSpPr>
          <p:nvPr/>
        </p:nvGrpSpPr>
        <p:grpSpPr bwMode="auto">
          <a:xfrm>
            <a:off x="5643563" y="3714750"/>
            <a:ext cx="3252787" cy="2832100"/>
            <a:chOff x="973138" y="1524000"/>
            <a:chExt cx="3252787" cy="2832100"/>
          </a:xfrm>
        </p:grpSpPr>
        <p:sp>
          <p:nvSpPr>
            <p:cNvPr id="33801" name="Oval 21"/>
            <p:cNvSpPr>
              <a:spLocks noChangeAspect="1" noChangeArrowheads="1"/>
            </p:cNvSpPr>
            <p:nvPr/>
          </p:nvSpPr>
          <p:spPr bwMode="auto">
            <a:xfrm>
              <a:off x="3568700" y="3214688"/>
              <a:ext cx="657225" cy="657225"/>
            </a:xfrm>
            <a:prstGeom prst="ellipse">
              <a:avLst/>
            </a:prstGeom>
            <a:solidFill>
              <a:srgbClr val="DDDDDD"/>
            </a:solidFill>
            <a:ln w="19050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grpSp>
          <p:nvGrpSpPr>
            <p:cNvPr id="33802" name="Group 6"/>
            <p:cNvGrpSpPr>
              <a:grpSpLocks/>
            </p:cNvGrpSpPr>
            <p:nvPr/>
          </p:nvGrpSpPr>
          <p:grpSpPr bwMode="auto">
            <a:xfrm>
              <a:off x="973138" y="1524000"/>
              <a:ext cx="3086100" cy="2832100"/>
              <a:chOff x="781" y="1191"/>
              <a:chExt cx="1944" cy="1784"/>
            </a:xfrm>
          </p:grpSpPr>
          <p:sp>
            <p:nvSpPr>
              <p:cNvPr id="33803" name="Line 7"/>
              <p:cNvSpPr>
                <a:spLocks noChangeShapeType="1"/>
              </p:cNvSpPr>
              <p:nvPr/>
            </p:nvSpPr>
            <p:spPr bwMode="auto">
              <a:xfrm flipV="1">
                <a:off x="2632" y="2398"/>
                <a:ext cx="93" cy="162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04" name="Freeform 8"/>
              <p:cNvSpPr>
                <a:spLocks/>
              </p:cNvSpPr>
              <p:nvPr/>
            </p:nvSpPr>
            <p:spPr bwMode="auto">
              <a:xfrm>
                <a:off x="781" y="1969"/>
                <a:ext cx="1853" cy="900"/>
              </a:xfrm>
              <a:custGeom>
                <a:avLst/>
                <a:gdLst>
                  <a:gd name="T0" fmla="*/ 1853 w 1853"/>
                  <a:gd name="T1" fmla="*/ 579 h 900"/>
                  <a:gd name="T2" fmla="*/ 1851 w 1853"/>
                  <a:gd name="T3" fmla="*/ 900 h 900"/>
                  <a:gd name="T4" fmla="*/ 4 w 1853"/>
                  <a:gd name="T5" fmla="*/ 900 h 900"/>
                  <a:gd name="T6" fmla="*/ 0 w 1853"/>
                  <a:gd name="T7" fmla="*/ 0 h 900"/>
                  <a:gd name="T8" fmla="*/ 926 w 1853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3"/>
                  <a:gd name="T16" fmla="*/ 0 h 900"/>
                  <a:gd name="T17" fmla="*/ 1853 w 1853"/>
                  <a:gd name="T18" fmla="*/ 900 h 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3" h="900">
                    <a:moveTo>
                      <a:pt x="1853" y="579"/>
                    </a:moveTo>
                    <a:lnTo>
                      <a:pt x="1851" y="900"/>
                    </a:lnTo>
                    <a:lnTo>
                      <a:pt x="4" y="900"/>
                    </a:lnTo>
                    <a:lnTo>
                      <a:pt x="0" y="0"/>
                    </a:lnTo>
                    <a:lnTo>
                      <a:pt x="926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05" name="Text Box 9"/>
              <p:cNvSpPr txBox="1">
                <a:spLocks noChangeArrowheads="1"/>
              </p:cNvSpPr>
              <p:nvPr/>
            </p:nvSpPr>
            <p:spPr bwMode="auto">
              <a:xfrm>
                <a:off x="1445" y="1651"/>
                <a:ext cx="2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400" b="1"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33806" name="Text Box 10"/>
              <p:cNvSpPr txBox="1">
                <a:spLocks noChangeArrowheads="1"/>
              </p:cNvSpPr>
              <p:nvPr/>
            </p:nvSpPr>
            <p:spPr bwMode="auto">
              <a:xfrm>
                <a:off x="1803" y="1579"/>
                <a:ext cx="2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b="1">
                    <a:latin typeface="Arial Black" panose="020B0A04020102020204" pitchFamily="34" charset="0"/>
                  </a:rPr>
                  <a:t>-</a:t>
                </a:r>
              </a:p>
            </p:txBody>
          </p:sp>
          <p:sp useBgFill="1">
            <p:nvSpPr>
              <p:cNvPr id="33807" name="Rectangle 11"/>
              <p:cNvSpPr>
                <a:spLocks noChangeArrowheads="1"/>
              </p:cNvSpPr>
              <p:nvPr/>
            </p:nvSpPr>
            <p:spPr bwMode="auto">
              <a:xfrm>
                <a:off x="1327" y="2756"/>
                <a:ext cx="781" cy="219"/>
              </a:xfrm>
              <a:prstGeom prst="rect">
                <a:avLst/>
              </a:prstGeom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3808" name="Line 12"/>
              <p:cNvSpPr>
                <a:spLocks noChangeShapeType="1"/>
              </p:cNvSpPr>
              <p:nvPr/>
            </p:nvSpPr>
            <p:spPr bwMode="auto">
              <a:xfrm>
                <a:off x="1710" y="1810"/>
                <a:ext cx="2" cy="32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09" name="Freeform 13"/>
              <p:cNvSpPr>
                <a:spLocks/>
              </p:cNvSpPr>
              <p:nvPr/>
            </p:nvSpPr>
            <p:spPr bwMode="auto">
              <a:xfrm>
                <a:off x="1769" y="1866"/>
                <a:ext cx="1" cy="211"/>
              </a:xfrm>
              <a:custGeom>
                <a:avLst/>
                <a:gdLst>
                  <a:gd name="T0" fmla="*/ 0 w 1"/>
                  <a:gd name="T1" fmla="*/ 0 h 196"/>
                  <a:gd name="T2" fmla="*/ 0 w 1"/>
                  <a:gd name="T3" fmla="*/ 305 h 196"/>
                  <a:gd name="T4" fmla="*/ 0 60000 65536"/>
                  <a:gd name="T5" fmla="*/ 0 60000 65536"/>
                  <a:gd name="T6" fmla="*/ 0 w 1"/>
                  <a:gd name="T7" fmla="*/ 0 h 196"/>
                  <a:gd name="T8" fmla="*/ 1 w 1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6">
                    <a:moveTo>
                      <a:pt x="0" y="0"/>
                    </a:moveTo>
                    <a:lnTo>
                      <a:pt x="0" y="196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10" name="Freeform 14"/>
              <p:cNvSpPr>
                <a:spLocks/>
              </p:cNvSpPr>
              <p:nvPr/>
            </p:nvSpPr>
            <p:spPr bwMode="auto">
              <a:xfrm flipV="1">
                <a:off x="1185" y="1387"/>
                <a:ext cx="1075" cy="584"/>
              </a:xfrm>
              <a:custGeom>
                <a:avLst/>
                <a:gdLst>
                  <a:gd name="T0" fmla="*/ 0 w 1212"/>
                  <a:gd name="T1" fmla="*/ 2 h 720"/>
                  <a:gd name="T2" fmla="*/ 0 w 1212"/>
                  <a:gd name="T3" fmla="*/ 204 h 720"/>
                  <a:gd name="T4" fmla="*/ 589 w 1212"/>
                  <a:gd name="T5" fmla="*/ 204 h 720"/>
                  <a:gd name="T6" fmla="*/ 589 w 1212"/>
                  <a:gd name="T7" fmla="*/ 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2"/>
                  <a:gd name="T13" fmla="*/ 0 h 720"/>
                  <a:gd name="T14" fmla="*/ 1212 w 1212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2" h="720">
                    <a:moveTo>
                      <a:pt x="0" y="6"/>
                    </a:moveTo>
                    <a:lnTo>
                      <a:pt x="0" y="720"/>
                    </a:lnTo>
                    <a:lnTo>
                      <a:pt x="1212" y="720"/>
                    </a:lnTo>
                    <a:lnTo>
                      <a:pt x="121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 useBgFill="1">
            <p:nvSpPr>
              <p:cNvPr id="33811" name="Oval 15"/>
              <p:cNvSpPr>
                <a:spLocks noChangeAspect="1" noChangeArrowheads="1"/>
              </p:cNvSpPr>
              <p:nvPr/>
            </p:nvSpPr>
            <p:spPr bwMode="auto">
              <a:xfrm>
                <a:off x="1543" y="1191"/>
                <a:ext cx="388" cy="382"/>
              </a:xfrm>
              <a:prstGeom prst="ellipse">
                <a:avLst/>
              </a:prstGeom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3000"/>
                  <a:t>V</a:t>
                </a:r>
              </a:p>
            </p:txBody>
          </p:sp>
          <p:sp>
            <p:nvSpPr>
              <p:cNvPr id="33812" name="Freeform 16"/>
              <p:cNvSpPr>
                <a:spLocks/>
              </p:cNvSpPr>
              <p:nvPr/>
            </p:nvSpPr>
            <p:spPr bwMode="auto">
              <a:xfrm>
                <a:off x="1762" y="1969"/>
                <a:ext cx="867" cy="418"/>
              </a:xfrm>
              <a:custGeom>
                <a:avLst/>
                <a:gdLst>
                  <a:gd name="T0" fmla="*/ 0 w 1007"/>
                  <a:gd name="T1" fmla="*/ 0 h 418"/>
                  <a:gd name="T2" fmla="*/ 410 w 1007"/>
                  <a:gd name="T3" fmla="*/ 0 h 418"/>
                  <a:gd name="T4" fmla="*/ 410 w 1007"/>
                  <a:gd name="T5" fmla="*/ 418 h 418"/>
                  <a:gd name="T6" fmla="*/ 0 60000 65536"/>
                  <a:gd name="T7" fmla="*/ 0 60000 65536"/>
                  <a:gd name="T8" fmla="*/ 0 60000 65536"/>
                  <a:gd name="T9" fmla="*/ 0 w 1007"/>
                  <a:gd name="T10" fmla="*/ 0 h 418"/>
                  <a:gd name="T11" fmla="*/ 1007 w 1007"/>
                  <a:gd name="T12" fmla="*/ 418 h 4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7" h="418">
                    <a:moveTo>
                      <a:pt x="0" y="0"/>
                    </a:moveTo>
                    <a:lnTo>
                      <a:pt x="1007" y="0"/>
                    </a:lnTo>
                    <a:lnTo>
                      <a:pt x="1006" y="41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1643063" y="4071938"/>
          <a:ext cx="18732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Rovnica" r:id="rId3" imgW="812447" imgH="228501" progId="Equation.3">
                  <p:embed/>
                </p:oleObj>
              </mc:Choice>
              <mc:Fallback>
                <p:oleObj name="Rovnica" r:id="rId3" imgW="812447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4071938"/>
                        <a:ext cx="1873250" cy="5953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4"/>
          <p:cNvGraphicFramePr>
            <a:graphicFrameLocks noChangeAspect="1"/>
          </p:cNvGraphicFramePr>
          <p:nvPr/>
        </p:nvGraphicFramePr>
        <p:xfrm>
          <a:off x="1643063" y="3357563"/>
          <a:ext cx="18875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Rovnica" r:id="rId5" imgW="812447" imgH="228501" progId="Equation.3">
                  <p:embed/>
                </p:oleObj>
              </mc:Choice>
              <mc:Fallback>
                <p:oleObj name="Rovnica" r:id="rId5" imgW="812447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357563"/>
                        <a:ext cx="1887537" cy="598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928813" y="4929188"/>
          <a:ext cx="11049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Rovnica" r:id="rId7" imgW="482181" imgH="177646" progId="Equation.3">
                  <p:embed/>
                </p:oleObj>
              </mc:Choice>
              <mc:Fallback>
                <p:oleObj name="Rovnica" r:id="rId7" imgW="482181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4929188"/>
                        <a:ext cx="1104900" cy="461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928813" y="5500688"/>
          <a:ext cx="10763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Rovnica" r:id="rId9" imgW="469900" imgH="228600" progId="Equation.3">
                  <p:embed/>
                </p:oleObj>
              </mc:Choice>
              <mc:Fallback>
                <p:oleObj name="Rovnica" r:id="rId9" imgW="4699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5500688"/>
                        <a:ext cx="1076325" cy="592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Zatížený zdroj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743489" y="1668622"/>
            <a:ext cx="7290055" cy="4023360"/>
          </a:xfrm>
        </p:spPr>
        <p:txBody>
          <a:bodyPr/>
          <a:lstStyle/>
          <a:p>
            <a:pPr defTabSz="762000" eaLnBrk="1" hangingPunct="1"/>
            <a:r>
              <a:rPr lang="cs-CZ" altLang="cs-CZ" sz="2400" dirty="0" smtClean="0"/>
              <a:t>Je-li spínač zapnut, obvodem proud prochází. </a:t>
            </a:r>
            <a:r>
              <a:rPr lang="cs-CZ" altLang="cs-CZ" sz="2400" dirty="0" smtClean="0">
                <a:solidFill>
                  <a:srgbClr val="FF0000"/>
                </a:solidFill>
              </a:rPr>
              <a:t>Úbytek napětí na zdroji není rovný nule</a:t>
            </a:r>
            <a:r>
              <a:rPr lang="cs-CZ" altLang="cs-CZ" sz="2400" dirty="0" smtClean="0"/>
              <a:t>.</a:t>
            </a:r>
          </a:p>
          <a:p>
            <a:pPr defTabSz="762000" eaLnBrk="1" hangingPunct="1"/>
            <a:r>
              <a:rPr lang="cs-CZ" altLang="cs-CZ" sz="2400" dirty="0" smtClean="0"/>
              <a:t>Při zatíženém zdroji  je  svorkové napětí  </a:t>
            </a:r>
            <a:r>
              <a:rPr lang="cs-CZ" altLang="cs-CZ" sz="2400" dirty="0" smtClean="0">
                <a:solidFill>
                  <a:srgbClr val="FF0000"/>
                </a:solidFill>
              </a:rPr>
              <a:t>U  menší </a:t>
            </a:r>
            <a:r>
              <a:rPr lang="cs-CZ" altLang="cs-CZ" sz="2400" dirty="0" smtClean="0"/>
              <a:t>než elektromotorické napětí zdroje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U</a:t>
            </a:r>
            <a:r>
              <a:rPr lang="cs-CZ" altLang="cs-CZ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cs-CZ" altLang="cs-CZ" sz="2400" dirty="0" smtClean="0">
                <a:solidFill>
                  <a:srgbClr val="FF0000"/>
                </a:solidFill>
              </a:rPr>
              <a:t>. </a:t>
            </a:r>
          </a:p>
          <a:p>
            <a:pPr defTabSz="762000" eaLnBrk="1" hangingPunct="1"/>
            <a:endParaRPr lang="cs-CZ" altLang="cs-CZ" dirty="0" smtClean="0"/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1714500" y="4000500"/>
          <a:ext cx="18732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9" name="Rovnica" r:id="rId3" imgW="812447" imgH="228501" progId="Equation.3">
                  <p:embed/>
                </p:oleObj>
              </mc:Choice>
              <mc:Fallback>
                <p:oleObj name="Rovnica" r:id="rId3" imgW="812447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000500"/>
                        <a:ext cx="1873250" cy="5953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1714500" y="3286125"/>
          <a:ext cx="18875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" name="Rovnica" r:id="rId5" imgW="812447" imgH="228501" progId="Equation.3">
                  <p:embed/>
                </p:oleObj>
              </mc:Choice>
              <mc:Fallback>
                <p:oleObj name="Rovnica" r:id="rId5" imgW="812447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286125"/>
                        <a:ext cx="1887538" cy="5984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143125" y="4786313"/>
          <a:ext cx="11049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1" name="Rovnica" r:id="rId7" imgW="482181" imgH="177646" progId="Equation.3">
                  <p:embed/>
                </p:oleObj>
              </mc:Choice>
              <mc:Fallback>
                <p:oleObj name="Rovnica" r:id="rId7" imgW="482181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786313"/>
                        <a:ext cx="1104900" cy="4619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1757363" y="5429250"/>
          <a:ext cx="18621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2" name="Rovnice" r:id="rId9" imgW="812447" imgH="228501" progId="Equation.3">
                  <p:embed/>
                </p:oleObj>
              </mc:Choice>
              <mc:Fallback>
                <p:oleObj name="Rovnice" r:id="rId9" imgW="81244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5429250"/>
                        <a:ext cx="1862137" cy="5921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4" name="Skupina 20"/>
          <p:cNvGrpSpPr>
            <a:grpSpLocks/>
          </p:cNvGrpSpPr>
          <p:nvPr/>
        </p:nvGrpSpPr>
        <p:grpSpPr bwMode="auto">
          <a:xfrm>
            <a:off x="4572000" y="3500438"/>
            <a:ext cx="3702050" cy="2832100"/>
            <a:chOff x="358775" y="1524000"/>
            <a:chExt cx="3702050" cy="2832100"/>
          </a:xfrm>
        </p:grpSpPr>
        <p:sp>
          <p:nvSpPr>
            <p:cNvPr id="34825" name="Freeform 18"/>
            <p:cNvSpPr>
              <a:spLocks/>
            </p:cNvSpPr>
            <p:nvPr/>
          </p:nvSpPr>
          <p:spPr bwMode="auto">
            <a:xfrm>
              <a:off x="2530475" y="2759075"/>
              <a:ext cx="1376363" cy="663575"/>
            </a:xfrm>
            <a:custGeom>
              <a:avLst/>
              <a:gdLst>
                <a:gd name="T0" fmla="*/ 0 w 1007"/>
                <a:gd name="T1" fmla="*/ 0 h 418"/>
                <a:gd name="T2" fmla="*/ 2147483646 w 1007"/>
                <a:gd name="T3" fmla="*/ 0 h 418"/>
                <a:gd name="T4" fmla="*/ 2147483646 w 1007"/>
                <a:gd name="T5" fmla="*/ 2147483646 h 418"/>
                <a:gd name="T6" fmla="*/ 0 60000 65536"/>
                <a:gd name="T7" fmla="*/ 0 60000 65536"/>
                <a:gd name="T8" fmla="*/ 0 60000 65536"/>
                <a:gd name="T9" fmla="*/ 0 w 1007"/>
                <a:gd name="T10" fmla="*/ 0 h 418"/>
                <a:gd name="T11" fmla="*/ 1007 w 1007"/>
                <a:gd name="T12" fmla="*/ 418 h 4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7" h="418">
                  <a:moveTo>
                    <a:pt x="0" y="0"/>
                  </a:moveTo>
                  <a:lnTo>
                    <a:pt x="1007" y="0"/>
                  </a:lnTo>
                  <a:lnTo>
                    <a:pt x="1006" y="4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4826" name="Skupina 23"/>
            <p:cNvGrpSpPr>
              <a:grpSpLocks/>
            </p:cNvGrpSpPr>
            <p:nvPr/>
          </p:nvGrpSpPr>
          <p:grpSpPr bwMode="auto">
            <a:xfrm>
              <a:off x="358775" y="1524000"/>
              <a:ext cx="3702050" cy="2832100"/>
              <a:chOff x="358775" y="1524000"/>
              <a:chExt cx="3702050" cy="2832100"/>
            </a:xfrm>
          </p:grpSpPr>
          <p:sp>
            <p:nvSpPr>
              <p:cNvPr id="34827" name="Freeform 10"/>
              <p:cNvSpPr>
                <a:spLocks/>
              </p:cNvSpPr>
              <p:nvPr/>
            </p:nvSpPr>
            <p:spPr bwMode="auto">
              <a:xfrm>
                <a:off x="973138" y="2759075"/>
                <a:ext cx="2941637" cy="1428750"/>
              </a:xfrm>
              <a:custGeom>
                <a:avLst/>
                <a:gdLst>
                  <a:gd name="T0" fmla="*/ 2147483646 w 1853"/>
                  <a:gd name="T1" fmla="*/ 2147483646 h 900"/>
                  <a:gd name="T2" fmla="*/ 2147483646 w 1853"/>
                  <a:gd name="T3" fmla="*/ 2147483646 h 900"/>
                  <a:gd name="T4" fmla="*/ 2147483646 w 1853"/>
                  <a:gd name="T5" fmla="*/ 2147483646 h 900"/>
                  <a:gd name="T6" fmla="*/ 0 w 1853"/>
                  <a:gd name="T7" fmla="*/ 0 h 900"/>
                  <a:gd name="T8" fmla="*/ 2147483646 w 1853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3"/>
                  <a:gd name="T16" fmla="*/ 0 h 900"/>
                  <a:gd name="T17" fmla="*/ 1853 w 1853"/>
                  <a:gd name="T18" fmla="*/ 900 h 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3" h="900">
                    <a:moveTo>
                      <a:pt x="1853" y="579"/>
                    </a:moveTo>
                    <a:lnTo>
                      <a:pt x="1851" y="900"/>
                    </a:lnTo>
                    <a:lnTo>
                      <a:pt x="4" y="900"/>
                    </a:lnTo>
                    <a:lnTo>
                      <a:pt x="0" y="0"/>
                    </a:lnTo>
                    <a:lnTo>
                      <a:pt x="926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828" name="Text Box 11"/>
              <p:cNvSpPr txBox="1">
                <a:spLocks noChangeArrowheads="1"/>
              </p:cNvSpPr>
              <p:nvPr/>
            </p:nvSpPr>
            <p:spPr bwMode="auto">
              <a:xfrm>
                <a:off x="2027238" y="2254250"/>
                <a:ext cx="3857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400" b="1"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34829" name="Text Box 12"/>
              <p:cNvSpPr txBox="1">
                <a:spLocks noChangeArrowheads="1"/>
              </p:cNvSpPr>
              <p:nvPr/>
            </p:nvSpPr>
            <p:spPr bwMode="auto">
              <a:xfrm>
                <a:off x="2595563" y="2139950"/>
                <a:ext cx="319087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b="1">
                    <a:latin typeface="Arial Black" panose="020B0A04020102020204" pitchFamily="34" charset="0"/>
                  </a:rPr>
                  <a:t>-</a:t>
                </a:r>
              </a:p>
            </p:txBody>
          </p:sp>
          <p:sp useBgFill="1">
            <p:nvSpPr>
              <p:cNvPr id="34830" name="Rectangle 13"/>
              <p:cNvSpPr>
                <a:spLocks noChangeArrowheads="1"/>
              </p:cNvSpPr>
              <p:nvPr/>
            </p:nvSpPr>
            <p:spPr bwMode="auto">
              <a:xfrm>
                <a:off x="1839913" y="4008438"/>
                <a:ext cx="1239837" cy="347662"/>
              </a:xfrm>
              <a:prstGeom prst="rect">
                <a:avLst/>
              </a:prstGeom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>
                <a:off x="2447925" y="2506663"/>
                <a:ext cx="3175" cy="51276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832" name="Freeform 15"/>
              <p:cNvSpPr>
                <a:spLocks/>
              </p:cNvSpPr>
              <p:nvPr/>
            </p:nvSpPr>
            <p:spPr bwMode="auto">
              <a:xfrm>
                <a:off x="2541588" y="2595563"/>
                <a:ext cx="1587" cy="334962"/>
              </a:xfrm>
              <a:custGeom>
                <a:avLst/>
                <a:gdLst>
                  <a:gd name="T0" fmla="*/ 0 w 1"/>
                  <a:gd name="T1" fmla="*/ 0 h 196"/>
                  <a:gd name="T2" fmla="*/ 0 w 1"/>
                  <a:gd name="T3" fmla="*/ 2147483646 h 196"/>
                  <a:gd name="T4" fmla="*/ 0 60000 65536"/>
                  <a:gd name="T5" fmla="*/ 0 60000 65536"/>
                  <a:gd name="T6" fmla="*/ 0 w 1"/>
                  <a:gd name="T7" fmla="*/ 0 h 196"/>
                  <a:gd name="T8" fmla="*/ 1 w 1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6">
                    <a:moveTo>
                      <a:pt x="0" y="0"/>
                    </a:moveTo>
                    <a:lnTo>
                      <a:pt x="0" y="196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833" name="Freeform 16"/>
              <p:cNvSpPr>
                <a:spLocks/>
              </p:cNvSpPr>
              <p:nvPr/>
            </p:nvSpPr>
            <p:spPr bwMode="auto">
              <a:xfrm flipV="1">
                <a:off x="1614488" y="1835150"/>
                <a:ext cx="1706562" cy="927100"/>
              </a:xfrm>
              <a:custGeom>
                <a:avLst/>
                <a:gdLst>
                  <a:gd name="T0" fmla="*/ 0 w 1212"/>
                  <a:gd name="T1" fmla="*/ 2147483646 h 720"/>
                  <a:gd name="T2" fmla="*/ 0 w 1212"/>
                  <a:gd name="T3" fmla="*/ 2147483646 h 720"/>
                  <a:gd name="T4" fmla="*/ 2147483646 w 1212"/>
                  <a:gd name="T5" fmla="*/ 2147483646 h 720"/>
                  <a:gd name="T6" fmla="*/ 2147483646 w 1212"/>
                  <a:gd name="T7" fmla="*/ 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2"/>
                  <a:gd name="T13" fmla="*/ 0 h 720"/>
                  <a:gd name="T14" fmla="*/ 1212 w 1212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2" h="720">
                    <a:moveTo>
                      <a:pt x="0" y="6"/>
                    </a:moveTo>
                    <a:lnTo>
                      <a:pt x="0" y="720"/>
                    </a:lnTo>
                    <a:lnTo>
                      <a:pt x="1212" y="720"/>
                    </a:lnTo>
                    <a:lnTo>
                      <a:pt x="121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 useBgFill="1">
            <p:nvSpPr>
              <p:cNvPr id="34834" name="Oval 17"/>
              <p:cNvSpPr>
                <a:spLocks noChangeAspect="1" noChangeArrowheads="1"/>
              </p:cNvSpPr>
              <p:nvPr/>
            </p:nvSpPr>
            <p:spPr bwMode="auto">
              <a:xfrm>
                <a:off x="2182813" y="1524000"/>
                <a:ext cx="615950" cy="606425"/>
              </a:xfrm>
              <a:prstGeom prst="ellipse">
                <a:avLst/>
              </a:prstGeom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3000"/>
                  <a:t>V</a:t>
                </a:r>
              </a:p>
            </p:txBody>
          </p:sp>
          <p:sp>
            <p:nvSpPr>
              <p:cNvPr id="34835" name="Line 23"/>
              <p:cNvSpPr>
                <a:spLocks noChangeShapeType="1"/>
              </p:cNvSpPr>
              <p:nvPr/>
            </p:nvSpPr>
            <p:spPr bwMode="auto">
              <a:xfrm flipH="1">
                <a:off x="782638" y="3171825"/>
                <a:ext cx="4762" cy="622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836" name="Line 24"/>
              <p:cNvSpPr>
                <a:spLocks noChangeShapeType="1"/>
              </p:cNvSpPr>
              <p:nvPr/>
            </p:nvSpPr>
            <p:spPr bwMode="auto">
              <a:xfrm flipV="1">
                <a:off x="3913188" y="3446463"/>
                <a:ext cx="147637" cy="257175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aphicFrame>
            <p:nvGraphicFramePr>
              <p:cNvPr id="34837" name="Object 7"/>
              <p:cNvGraphicFramePr>
                <a:graphicFrameLocks noChangeAspect="1"/>
              </p:cNvGraphicFramePr>
              <p:nvPr/>
            </p:nvGraphicFramePr>
            <p:xfrm>
              <a:off x="358775" y="3214688"/>
              <a:ext cx="317500" cy="442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43" name="Rovnica" r:id="rId11" imgW="126780" imgH="164814" progId="Equation.3">
                      <p:embed/>
                    </p:oleObj>
                  </mc:Choice>
                  <mc:Fallback>
                    <p:oleObj name="Rovnica" r:id="rId11" imgW="126780" imgH="164814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775" y="3214688"/>
                            <a:ext cx="317500" cy="4429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38" name="Line 26"/>
              <p:cNvSpPr>
                <a:spLocks noChangeShapeType="1"/>
              </p:cNvSpPr>
              <p:nvPr/>
            </p:nvSpPr>
            <p:spPr bwMode="auto">
              <a:xfrm flipH="1" flipV="1">
                <a:off x="3913188" y="3435350"/>
                <a:ext cx="1587" cy="26670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844824"/>
            <a:ext cx="80375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ovéPole 6"/>
          <p:cNvSpPr txBox="1">
            <a:spLocks noChangeArrowheads="1"/>
          </p:cNvSpPr>
          <p:nvPr/>
        </p:nvSpPr>
        <p:spPr bwMode="auto">
          <a:xfrm>
            <a:off x="839534" y="2273449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d)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1" y="4630886"/>
            <a:ext cx="81438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ovéPole 6"/>
          <p:cNvSpPr txBox="1">
            <a:spLocks noChangeArrowheads="1"/>
          </p:cNvSpPr>
          <p:nvPr/>
        </p:nvSpPr>
        <p:spPr bwMode="auto">
          <a:xfrm>
            <a:off x="839534" y="5416699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548680"/>
            <a:ext cx="7290054" cy="14996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proud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57575" y="1772816"/>
            <a:ext cx="7290055" cy="402336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Volné nosiče náboje </a:t>
            </a:r>
            <a:r>
              <a:rPr lang="cs-CZ" altLang="cs-CZ" sz="2400" dirty="0" smtClean="0"/>
              <a:t>vykonávají v látce tepelný pohyb (chaotický).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dirty="0" smtClean="0"/>
              <a:t>Je-li v látce různý </a:t>
            </a:r>
            <a:r>
              <a:rPr lang="cs-CZ" altLang="cs-CZ" sz="2400" dirty="0" smtClean="0">
                <a:solidFill>
                  <a:srgbClr val="FF0000"/>
                </a:solidFill>
              </a:rPr>
              <a:t>elektrický potenciál </a:t>
            </a:r>
            <a:r>
              <a:rPr lang="cs-CZ" altLang="cs-CZ" sz="2400" dirty="0" smtClean="0"/>
              <a:t>(el. pole) konají tyto částice také pohyb </a:t>
            </a:r>
            <a:r>
              <a:rPr lang="cs-CZ" altLang="cs-CZ" sz="2400" dirty="0" smtClean="0">
                <a:solidFill>
                  <a:srgbClr val="FF0000"/>
                </a:solidFill>
              </a:rPr>
              <a:t>uspořádaný </a:t>
            </a:r>
            <a:r>
              <a:rPr lang="cs-CZ" altLang="cs-CZ" sz="2400" dirty="0" smtClean="0"/>
              <a:t>(usměrněný), který nazýváme </a:t>
            </a:r>
            <a:r>
              <a:rPr lang="cs-CZ" altLang="cs-CZ" sz="2400" dirty="0" smtClean="0">
                <a:solidFill>
                  <a:srgbClr val="FF0000"/>
                </a:solidFill>
              </a:rPr>
              <a:t>elektrický proud</a:t>
            </a:r>
            <a:endParaRPr lang="cs-CZ" altLang="cs-CZ" sz="24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  <p:pic>
        <p:nvPicPr>
          <p:cNvPr id="10244" name="Picture 6" descr="http://www.schoolphysics.co.uk/age11-14/Electricity%20and%20magnetism/Current%20electricity/text/Electric_current/images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14" y="3676650"/>
            <a:ext cx="32289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 err="1" smtClean="0">
                <a:solidFill>
                  <a:schemeClr val="tx2">
                    <a:satMod val="130000"/>
                  </a:schemeClr>
                </a:solidFill>
              </a:rPr>
              <a:t>Kirchhoffovy</a:t>
            </a:r>
            <a:r>
              <a:rPr lang="cs-CZ" sz="4800" dirty="0" smtClean="0">
                <a:solidFill>
                  <a:schemeClr val="tx2">
                    <a:satMod val="130000"/>
                  </a:schemeClr>
                </a:solidFill>
              </a:rPr>
              <a:t> zákony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644607" y="1947809"/>
            <a:ext cx="7290055" cy="4023360"/>
          </a:xfrm>
        </p:spPr>
        <p:txBody>
          <a:bodyPr>
            <a:normAutofit/>
          </a:bodyPr>
          <a:lstStyle/>
          <a:p>
            <a:pPr defTabSz="762000"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Uzel</a:t>
            </a:r>
            <a:r>
              <a:rPr lang="cs-CZ" altLang="cs-CZ" sz="2400" dirty="0" smtClean="0"/>
              <a:t> - místo, kde se stýkají nejméně tři vodiče. </a:t>
            </a:r>
          </a:p>
          <a:p>
            <a:pPr defTabSz="762000" eaLnBrk="1" hangingPunct="1"/>
            <a:r>
              <a:rPr lang="cs-CZ" altLang="cs-CZ" sz="2400" dirty="0" smtClean="0">
                <a:solidFill>
                  <a:srgbClr val="00B050"/>
                </a:solidFill>
              </a:rPr>
              <a:t>Větev</a:t>
            </a:r>
            <a:r>
              <a:rPr lang="cs-CZ" altLang="cs-CZ" sz="2400" dirty="0" smtClean="0"/>
              <a:t> - část obvodu mezi dvěma uzly.</a:t>
            </a:r>
          </a:p>
          <a:p>
            <a:pPr defTabSz="762000" eaLnBrk="1" hangingPunct="1"/>
            <a:r>
              <a:rPr lang="cs-CZ" altLang="cs-CZ" sz="2400" dirty="0" smtClean="0"/>
              <a:t>Větve na sebe navazující vytvářejí </a:t>
            </a:r>
            <a:r>
              <a:rPr lang="cs-CZ" altLang="cs-CZ" sz="2400" dirty="0" smtClean="0">
                <a:solidFill>
                  <a:srgbClr val="0070C0"/>
                </a:solidFill>
              </a:rPr>
              <a:t>smyčku</a:t>
            </a:r>
          </a:p>
        </p:txBody>
      </p:sp>
      <p:grpSp>
        <p:nvGrpSpPr>
          <p:cNvPr id="36868" name="Skupina 3"/>
          <p:cNvGrpSpPr>
            <a:grpSpLocks/>
          </p:cNvGrpSpPr>
          <p:nvPr/>
        </p:nvGrpSpPr>
        <p:grpSpPr bwMode="auto">
          <a:xfrm>
            <a:off x="3286125" y="3714750"/>
            <a:ext cx="3357563" cy="2928938"/>
            <a:chOff x="633413" y="1062038"/>
            <a:chExt cx="4254500" cy="3767137"/>
          </a:xfrm>
        </p:grpSpPr>
        <p:graphicFrame>
          <p:nvGraphicFramePr>
            <p:cNvPr id="36869" name="Object 2"/>
            <p:cNvGraphicFramePr>
              <a:graphicFrameLocks noChangeAspect="1"/>
            </p:cNvGraphicFramePr>
            <p:nvPr/>
          </p:nvGraphicFramePr>
          <p:xfrm>
            <a:off x="1692275" y="2205038"/>
            <a:ext cx="4349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3" name="Rovnica" r:id="rId3" imgW="164885" imgH="164885" progId="Equation.3">
                    <p:embed/>
                  </p:oleObj>
                </mc:Choice>
                <mc:Fallback>
                  <p:oleObj name="Rovnica" r:id="rId3" imgW="164885" imgH="164885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2205038"/>
                          <a:ext cx="434975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870" name="Group 54"/>
            <p:cNvGrpSpPr>
              <a:grpSpLocks/>
            </p:cNvGrpSpPr>
            <p:nvPr/>
          </p:nvGrpSpPr>
          <p:grpSpPr bwMode="auto">
            <a:xfrm>
              <a:off x="1677988" y="1062038"/>
              <a:ext cx="2447925" cy="1152525"/>
              <a:chOff x="1057" y="669"/>
              <a:chExt cx="1542" cy="726"/>
            </a:xfrm>
          </p:grpSpPr>
          <p:sp>
            <p:nvSpPr>
              <p:cNvPr id="36888" name="Freeform 6"/>
              <p:cNvSpPr>
                <a:spLocks/>
              </p:cNvSpPr>
              <p:nvPr/>
            </p:nvSpPr>
            <p:spPr bwMode="auto">
              <a:xfrm flipV="1">
                <a:off x="1057" y="823"/>
                <a:ext cx="1542" cy="572"/>
              </a:xfrm>
              <a:custGeom>
                <a:avLst/>
                <a:gdLst>
                  <a:gd name="T0" fmla="*/ 0 w 1308"/>
                  <a:gd name="T1" fmla="*/ 9 h 485"/>
                  <a:gd name="T2" fmla="*/ 0 w 1308"/>
                  <a:gd name="T3" fmla="*/ 1301 h 485"/>
                  <a:gd name="T4" fmla="*/ 3511 w 1308"/>
                  <a:gd name="T5" fmla="*/ 1306 h 485"/>
                  <a:gd name="T6" fmla="*/ 3511 w 1308"/>
                  <a:gd name="T7" fmla="*/ 0 h 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08"/>
                  <a:gd name="T13" fmla="*/ 0 h 485"/>
                  <a:gd name="T14" fmla="*/ 1308 w 1308"/>
                  <a:gd name="T15" fmla="*/ 485 h 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08" h="485">
                    <a:moveTo>
                      <a:pt x="0" y="3"/>
                    </a:moveTo>
                    <a:lnTo>
                      <a:pt x="0" y="483"/>
                    </a:lnTo>
                    <a:lnTo>
                      <a:pt x="1308" y="485"/>
                    </a:lnTo>
                    <a:lnTo>
                      <a:pt x="130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 useBgFill="1">
            <p:nvSpPr>
              <p:cNvPr id="36889" name="Rectangle 18"/>
              <p:cNvSpPr>
                <a:spLocks noChangeArrowheads="1"/>
              </p:cNvSpPr>
              <p:nvPr/>
            </p:nvSpPr>
            <p:spPr bwMode="auto">
              <a:xfrm flipV="1">
                <a:off x="1379" y="669"/>
                <a:ext cx="920" cy="258"/>
              </a:xfrm>
              <a:prstGeom prst="rect">
                <a:avLst/>
              </a:prstGeom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tIns="72000" bIns="0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600" i="1"/>
                  <a:t>R</a:t>
                </a:r>
                <a:r>
                  <a:rPr lang="sk-SK" altLang="cs-CZ" sz="2600" baseline="-25000"/>
                  <a:t>1</a:t>
                </a:r>
                <a:endParaRPr lang="sk-SK" altLang="cs-CZ" sz="2600"/>
              </a:p>
            </p:txBody>
          </p:sp>
        </p:grpSp>
        <p:grpSp>
          <p:nvGrpSpPr>
            <p:cNvPr id="36871" name="Group 55"/>
            <p:cNvGrpSpPr>
              <a:grpSpLocks/>
            </p:cNvGrpSpPr>
            <p:nvPr/>
          </p:nvGrpSpPr>
          <p:grpSpPr bwMode="auto">
            <a:xfrm>
              <a:off x="1679575" y="2206625"/>
              <a:ext cx="2447925" cy="1082675"/>
              <a:chOff x="1058" y="1390"/>
              <a:chExt cx="1542" cy="682"/>
            </a:xfrm>
          </p:grpSpPr>
          <p:sp>
            <p:nvSpPr>
              <p:cNvPr id="36886" name="Freeform 19"/>
              <p:cNvSpPr>
                <a:spLocks/>
              </p:cNvSpPr>
              <p:nvPr/>
            </p:nvSpPr>
            <p:spPr bwMode="auto">
              <a:xfrm>
                <a:off x="1058" y="1390"/>
                <a:ext cx="1542" cy="572"/>
              </a:xfrm>
              <a:custGeom>
                <a:avLst/>
                <a:gdLst>
                  <a:gd name="T0" fmla="*/ 0 w 1308"/>
                  <a:gd name="T1" fmla="*/ 9 h 485"/>
                  <a:gd name="T2" fmla="*/ 0 w 1308"/>
                  <a:gd name="T3" fmla="*/ 1301 h 485"/>
                  <a:gd name="T4" fmla="*/ 3511 w 1308"/>
                  <a:gd name="T5" fmla="*/ 1306 h 485"/>
                  <a:gd name="T6" fmla="*/ 3511 w 1308"/>
                  <a:gd name="T7" fmla="*/ 0 h 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08"/>
                  <a:gd name="T13" fmla="*/ 0 h 485"/>
                  <a:gd name="T14" fmla="*/ 1308 w 1308"/>
                  <a:gd name="T15" fmla="*/ 485 h 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08" h="485">
                    <a:moveTo>
                      <a:pt x="0" y="3"/>
                    </a:moveTo>
                    <a:lnTo>
                      <a:pt x="0" y="483"/>
                    </a:lnTo>
                    <a:lnTo>
                      <a:pt x="1308" y="485"/>
                    </a:lnTo>
                    <a:lnTo>
                      <a:pt x="130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 useBgFill="1">
            <p:nvSpPr>
              <p:cNvPr id="36887" name="Rectangle 20"/>
              <p:cNvSpPr>
                <a:spLocks noChangeArrowheads="1"/>
              </p:cNvSpPr>
              <p:nvPr/>
            </p:nvSpPr>
            <p:spPr bwMode="auto">
              <a:xfrm flipV="1">
                <a:off x="1378" y="1814"/>
                <a:ext cx="920" cy="258"/>
              </a:xfrm>
              <a:prstGeom prst="rect">
                <a:avLst/>
              </a:prstGeom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tIns="72000" bIns="0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600" i="1"/>
                  <a:t>R</a:t>
                </a:r>
                <a:r>
                  <a:rPr lang="sk-SK" altLang="cs-CZ" sz="2600" baseline="-25000"/>
                  <a:t>3</a:t>
                </a:r>
                <a:endParaRPr lang="sk-SK" altLang="cs-CZ" sz="2600"/>
              </a:p>
            </p:txBody>
          </p:sp>
        </p:grpSp>
        <p:graphicFrame>
          <p:nvGraphicFramePr>
            <p:cNvPr id="36872" name="Object 3"/>
            <p:cNvGraphicFramePr>
              <a:graphicFrameLocks noChangeAspect="1"/>
            </p:cNvGraphicFramePr>
            <p:nvPr/>
          </p:nvGraphicFramePr>
          <p:xfrm>
            <a:off x="4157663" y="2211388"/>
            <a:ext cx="4064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4" name="Rovnica" r:id="rId5" imgW="152268" imgH="164957" progId="Equation.3">
                    <p:embed/>
                  </p:oleObj>
                </mc:Choice>
                <mc:Fallback>
                  <p:oleObj name="Rovnica" r:id="rId5" imgW="152268" imgH="164957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7663" y="2211388"/>
                          <a:ext cx="40640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3" name="Freeform 60"/>
            <p:cNvSpPr>
              <a:spLocks/>
            </p:cNvSpPr>
            <p:nvPr/>
          </p:nvSpPr>
          <p:spPr bwMode="auto">
            <a:xfrm flipV="1">
              <a:off x="4879975" y="3362325"/>
              <a:ext cx="1588" cy="342900"/>
            </a:xfrm>
            <a:custGeom>
              <a:avLst/>
              <a:gdLst>
                <a:gd name="T0" fmla="*/ 0 w 1"/>
                <a:gd name="T1" fmla="*/ 2147483646 h 183"/>
                <a:gd name="T2" fmla="*/ 0 w 1"/>
                <a:gd name="T3" fmla="*/ 0 h 183"/>
                <a:gd name="T4" fmla="*/ 0 60000 65536"/>
                <a:gd name="T5" fmla="*/ 0 60000 65536"/>
                <a:gd name="T6" fmla="*/ 0 w 1"/>
                <a:gd name="T7" fmla="*/ 0 h 183"/>
                <a:gd name="T8" fmla="*/ 1 w 1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3">
                  <a:moveTo>
                    <a:pt x="0" y="183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874" name="Text Box 61"/>
            <p:cNvSpPr txBox="1">
              <a:spLocks noChangeArrowheads="1"/>
            </p:cNvSpPr>
            <p:nvPr/>
          </p:nvSpPr>
          <p:spPr bwMode="auto">
            <a:xfrm flipV="1">
              <a:off x="2465388" y="4067175"/>
              <a:ext cx="3857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cs-CZ" sz="2400" b="1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36875" name="Text Box 62"/>
            <p:cNvSpPr txBox="1">
              <a:spLocks noChangeArrowheads="1"/>
            </p:cNvSpPr>
            <p:nvPr/>
          </p:nvSpPr>
          <p:spPr bwMode="auto">
            <a:xfrm flipV="1">
              <a:off x="3016250" y="4073525"/>
              <a:ext cx="3032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cs-CZ" sz="2800" b="1">
                  <a:latin typeface="Arial Black" panose="020B0A04020102020204" pitchFamily="34" charset="0"/>
                </a:rPr>
                <a:t>-</a:t>
              </a:r>
            </a:p>
          </p:txBody>
        </p:sp>
        <p:sp>
          <p:nvSpPr>
            <p:cNvPr id="36876" name="Rectangle 63"/>
            <p:cNvSpPr>
              <a:spLocks noChangeArrowheads="1"/>
            </p:cNvSpPr>
            <p:nvPr/>
          </p:nvSpPr>
          <p:spPr bwMode="auto">
            <a:xfrm>
              <a:off x="962025" y="2214563"/>
              <a:ext cx="3925888" cy="23796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 useBgFill="1">
          <p:nvSpPr>
            <p:cNvPr id="36877" name="Rectangle 64"/>
            <p:cNvSpPr>
              <a:spLocks noChangeArrowheads="1"/>
            </p:cNvSpPr>
            <p:nvPr/>
          </p:nvSpPr>
          <p:spPr bwMode="auto">
            <a:xfrm>
              <a:off x="2867025" y="4503738"/>
              <a:ext cx="106363" cy="187325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6878" name="Freeform 65"/>
            <p:cNvSpPr>
              <a:spLocks/>
            </p:cNvSpPr>
            <p:nvPr/>
          </p:nvSpPr>
          <p:spPr bwMode="auto">
            <a:xfrm flipV="1">
              <a:off x="2968625" y="4441825"/>
              <a:ext cx="146050" cy="300038"/>
            </a:xfrm>
            <a:custGeom>
              <a:avLst/>
              <a:gdLst>
                <a:gd name="T0" fmla="*/ 0 w 1"/>
                <a:gd name="T1" fmla="*/ 0 h 196"/>
                <a:gd name="T2" fmla="*/ 0 w 1"/>
                <a:gd name="T3" fmla="*/ 2147483646 h 196"/>
                <a:gd name="T4" fmla="*/ 0 60000 65536"/>
                <a:gd name="T5" fmla="*/ 0 60000 65536"/>
                <a:gd name="T6" fmla="*/ 0 w 1"/>
                <a:gd name="T7" fmla="*/ 0 h 196"/>
                <a:gd name="T8" fmla="*/ 1 w 1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6">
                  <a:moveTo>
                    <a:pt x="0" y="0"/>
                  </a:moveTo>
                  <a:lnTo>
                    <a:pt x="0" y="19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879" name="Line 66"/>
            <p:cNvSpPr>
              <a:spLocks noChangeShapeType="1"/>
            </p:cNvSpPr>
            <p:nvPr/>
          </p:nvSpPr>
          <p:spPr bwMode="auto">
            <a:xfrm flipH="1">
              <a:off x="1462088" y="4710113"/>
              <a:ext cx="8858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36880" name="Rectangle 67"/>
            <p:cNvSpPr>
              <a:spLocks noChangeArrowheads="1"/>
            </p:cNvSpPr>
            <p:nvPr/>
          </p:nvSpPr>
          <p:spPr bwMode="auto">
            <a:xfrm flipV="1">
              <a:off x="2190750" y="2006600"/>
              <a:ext cx="1462088" cy="409575"/>
            </a:xfrm>
            <a:prstGeom prst="rect">
              <a:avLst/>
            </a:prstGeom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6881" name="Line 68"/>
            <p:cNvSpPr>
              <a:spLocks noChangeShapeType="1"/>
            </p:cNvSpPr>
            <p:nvPr/>
          </p:nvSpPr>
          <p:spPr bwMode="auto">
            <a:xfrm>
              <a:off x="2873375" y="4343400"/>
              <a:ext cx="0" cy="485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36882" name="Oval 69"/>
            <p:cNvSpPr>
              <a:spLocks noChangeArrowheads="1"/>
            </p:cNvSpPr>
            <p:nvPr/>
          </p:nvSpPr>
          <p:spPr bwMode="auto">
            <a:xfrm>
              <a:off x="633413" y="3270250"/>
              <a:ext cx="647700" cy="649288"/>
            </a:xfrm>
            <a:prstGeom prst="ellipse">
              <a:avLst/>
            </a:prstGeom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cs-CZ" sz="1800"/>
                <a:t>A</a:t>
              </a:r>
            </a:p>
          </p:txBody>
        </p:sp>
        <p:graphicFrame>
          <p:nvGraphicFramePr>
            <p:cNvPr id="36883" name="Object 4"/>
            <p:cNvGraphicFramePr>
              <a:graphicFrameLocks noChangeAspect="1"/>
            </p:cNvGraphicFramePr>
            <p:nvPr/>
          </p:nvGraphicFramePr>
          <p:xfrm>
            <a:off x="2698750" y="1971675"/>
            <a:ext cx="420688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5" name="Rovnica" r:id="rId7" imgW="190335" imgH="215713" progId="Equation.3">
                    <p:embed/>
                  </p:oleObj>
                </mc:Choice>
                <mc:Fallback>
                  <p:oleObj name="Rovnica" r:id="rId7" imgW="190335" imgH="215713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750" y="1971675"/>
                          <a:ext cx="420688" cy="47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84" name="Oval 56"/>
            <p:cNvSpPr>
              <a:spLocks noChangeAspect="1" noChangeArrowheads="1"/>
            </p:cNvSpPr>
            <p:nvPr/>
          </p:nvSpPr>
          <p:spPr bwMode="auto">
            <a:xfrm>
              <a:off x="1630363" y="2165350"/>
              <a:ext cx="90487" cy="9048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6885" name="Oval 57"/>
            <p:cNvSpPr>
              <a:spLocks noChangeAspect="1" noChangeArrowheads="1"/>
            </p:cNvSpPr>
            <p:nvPr/>
          </p:nvSpPr>
          <p:spPr bwMode="auto">
            <a:xfrm>
              <a:off x="4079875" y="2163763"/>
              <a:ext cx="90488" cy="90487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3" name="Ovál 2"/>
          <p:cNvSpPr/>
          <p:nvPr/>
        </p:nvSpPr>
        <p:spPr>
          <a:xfrm>
            <a:off x="3940098" y="4421990"/>
            <a:ext cx="349536" cy="369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4101737" y="3654594"/>
            <a:ext cx="1959448" cy="934823"/>
          </a:xfrm>
          <a:custGeom>
            <a:avLst/>
            <a:gdLst>
              <a:gd name="connsiteX0" fmla="*/ 0 w 1959448"/>
              <a:gd name="connsiteY0" fmla="*/ 926115 h 934823"/>
              <a:gd name="connsiteX1" fmla="*/ 17417 w 1959448"/>
              <a:gd name="connsiteY1" fmla="*/ 621315 h 934823"/>
              <a:gd name="connsiteX2" fmla="*/ 26126 w 1959448"/>
              <a:gd name="connsiteY2" fmla="*/ 542937 h 934823"/>
              <a:gd name="connsiteX3" fmla="*/ 34834 w 1959448"/>
              <a:gd name="connsiteY3" fmla="*/ 499395 h 934823"/>
              <a:gd name="connsiteX4" fmla="*/ 52252 w 1959448"/>
              <a:gd name="connsiteY4" fmla="*/ 412309 h 934823"/>
              <a:gd name="connsiteX5" fmla="*/ 43543 w 1959448"/>
              <a:gd name="connsiteY5" fmla="*/ 360057 h 934823"/>
              <a:gd name="connsiteX6" fmla="*/ 17417 w 1959448"/>
              <a:gd name="connsiteY6" fmla="*/ 325223 h 934823"/>
              <a:gd name="connsiteX7" fmla="*/ 0 w 1959448"/>
              <a:gd name="connsiteY7" fmla="*/ 290389 h 934823"/>
              <a:gd name="connsiteX8" fmla="*/ 8709 w 1959448"/>
              <a:gd name="connsiteY8" fmla="*/ 255555 h 934823"/>
              <a:gd name="connsiteX9" fmla="*/ 34834 w 1959448"/>
              <a:gd name="connsiteY9" fmla="*/ 246846 h 934823"/>
              <a:gd name="connsiteX10" fmla="*/ 313509 w 1959448"/>
              <a:gd name="connsiteY10" fmla="*/ 255555 h 934823"/>
              <a:gd name="connsiteX11" fmla="*/ 418012 w 1959448"/>
              <a:gd name="connsiteY11" fmla="*/ 72675 h 934823"/>
              <a:gd name="connsiteX12" fmla="*/ 949234 w 1959448"/>
              <a:gd name="connsiteY12" fmla="*/ 63966 h 934823"/>
              <a:gd name="connsiteX13" fmla="*/ 1045029 w 1959448"/>
              <a:gd name="connsiteY13" fmla="*/ 55257 h 934823"/>
              <a:gd name="connsiteX14" fmla="*/ 1541417 w 1959448"/>
              <a:gd name="connsiteY14" fmla="*/ 90092 h 934823"/>
              <a:gd name="connsiteX15" fmla="*/ 1550126 w 1959448"/>
              <a:gd name="connsiteY15" fmla="*/ 151052 h 934823"/>
              <a:gd name="connsiteX16" fmla="*/ 1567543 w 1959448"/>
              <a:gd name="connsiteY16" fmla="*/ 255555 h 934823"/>
              <a:gd name="connsiteX17" fmla="*/ 1550126 w 1959448"/>
              <a:gd name="connsiteY17" fmla="*/ 368766 h 934823"/>
              <a:gd name="connsiteX18" fmla="*/ 957943 w 1959448"/>
              <a:gd name="connsiteY18" fmla="*/ 377475 h 934823"/>
              <a:gd name="connsiteX19" fmla="*/ 914400 w 1959448"/>
              <a:gd name="connsiteY19" fmla="*/ 386183 h 934823"/>
              <a:gd name="connsiteX20" fmla="*/ 862149 w 1959448"/>
              <a:gd name="connsiteY20" fmla="*/ 394892 h 934823"/>
              <a:gd name="connsiteX21" fmla="*/ 452846 w 1959448"/>
              <a:gd name="connsiteY21" fmla="*/ 386183 h 934823"/>
              <a:gd name="connsiteX22" fmla="*/ 400594 w 1959448"/>
              <a:gd name="connsiteY22" fmla="*/ 368766 h 934823"/>
              <a:gd name="connsiteX23" fmla="*/ 391886 w 1959448"/>
              <a:gd name="connsiteY23" fmla="*/ 151052 h 934823"/>
              <a:gd name="connsiteX24" fmla="*/ 383177 w 1959448"/>
              <a:gd name="connsiteY24" fmla="*/ 124926 h 934823"/>
              <a:gd name="connsiteX25" fmla="*/ 400594 w 1959448"/>
              <a:gd name="connsiteY25" fmla="*/ 72675 h 934823"/>
              <a:gd name="connsiteX26" fmla="*/ 879566 w 1959448"/>
              <a:gd name="connsiteY26" fmla="*/ 72675 h 934823"/>
              <a:gd name="connsiteX27" fmla="*/ 1480457 w 1959448"/>
              <a:gd name="connsiteY27" fmla="*/ 81383 h 934823"/>
              <a:gd name="connsiteX28" fmla="*/ 1506583 w 1959448"/>
              <a:gd name="connsiteY28" fmla="*/ 90092 h 934823"/>
              <a:gd name="connsiteX29" fmla="*/ 1558834 w 1959448"/>
              <a:gd name="connsiteY29" fmla="*/ 98800 h 934823"/>
              <a:gd name="connsiteX30" fmla="*/ 1567543 w 1959448"/>
              <a:gd name="connsiteY30" fmla="*/ 177177 h 934823"/>
              <a:gd name="connsiteX31" fmla="*/ 1576252 w 1959448"/>
              <a:gd name="connsiteY31" fmla="*/ 212012 h 934823"/>
              <a:gd name="connsiteX32" fmla="*/ 1584960 w 1959448"/>
              <a:gd name="connsiteY32" fmla="*/ 238137 h 934823"/>
              <a:gd name="connsiteX33" fmla="*/ 1942012 w 1959448"/>
              <a:gd name="connsiteY33" fmla="*/ 246846 h 934823"/>
              <a:gd name="connsiteX34" fmla="*/ 1950720 w 1959448"/>
              <a:gd name="connsiteY34" fmla="*/ 438435 h 934823"/>
              <a:gd name="connsiteX35" fmla="*/ 1959429 w 1959448"/>
              <a:gd name="connsiteY35" fmla="*/ 934823 h 93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59448" h="934823">
                <a:moveTo>
                  <a:pt x="0" y="926115"/>
                </a:moveTo>
                <a:cubicBezTo>
                  <a:pt x="6246" y="788712"/>
                  <a:pt x="6282" y="743801"/>
                  <a:pt x="17417" y="621315"/>
                </a:cubicBezTo>
                <a:cubicBezTo>
                  <a:pt x="19797" y="595136"/>
                  <a:pt x="22409" y="568960"/>
                  <a:pt x="26126" y="542937"/>
                </a:cubicBezTo>
                <a:cubicBezTo>
                  <a:pt x="28219" y="528284"/>
                  <a:pt x="32186" y="513958"/>
                  <a:pt x="34834" y="499395"/>
                </a:cubicBezTo>
                <a:cubicBezTo>
                  <a:pt x="49067" y="421112"/>
                  <a:pt x="36850" y="473915"/>
                  <a:pt x="52252" y="412309"/>
                </a:cubicBezTo>
                <a:cubicBezTo>
                  <a:pt x="49349" y="394892"/>
                  <a:pt x="50101" y="376452"/>
                  <a:pt x="43543" y="360057"/>
                </a:cubicBezTo>
                <a:cubicBezTo>
                  <a:pt x="38152" y="346581"/>
                  <a:pt x="25110" y="337531"/>
                  <a:pt x="17417" y="325223"/>
                </a:cubicBezTo>
                <a:cubicBezTo>
                  <a:pt x="10537" y="314214"/>
                  <a:pt x="5806" y="302000"/>
                  <a:pt x="0" y="290389"/>
                </a:cubicBezTo>
                <a:cubicBezTo>
                  <a:pt x="2903" y="278778"/>
                  <a:pt x="1232" y="264901"/>
                  <a:pt x="8709" y="255555"/>
                </a:cubicBezTo>
                <a:cubicBezTo>
                  <a:pt x="14443" y="248387"/>
                  <a:pt x="25655" y="246846"/>
                  <a:pt x="34834" y="246846"/>
                </a:cubicBezTo>
                <a:cubicBezTo>
                  <a:pt x="127771" y="246846"/>
                  <a:pt x="220617" y="252652"/>
                  <a:pt x="313509" y="255555"/>
                </a:cubicBezTo>
                <a:cubicBezTo>
                  <a:pt x="670368" y="320438"/>
                  <a:pt x="5717" y="232274"/>
                  <a:pt x="418012" y="72675"/>
                </a:cubicBezTo>
                <a:cubicBezTo>
                  <a:pt x="583168" y="8744"/>
                  <a:pt x="772160" y="66869"/>
                  <a:pt x="949234" y="63966"/>
                </a:cubicBezTo>
                <a:cubicBezTo>
                  <a:pt x="981166" y="61063"/>
                  <a:pt x="1012966" y="55257"/>
                  <a:pt x="1045029" y="55257"/>
                </a:cubicBezTo>
                <a:cubicBezTo>
                  <a:pt x="1538930" y="55257"/>
                  <a:pt x="1481465" y="-89777"/>
                  <a:pt x="1541417" y="90092"/>
                </a:cubicBezTo>
                <a:cubicBezTo>
                  <a:pt x="1544320" y="110412"/>
                  <a:pt x="1547580" y="130684"/>
                  <a:pt x="1550126" y="151052"/>
                </a:cubicBezTo>
                <a:cubicBezTo>
                  <a:pt x="1561793" y="244388"/>
                  <a:pt x="1549842" y="202454"/>
                  <a:pt x="1567543" y="255555"/>
                </a:cubicBezTo>
                <a:cubicBezTo>
                  <a:pt x="1561737" y="293292"/>
                  <a:pt x="1587566" y="361278"/>
                  <a:pt x="1550126" y="368766"/>
                </a:cubicBezTo>
                <a:cubicBezTo>
                  <a:pt x="1356544" y="407482"/>
                  <a:pt x="1155285" y="372068"/>
                  <a:pt x="957943" y="377475"/>
                </a:cubicBezTo>
                <a:cubicBezTo>
                  <a:pt x="943147" y="377880"/>
                  <a:pt x="928963" y="383535"/>
                  <a:pt x="914400" y="386183"/>
                </a:cubicBezTo>
                <a:cubicBezTo>
                  <a:pt x="897028" y="389342"/>
                  <a:pt x="879566" y="391989"/>
                  <a:pt x="862149" y="394892"/>
                </a:cubicBezTo>
                <a:cubicBezTo>
                  <a:pt x="725715" y="391989"/>
                  <a:pt x="589093" y="393895"/>
                  <a:pt x="452846" y="386183"/>
                </a:cubicBezTo>
                <a:cubicBezTo>
                  <a:pt x="434516" y="385145"/>
                  <a:pt x="400594" y="368766"/>
                  <a:pt x="400594" y="368766"/>
                </a:cubicBezTo>
                <a:cubicBezTo>
                  <a:pt x="397691" y="296195"/>
                  <a:pt x="397061" y="223497"/>
                  <a:pt x="391886" y="151052"/>
                </a:cubicBezTo>
                <a:cubicBezTo>
                  <a:pt x="391232" y="141896"/>
                  <a:pt x="382163" y="134050"/>
                  <a:pt x="383177" y="124926"/>
                </a:cubicBezTo>
                <a:cubicBezTo>
                  <a:pt x="385204" y="106679"/>
                  <a:pt x="400594" y="72675"/>
                  <a:pt x="400594" y="72675"/>
                </a:cubicBezTo>
                <a:cubicBezTo>
                  <a:pt x="773264" y="92288"/>
                  <a:pt x="316246" y="72675"/>
                  <a:pt x="879566" y="72675"/>
                </a:cubicBezTo>
                <a:cubicBezTo>
                  <a:pt x="1079884" y="72675"/>
                  <a:pt x="1280160" y="78480"/>
                  <a:pt x="1480457" y="81383"/>
                </a:cubicBezTo>
                <a:cubicBezTo>
                  <a:pt x="1489166" y="84286"/>
                  <a:pt x="1497622" y="88101"/>
                  <a:pt x="1506583" y="90092"/>
                </a:cubicBezTo>
                <a:cubicBezTo>
                  <a:pt x="1523820" y="93922"/>
                  <a:pt x="1548708" y="84335"/>
                  <a:pt x="1558834" y="98800"/>
                </a:cubicBezTo>
                <a:cubicBezTo>
                  <a:pt x="1573908" y="120335"/>
                  <a:pt x="1563546" y="151196"/>
                  <a:pt x="1567543" y="177177"/>
                </a:cubicBezTo>
                <a:cubicBezTo>
                  <a:pt x="1569363" y="189007"/>
                  <a:pt x="1572964" y="200503"/>
                  <a:pt x="1576252" y="212012"/>
                </a:cubicBezTo>
                <a:cubicBezTo>
                  <a:pt x="1578774" y="220838"/>
                  <a:pt x="1575822" y="237267"/>
                  <a:pt x="1584960" y="238137"/>
                </a:cubicBezTo>
                <a:cubicBezTo>
                  <a:pt x="1703476" y="249424"/>
                  <a:pt x="1822995" y="243943"/>
                  <a:pt x="1942012" y="246846"/>
                </a:cubicBezTo>
                <a:cubicBezTo>
                  <a:pt x="1944915" y="310709"/>
                  <a:pt x="1948784" y="374535"/>
                  <a:pt x="1950720" y="438435"/>
                </a:cubicBezTo>
                <a:cubicBezTo>
                  <a:pt x="1960286" y="754132"/>
                  <a:pt x="1959429" y="724929"/>
                  <a:pt x="1959429" y="934823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248759" y="4576086"/>
            <a:ext cx="3444142" cy="1903410"/>
          </a:xfrm>
          <a:custGeom>
            <a:avLst/>
            <a:gdLst>
              <a:gd name="connsiteX0" fmla="*/ 1793504 w 3444142"/>
              <a:gd name="connsiteY0" fmla="*/ 1885674 h 1903410"/>
              <a:gd name="connsiteX1" fmla="*/ 1628041 w 3444142"/>
              <a:gd name="connsiteY1" fmla="*/ 1903091 h 1903410"/>
              <a:gd name="connsiteX2" fmla="*/ 1192612 w 3444142"/>
              <a:gd name="connsiteY2" fmla="*/ 1894383 h 1903410"/>
              <a:gd name="connsiteX3" fmla="*/ 1079401 w 3444142"/>
              <a:gd name="connsiteY3" fmla="*/ 1885674 h 1903410"/>
              <a:gd name="connsiteX4" fmla="*/ 304338 w 3444142"/>
              <a:gd name="connsiteY4" fmla="*/ 1876965 h 1903410"/>
              <a:gd name="connsiteX5" fmla="*/ 295630 w 3444142"/>
              <a:gd name="connsiteY5" fmla="*/ 1755045 h 1903410"/>
              <a:gd name="connsiteX6" fmla="*/ 278212 w 3444142"/>
              <a:gd name="connsiteY6" fmla="*/ 1694085 h 1903410"/>
              <a:gd name="connsiteX7" fmla="*/ 278212 w 3444142"/>
              <a:gd name="connsiteY7" fmla="*/ 1389285 h 1903410"/>
              <a:gd name="connsiteX8" fmla="*/ 252087 w 3444142"/>
              <a:gd name="connsiteY8" fmla="*/ 1380577 h 1903410"/>
              <a:gd name="connsiteX9" fmla="*/ 208544 w 3444142"/>
              <a:gd name="connsiteY9" fmla="*/ 1371868 h 1903410"/>
              <a:gd name="connsiteX10" fmla="*/ 182418 w 3444142"/>
              <a:gd name="connsiteY10" fmla="*/ 1328325 h 1903410"/>
              <a:gd name="connsiteX11" fmla="*/ 165001 w 3444142"/>
              <a:gd name="connsiteY11" fmla="*/ 1302200 h 1903410"/>
              <a:gd name="connsiteX12" fmla="*/ 138875 w 3444142"/>
              <a:gd name="connsiteY12" fmla="*/ 1293491 h 1903410"/>
              <a:gd name="connsiteX13" fmla="*/ 130167 w 3444142"/>
              <a:gd name="connsiteY13" fmla="*/ 1267365 h 1903410"/>
              <a:gd name="connsiteX14" fmla="*/ 69207 w 3444142"/>
              <a:gd name="connsiteY14" fmla="*/ 1232531 h 1903410"/>
              <a:gd name="connsiteX15" fmla="*/ 43081 w 3444142"/>
              <a:gd name="connsiteY15" fmla="*/ 1215114 h 1903410"/>
              <a:gd name="connsiteX16" fmla="*/ 34372 w 3444142"/>
              <a:gd name="connsiteY16" fmla="*/ 971274 h 1903410"/>
              <a:gd name="connsiteX17" fmla="*/ 95332 w 3444142"/>
              <a:gd name="connsiteY17" fmla="*/ 962565 h 1903410"/>
              <a:gd name="connsiteX18" fmla="*/ 165001 w 3444142"/>
              <a:gd name="connsiteY18" fmla="*/ 936440 h 1903410"/>
              <a:gd name="connsiteX19" fmla="*/ 208544 w 3444142"/>
              <a:gd name="connsiteY19" fmla="*/ 901605 h 1903410"/>
              <a:gd name="connsiteX20" fmla="*/ 234670 w 3444142"/>
              <a:gd name="connsiteY20" fmla="*/ 892897 h 1903410"/>
              <a:gd name="connsiteX21" fmla="*/ 260795 w 3444142"/>
              <a:gd name="connsiteY21" fmla="*/ 875480 h 1903410"/>
              <a:gd name="connsiteX22" fmla="*/ 339172 w 3444142"/>
              <a:gd name="connsiteY22" fmla="*/ 858063 h 1903410"/>
              <a:gd name="connsiteX23" fmla="*/ 461092 w 3444142"/>
              <a:gd name="connsiteY23" fmla="*/ 875480 h 1903410"/>
              <a:gd name="connsiteX24" fmla="*/ 487218 w 3444142"/>
              <a:gd name="connsiteY24" fmla="*/ 892897 h 1903410"/>
              <a:gd name="connsiteX25" fmla="*/ 522052 w 3444142"/>
              <a:gd name="connsiteY25" fmla="*/ 901605 h 1903410"/>
              <a:gd name="connsiteX26" fmla="*/ 539470 w 3444142"/>
              <a:gd name="connsiteY26" fmla="*/ 1032234 h 1903410"/>
              <a:gd name="connsiteX27" fmla="*/ 548178 w 3444142"/>
              <a:gd name="connsiteY27" fmla="*/ 1075777 h 1903410"/>
              <a:gd name="connsiteX28" fmla="*/ 530761 w 3444142"/>
              <a:gd name="connsiteY28" fmla="*/ 1197697 h 1903410"/>
              <a:gd name="connsiteX29" fmla="*/ 513344 w 3444142"/>
              <a:gd name="connsiteY29" fmla="*/ 1223823 h 1903410"/>
              <a:gd name="connsiteX30" fmla="*/ 504635 w 3444142"/>
              <a:gd name="connsiteY30" fmla="*/ 1249948 h 1903410"/>
              <a:gd name="connsiteX31" fmla="*/ 461092 w 3444142"/>
              <a:gd name="connsiteY31" fmla="*/ 1302200 h 1903410"/>
              <a:gd name="connsiteX32" fmla="*/ 400132 w 3444142"/>
              <a:gd name="connsiteY32" fmla="*/ 1337034 h 1903410"/>
              <a:gd name="connsiteX33" fmla="*/ 374007 w 3444142"/>
              <a:gd name="connsiteY33" fmla="*/ 1354451 h 1903410"/>
              <a:gd name="connsiteX34" fmla="*/ 356590 w 3444142"/>
              <a:gd name="connsiteY34" fmla="*/ 1380577 h 1903410"/>
              <a:gd name="connsiteX35" fmla="*/ 234670 w 3444142"/>
              <a:gd name="connsiteY35" fmla="*/ 1380577 h 1903410"/>
              <a:gd name="connsiteX36" fmla="*/ 191127 w 3444142"/>
              <a:gd name="connsiteY36" fmla="*/ 1354451 h 1903410"/>
              <a:gd name="connsiteX37" fmla="*/ 138875 w 3444142"/>
              <a:gd name="connsiteY37" fmla="*/ 1328325 h 1903410"/>
              <a:gd name="connsiteX38" fmla="*/ 121458 w 3444142"/>
              <a:gd name="connsiteY38" fmla="*/ 1302200 h 1903410"/>
              <a:gd name="connsiteX39" fmla="*/ 95332 w 3444142"/>
              <a:gd name="connsiteY39" fmla="*/ 1249948 h 1903410"/>
              <a:gd name="connsiteX40" fmla="*/ 69207 w 3444142"/>
              <a:gd name="connsiteY40" fmla="*/ 1232531 h 1903410"/>
              <a:gd name="connsiteX41" fmla="*/ 51790 w 3444142"/>
              <a:gd name="connsiteY41" fmla="*/ 1206405 h 1903410"/>
              <a:gd name="connsiteX42" fmla="*/ 51790 w 3444142"/>
              <a:gd name="connsiteY42" fmla="*/ 1006108 h 1903410"/>
              <a:gd name="connsiteX43" fmla="*/ 77915 w 3444142"/>
              <a:gd name="connsiteY43" fmla="*/ 979983 h 1903410"/>
              <a:gd name="connsiteX44" fmla="*/ 104041 w 3444142"/>
              <a:gd name="connsiteY44" fmla="*/ 971274 h 1903410"/>
              <a:gd name="connsiteX45" fmla="*/ 182418 w 3444142"/>
              <a:gd name="connsiteY45" fmla="*/ 936440 h 1903410"/>
              <a:gd name="connsiteX46" fmla="*/ 208544 w 3444142"/>
              <a:gd name="connsiteY46" fmla="*/ 927731 h 1903410"/>
              <a:gd name="connsiteX47" fmla="*/ 243378 w 3444142"/>
              <a:gd name="connsiteY47" fmla="*/ 901605 h 1903410"/>
              <a:gd name="connsiteX48" fmla="*/ 269504 w 3444142"/>
              <a:gd name="connsiteY48" fmla="*/ 892897 h 1903410"/>
              <a:gd name="connsiteX49" fmla="*/ 286921 w 3444142"/>
              <a:gd name="connsiteY49" fmla="*/ 866771 h 1903410"/>
              <a:gd name="connsiteX50" fmla="*/ 278212 w 3444142"/>
              <a:gd name="connsiteY50" fmla="*/ 370383 h 1903410"/>
              <a:gd name="connsiteX51" fmla="*/ 286921 w 3444142"/>
              <a:gd name="connsiteY51" fmla="*/ 30748 h 1903410"/>
              <a:gd name="connsiteX52" fmla="*/ 583012 w 3444142"/>
              <a:gd name="connsiteY52" fmla="*/ 39457 h 1903410"/>
              <a:gd name="connsiteX53" fmla="*/ 879104 w 3444142"/>
              <a:gd name="connsiteY53" fmla="*/ 109125 h 1903410"/>
              <a:gd name="connsiteX54" fmla="*/ 870395 w 3444142"/>
              <a:gd name="connsiteY54" fmla="*/ 161377 h 1903410"/>
              <a:gd name="connsiteX55" fmla="*/ 852978 w 3444142"/>
              <a:gd name="connsiteY55" fmla="*/ 570680 h 1903410"/>
              <a:gd name="connsiteX56" fmla="*/ 844270 w 3444142"/>
              <a:gd name="connsiteY56" fmla="*/ 675183 h 1903410"/>
              <a:gd name="connsiteX57" fmla="*/ 852978 w 3444142"/>
              <a:gd name="connsiteY57" fmla="*/ 736143 h 1903410"/>
              <a:gd name="connsiteX58" fmla="*/ 1088110 w 3444142"/>
              <a:gd name="connsiteY58" fmla="*/ 744851 h 1903410"/>
              <a:gd name="connsiteX59" fmla="*/ 1114235 w 3444142"/>
              <a:gd name="connsiteY59" fmla="*/ 753560 h 1903410"/>
              <a:gd name="connsiteX60" fmla="*/ 1262281 w 3444142"/>
              <a:gd name="connsiteY60" fmla="*/ 727434 h 1903410"/>
              <a:gd name="connsiteX61" fmla="*/ 1270990 w 3444142"/>
              <a:gd name="connsiteY61" fmla="*/ 910314 h 1903410"/>
              <a:gd name="connsiteX62" fmla="*/ 1323241 w 3444142"/>
              <a:gd name="connsiteY62" fmla="*/ 892897 h 1903410"/>
              <a:gd name="connsiteX63" fmla="*/ 1358075 w 3444142"/>
              <a:gd name="connsiteY63" fmla="*/ 884188 h 1903410"/>
              <a:gd name="connsiteX64" fmla="*/ 1645458 w 3444142"/>
              <a:gd name="connsiteY64" fmla="*/ 866771 h 1903410"/>
              <a:gd name="connsiteX65" fmla="*/ 2089595 w 3444142"/>
              <a:gd name="connsiteY65" fmla="*/ 875480 h 1903410"/>
              <a:gd name="connsiteX66" fmla="*/ 2167972 w 3444142"/>
              <a:gd name="connsiteY66" fmla="*/ 884188 h 1903410"/>
              <a:gd name="connsiteX67" fmla="*/ 2420521 w 3444142"/>
              <a:gd name="connsiteY67" fmla="*/ 875480 h 1903410"/>
              <a:gd name="connsiteX68" fmla="*/ 2403104 w 3444142"/>
              <a:gd name="connsiteY68" fmla="*/ 622931 h 1903410"/>
              <a:gd name="connsiteX69" fmla="*/ 2411812 w 3444142"/>
              <a:gd name="connsiteY69" fmla="*/ 570680 h 1903410"/>
              <a:gd name="connsiteX70" fmla="*/ 2167972 w 3444142"/>
              <a:gd name="connsiteY70" fmla="*/ 570680 h 1903410"/>
              <a:gd name="connsiteX71" fmla="*/ 1932841 w 3444142"/>
              <a:gd name="connsiteY71" fmla="*/ 579388 h 1903410"/>
              <a:gd name="connsiteX72" fmla="*/ 1567081 w 3444142"/>
              <a:gd name="connsiteY72" fmla="*/ 570680 h 1903410"/>
              <a:gd name="connsiteX73" fmla="*/ 1453870 w 3444142"/>
              <a:gd name="connsiteY73" fmla="*/ 561971 h 1903410"/>
              <a:gd name="connsiteX74" fmla="*/ 1349367 w 3444142"/>
              <a:gd name="connsiteY74" fmla="*/ 544554 h 1903410"/>
              <a:gd name="connsiteX75" fmla="*/ 1192612 w 3444142"/>
              <a:gd name="connsiteY75" fmla="*/ 553263 h 1903410"/>
              <a:gd name="connsiteX76" fmla="*/ 2420521 w 3444142"/>
              <a:gd name="connsiteY76" fmla="*/ 570680 h 1903410"/>
              <a:gd name="connsiteX77" fmla="*/ 2481481 w 3444142"/>
              <a:gd name="connsiteY77" fmla="*/ 779685 h 1903410"/>
              <a:gd name="connsiteX78" fmla="*/ 2525024 w 3444142"/>
              <a:gd name="connsiteY78" fmla="*/ 770977 h 1903410"/>
              <a:gd name="connsiteX79" fmla="*/ 2559858 w 3444142"/>
              <a:gd name="connsiteY79" fmla="*/ 753560 h 1903410"/>
              <a:gd name="connsiteX80" fmla="*/ 2777572 w 3444142"/>
              <a:gd name="connsiteY80" fmla="*/ 736143 h 1903410"/>
              <a:gd name="connsiteX81" fmla="*/ 2760155 w 3444142"/>
              <a:gd name="connsiteY81" fmla="*/ 370383 h 1903410"/>
              <a:gd name="connsiteX82" fmla="*/ 2751447 w 3444142"/>
              <a:gd name="connsiteY82" fmla="*/ 300714 h 1903410"/>
              <a:gd name="connsiteX83" fmla="*/ 2760155 w 3444142"/>
              <a:gd name="connsiteY83" fmla="*/ 117834 h 1903410"/>
              <a:gd name="connsiteX84" fmla="*/ 2786281 w 3444142"/>
              <a:gd name="connsiteY84" fmla="*/ 100417 h 1903410"/>
              <a:gd name="connsiteX85" fmla="*/ 2794990 w 3444142"/>
              <a:gd name="connsiteY85" fmla="*/ 56874 h 1903410"/>
              <a:gd name="connsiteX86" fmla="*/ 3395881 w 3444142"/>
              <a:gd name="connsiteY86" fmla="*/ 74291 h 1903410"/>
              <a:gd name="connsiteX87" fmla="*/ 3404590 w 3444142"/>
              <a:gd name="connsiteY87" fmla="*/ 440051 h 1903410"/>
              <a:gd name="connsiteX88" fmla="*/ 3387172 w 3444142"/>
              <a:gd name="connsiteY88" fmla="*/ 1188988 h 1903410"/>
              <a:gd name="connsiteX89" fmla="*/ 3378464 w 3444142"/>
              <a:gd name="connsiteY89" fmla="*/ 1868257 h 1903410"/>
              <a:gd name="connsiteX90" fmla="*/ 3369755 w 3444142"/>
              <a:gd name="connsiteY90" fmla="*/ 1903091 h 1903410"/>
              <a:gd name="connsiteX91" fmla="*/ 3352338 w 3444142"/>
              <a:gd name="connsiteY91" fmla="*/ 1876965 h 1903410"/>
              <a:gd name="connsiteX92" fmla="*/ 3308795 w 3444142"/>
              <a:gd name="connsiteY92" fmla="*/ 1859548 h 1903410"/>
              <a:gd name="connsiteX93" fmla="*/ 2255058 w 3444142"/>
              <a:gd name="connsiteY93" fmla="*/ 1868257 h 1903410"/>
              <a:gd name="connsiteX94" fmla="*/ 1906715 w 3444142"/>
              <a:gd name="connsiteY94" fmla="*/ 1876965 h 190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444142" h="1903410">
                <a:moveTo>
                  <a:pt x="1793504" y="1885674"/>
                </a:moveTo>
                <a:cubicBezTo>
                  <a:pt x="1727741" y="1898827"/>
                  <a:pt x="1715915" y="1903091"/>
                  <a:pt x="1628041" y="1903091"/>
                </a:cubicBezTo>
                <a:cubicBezTo>
                  <a:pt x="1482869" y="1903091"/>
                  <a:pt x="1337755" y="1897286"/>
                  <a:pt x="1192612" y="1894383"/>
                </a:cubicBezTo>
                <a:cubicBezTo>
                  <a:pt x="1154875" y="1891480"/>
                  <a:pt x="1117242" y="1886416"/>
                  <a:pt x="1079401" y="1885674"/>
                </a:cubicBezTo>
                <a:cubicBezTo>
                  <a:pt x="821080" y="1880609"/>
                  <a:pt x="559193" y="1919441"/>
                  <a:pt x="304338" y="1876965"/>
                </a:cubicBezTo>
                <a:cubicBezTo>
                  <a:pt x="264149" y="1870267"/>
                  <a:pt x="300129" y="1795539"/>
                  <a:pt x="295630" y="1755045"/>
                </a:cubicBezTo>
                <a:cubicBezTo>
                  <a:pt x="293808" y="1738644"/>
                  <a:pt x="283716" y="1710597"/>
                  <a:pt x="278212" y="1694085"/>
                </a:cubicBezTo>
                <a:cubicBezTo>
                  <a:pt x="287419" y="1583606"/>
                  <a:pt x="298098" y="1508604"/>
                  <a:pt x="278212" y="1389285"/>
                </a:cubicBezTo>
                <a:cubicBezTo>
                  <a:pt x="276703" y="1380231"/>
                  <a:pt x="260992" y="1382803"/>
                  <a:pt x="252087" y="1380577"/>
                </a:cubicBezTo>
                <a:cubicBezTo>
                  <a:pt x="237727" y="1376987"/>
                  <a:pt x="223058" y="1374771"/>
                  <a:pt x="208544" y="1371868"/>
                </a:cubicBezTo>
                <a:cubicBezTo>
                  <a:pt x="193420" y="1326500"/>
                  <a:pt x="209741" y="1362479"/>
                  <a:pt x="182418" y="1328325"/>
                </a:cubicBezTo>
                <a:cubicBezTo>
                  <a:pt x="175880" y="1320152"/>
                  <a:pt x="173174" y="1308738"/>
                  <a:pt x="165001" y="1302200"/>
                </a:cubicBezTo>
                <a:cubicBezTo>
                  <a:pt x="157833" y="1296465"/>
                  <a:pt x="147584" y="1296394"/>
                  <a:pt x="138875" y="1293491"/>
                </a:cubicBezTo>
                <a:cubicBezTo>
                  <a:pt x="135972" y="1284782"/>
                  <a:pt x="136044" y="1274417"/>
                  <a:pt x="130167" y="1267365"/>
                </a:cubicBezTo>
                <a:cubicBezTo>
                  <a:pt x="100087" y="1231270"/>
                  <a:pt x="101450" y="1248653"/>
                  <a:pt x="69207" y="1232531"/>
                </a:cubicBezTo>
                <a:cubicBezTo>
                  <a:pt x="59846" y="1227850"/>
                  <a:pt x="51790" y="1220920"/>
                  <a:pt x="43081" y="1215114"/>
                </a:cubicBezTo>
                <a:cubicBezTo>
                  <a:pt x="-8601" y="1137590"/>
                  <a:pt x="-16546" y="1136758"/>
                  <a:pt x="34372" y="971274"/>
                </a:cubicBezTo>
                <a:cubicBezTo>
                  <a:pt x="40408" y="951655"/>
                  <a:pt x="75012" y="965468"/>
                  <a:pt x="95332" y="962565"/>
                </a:cubicBezTo>
                <a:cubicBezTo>
                  <a:pt x="156602" y="921719"/>
                  <a:pt x="78911" y="968723"/>
                  <a:pt x="165001" y="936440"/>
                </a:cubicBezTo>
                <a:cubicBezTo>
                  <a:pt x="211484" y="919009"/>
                  <a:pt x="173116" y="922862"/>
                  <a:pt x="208544" y="901605"/>
                </a:cubicBezTo>
                <a:cubicBezTo>
                  <a:pt x="216415" y="896882"/>
                  <a:pt x="225961" y="895800"/>
                  <a:pt x="234670" y="892897"/>
                </a:cubicBezTo>
                <a:cubicBezTo>
                  <a:pt x="243378" y="887091"/>
                  <a:pt x="251434" y="880161"/>
                  <a:pt x="260795" y="875480"/>
                </a:cubicBezTo>
                <a:cubicBezTo>
                  <a:pt x="282235" y="864760"/>
                  <a:pt x="319100" y="861408"/>
                  <a:pt x="339172" y="858063"/>
                </a:cubicBezTo>
                <a:cubicBezTo>
                  <a:pt x="350630" y="859336"/>
                  <a:pt x="437738" y="866722"/>
                  <a:pt x="461092" y="875480"/>
                </a:cubicBezTo>
                <a:cubicBezTo>
                  <a:pt x="470892" y="879155"/>
                  <a:pt x="477598" y="888774"/>
                  <a:pt x="487218" y="892897"/>
                </a:cubicBezTo>
                <a:cubicBezTo>
                  <a:pt x="498219" y="897612"/>
                  <a:pt x="510441" y="898702"/>
                  <a:pt x="522052" y="901605"/>
                </a:cubicBezTo>
                <a:cubicBezTo>
                  <a:pt x="541279" y="978509"/>
                  <a:pt x="522335" y="895150"/>
                  <a:pt x="539470" y="1032234"/>
                </a:cubicBezTo>
                <a:cubicBezTo>
                  <a:pt x="541306" y="1046921"/>
                  <a:pt x="545275" y="1061263"/>
                  <a:pt x="548178" y="1075777"/>
                </a:cubicBezTo>
                <a:cubicBezTo>
                  <a:pt x="545952" y="1100260"/>
                  <a:pt x="547516" y="1164188"/>
                  <a:pt x="530761" y="1197697"/>
                </a:cubicBezTo>
                <a:cubicBezTo>
                  <a:pt x="526080" y="1207058"/>
                  <a:pt x="518025" y="1214462"/>
                  <a:pt x="513344" y="1223823"/>
                </a:cubicBezTo>
                <a:cubicBezTo>
                  <a:pt x="509239" y="1232033"/>
                  <a:pt x="509189" y="1241978"/>
                  <a:pt x="504635" y="1249948"/>
                </a:cubicBezTo>
                <a:cubicBezTo>
                  <a:pt x="497500" y="1262435"/>
                  <a:pt x="475244" y="1290878"/>
                  <a:pt x="461092" y="1302200"/>
                </a:cubicBezTo>
                <a:cubicBezTo>
                  <a:pt x="434566" y="1323420"/>
                  <a:pt x="431427" y="1319151"/>
                  <a:pt x="400132" y="1337034"/>
                </a:cubicBezTo>
                <a:cubicBezTo>
                  <a:pt x="391045" y="1342227"/>
                  <a:pt x="382715" y="1348645"/>
                  <a:pt x="374007" y="1354451"/>
                </a:cubicBezTo>
                <a:cubicBezTo>
                  <a:pt x="368201" y="1363160"/>
                  <a:pt x="364763" y="1374039"/>
                  <a:pt x="356590" y="1380577"/>
                </a:cubicBezTo>
                <a:cubicBezTo>
                  <a:pt x="329666" y="1402116"/>
                  <a:pt x="236149" y="1380711"/>
                  <a:pt x="234670" y="1380577"/>
                </a:cubicBezTo>
                <a:cubicBezTo>
                  <a:pt x="200649" y="1346558"/>
                  <a:pt x="236346" y="1377061"/>
                  <a:pt x="191127" y="1354451"/>
                </a:cubicBezTo>
                <a:cubicBezTo>
                  <a:pt x="123603" y="1320688"/>
                  <a:pt x="204540" y="1350214"/>
                  <a:pt x="138875" y="1328325"/>
                </a:cubicBezTo>
                <a:cubicBezTo>
                  <a:pt x="133069" y="1319617"/>
                  <a:pt x="126139" y="1311561"/>
                  <a:pt x="121458" y="1302200"/>
                </a:cubicBezTo>
                <a:cubicBezTo>
                  <a:pt x="107291" y="1273865"/>
                  <a:pt x="120293" y="1274909"/>
                  <a:pt x="95332" y="1249948"/>
                </a:cubicBezTo>
                <a:cubicBezTo>
                  <a:pt x="87931" y="1242547"/>
                  <a:pt x="77915" y="1238337"/>
                  <a:pt x="69207" y="1232531"/>
                </a:cubicBezTo>
                <a:cubicBezTo>
                  <a:pt x="63401" y="1223822"/>
                  <a:pt x="56471" y="1215766"/>
                  <a:pt x="51790" y="1206405"/>
                </a:cubicBezTo>
                <a:cubicBezTo>
                  <a:pt x="23864" y="1150554"/>
                  <a:pt x="47901" y="1028471"/>
                  <a:pt x="51790" y="1006108"/>
                </a:cubicBezTo>
                <a:cubicBezTo>
                  <a:pt x="53900" y="993975"/>
                  <a:pt x="67668" y="986814"/>
                  <a:pt x="77915" y="979983"/>
                </a:cubicBezTo>
                <a:cubicBezTo>
                  <a:pt x="85553" y="974891"/>
                  <a:pt x="95830" y="975379"/>
                  <a:pt x="104041" y="971274"/>
                </a:cubicBezTo>
                <a:cubicBezTo>
                  <a:pt x="186843" y="929873"/>
                  <a:pt x="47617" y="981374"/>
                  <a:pt x="182418" y="936440"/>
                </a:cubicBezTo>
                <a:lnTo>
                  <a:pt x="208544" y="927731"/>
                </a:lnTo>
                <a:cubicBezTo>
                  <a:pt x="220155" y="919022"/>
                  <a:pt x="230776" y="908806"/>
                  <a:pt x="243378" y="901605"/>
                </a:cubicBezTo>
                <a:cubicBezTo>
                  <a:pt x="251348" y="897051"/>
                  <a:pt x="262336" y="898631"/>
                  <a:pt x="269504" y="892897"/>
                </a:cubicBezTo>
                <a:cubicBezTo>
                  <a:pt x="277677" y="886359"/>
                  <a:pt x="281115" y="875480"/>
                  <a:pt x="286921" y="866771"/>
                </a:cubicBezTo>
                <a:cubicBezTo>
                  <a:pt x="284018" y="701308"/>
                  <a:pt x="278212" y="535871"/>
                  <a:pt x="278212" y="370383"/>
                </a:cubicBezTo>
                <a:cubicBezTo>
                  <a:pt x="278212" y="257134"/>
                  <a:pt x="210198" y="114048"/>
                  <a:pt x="286921" y="30748"/>
                </a:cubicBezTo>
                <a:cubicBezTo>
                  <a:pt x="353815" y="-41880"/>
                  <a:pt x="484315" y="36554"/>
                  <a:pt x="583012" y="39457"/>
                </a:cubicBezTo>
                <a:cubicBezTo>
                  <a:pt x="705939" y="50632"/>
                  <a:pt x="879104" y="-26231"/>
                  <a:pt x="879104" y="109125"/>
                </a:cubicBezTo>
                <a:cubicBezTo>
                  <a:pt x="879104" y="126783"/>
                  <a:pt x="873298" y="143960"/>
                  <a:pt x="870395" y="161377"/>
                </a:cubicBezTo>
                <a:cubicBezTo>
                  <a:pt x="864589" y="297811"/>
                  <a:pt x="859912" y="434298"/>
                  <a:pt x="852978" y="570680"/>
                </a:cubicBezTo>
                <a:cubicBezTo>
                  <a:pt x="851203" y="605590"/>
                  <a:pt x="844270" y="640228"/>
                  <a:pt x="844270" y="675183"/>
                </a:cubicBezTo>
                <a:cubicBezTo>
                  <a:pt x="844270" y="695709"/>
                  <a:pt x="833241" y="730504"/>
                  <a:pt x="852978" y="736143"/>
                </a:cubicBezTo>
                <a:cubicBezTo>
                  <a:pt x="928391" y="757690"/>
                  <a:pt x="1009733" y="741948"/>
                  <a:pt x="1088110" y="744851"/>
                </a:cubicBezTo>
                <a:cubicBezTo>
                  <a:pt x="1096818" y="747754"/>
                  <a:pt x="1105056" y="753560"/>
                  <a:pt x="1114235" y="753560"/>
                </a:cubicBezTo>
                <a:cubicBezTo>
                  <a:pt x="1197200" y="753560"/>
                  <a:pt x="1197427" y="749052"/>
                  <a:pt x="1262281" y="727434"/>
                </a:cubicBezTo>
                <a:cubicBezTo>
                  <a:pt x="1265184" y="788394"/>
                  <a:pt x="1249892" y="853048"/>
                  <a:pt x="1270990" y="910314"/>
                </a:cubicBezTo>
                <a:cubicBezTo>
                  <a:pt x="1277337" y="927541"/>
                  <a:pt x="1305430" y="897350"/>
                  <a:pt x="1323241" y="892897"/>
                </a:cubicBezTo>
                <a:cubicBezTo>
                  <a:pt x="1334852" y="889994"/>
                  <a:pt x="1346145" y="885155"/>
                  <a:pt x="1358075" y="884188"/>
                </a:cubicBezTo>
                <a:cubicBezTo>
                  <a:pt x="1453731" y="876432"/>
                  <a:pt x="1645458" y="866771"/>
                  <a:pt x="1645458" y="866771"/>
                </a:cubicBezTo>
                <a:lnTo>
                  <a:pt x="2089595" y="875480"/>
                </a:lnTo>
                <a:cubicBezTo>
                  <a:pt x="2115867" y="876356"/>
                  <a:pt x="2141686" y="884188"/>
                  <a:pt x="2167972" y="884188"/>
                </a:cubicBezTo>
                <a:cubicBezTo>
                  <a:pt x="2252205" y="884188"/>
                  <a:pt x="2336338" y="878383"/>
                  <a:pt x="2420521" y="875480"/>
                </a:cubicBezTo>
                <a:cubicBezTo>
                  <a:pt x="2411726" y="787530"/>
                  <a:pt x="2403104" y="715120"/>
                  <a:pt x="2403104" y="622931"/>
                </a:cubicBezTo>
                <a:cubicBezTo>
                  <a:pt x="2403104" y="605274"/>
                  <a:pt x="2408909" y="588097"/>
                  <a:pt x="2411812" y="570680"/>
                </a:cubicBezTo>
                <a:cubicBezTo>
                  <a:pt x="2302048" y="548726"/>
                  <a:pt x="2386177" y="561952"/>
                  <a:pt x="2167972" y="570680"/>
                </a:cubicBezTo>
                <a:lnTo>
                  <a:pt x="1932841" y="579388"/>
                </a:lnTo>
                <a:lnTo>
                  <a:pt x="1567081" y="570680"/>
                </a:lnTo>
                <a:cubicBezTo>
                  <a:pt x="1529258" y="569305"/>
                  <a:pt x="1491449" y="566481"/>
                  <a:pt x="1453870" y="561971"/>
                </a:cubicBezTo>
                <a:cubicBezTo>
                  <a:pt x="1418807" y="557763"/>
                  <a:pt x="1349367" y="544554"/>
                  <a:pt x="1349367" y="544554"/>
                </a:cubicBezTo>
                <a:cubicBezTo>
                  <a:pt x="1297115" y="547457"/>
                  <a:pt x="1140287" y="552391"/>
                  <a:pt x="1192612" y="553263"/>
                </a:cubicBezTo>
                <a:cubicBezTo>
                  <a:pt x="1601899" y="560084"/>
                  <a:pt x="2032185" y="441230"/>
                  <a:pt x="2420521" y="570680"/>
                </a:cubicBezTo>
                <a:cubicBezTo>
                  <a:pt x="2429629" y="798377"/>
                  <a:pt x="2357663" y="802197"/>
                  <a:pt x="2481481" y="779685"/>
                </a:cubicBezTo>
                <a:cubicBezTo>
                  <a:pt x="2496044" y="777037"/>
                  <a:pt x="2510510" y="773880"/>
                  <a:pt x="2525024" y="770977"/>
                </a:cubicBezTo>
                <a:cubicBezTo>
                  <a:pt x="2536635" y="765171"/>
                  <a:pt x="2547264" y="756709"/>
                  <a:pt x="2559858" y="753560"/>
                </a:cubicBezTo>
                <a:cubicBezTo>
                  <a:pt x="2600958" y="743285"/>
                  <a:pt x="2770115" y="736582"/>
                  <a:pt x="2777572" y="736143"/>
                </a:cubicBezTo>
                <a:cubicBezTo>
                  <a:pt x="2774300" y="657617"/>
                  <a:pt x="2767017" y="459592"/>
                  <a:pt x="2760155" y="370383"/>
                </a:cubicBezTo>
                <a:cubicBezTo>
                  <a:pt x="2758360" y="347048"/>
                  <a:pt x="2754350" y="323937"/>
                  <a:pt x="2751447" y="300714"/>
                </a:cubicBezTo>
                <a:cubicBezTo>
                  <a:pt x="2754350" y="239754"/>
                  <a:pt x="2749698" y="177961"/>
                  <a:pt x="2760155" y="117834"/>
                </a:cubicBezTo>
                <a:cubicBezTo>
                  <a:pt x="2761948" y="107522"/>
                  <a:pt x="2781088" y="109504"/>
                  <a:pt x="2786281" y="100417"/>
                </a:cubicBezTo>
                <a:cubicBezTo>
                  <a:pt x="2793625" y="87566"/>
                  <a:pt x="2792087" y="71388"/>
                  <a:pt x="2794990" y="56874"/>
                </a:cubicBezTo>
                <a:cubicBezTo>
                  <a:pt x="2995287" y="62680"/>
                  <a:pt x="3226231" y="-32346"/>
                  <a:pt x="3395881" y="74291"/>
                </a:cubicBezTo>
                <a:cubicBezTo>
                  <a:pt x="3499132" y="139192"/>
                  <a:pt x="3404590" y="318096"/>
                  <a:pt x="3404590" y="440051"/>
                </a:cubicBezTo>
                <a:cubicBezTo>
                  <a:pt x="3404590" y="591238"/>
                  <a:pt x="3392135" y="1010325"/>
                  <a:pt x="3387172" y="1188988"/>
                </a:cubicBezTo>
                <a:cubicBezTo>
                  <a:pt x="3384269" y="1415411"/>
                  <a:pt x="3383985" y="1641883"/>
                  <a:pt x="3378464" y="1868257"/>
                </a:cubicBezTo>
                <a:cubicBezTo>
                  <a:pt x="3378172" y="1880222"/>
                  <a:pt x="3381110" y="1899306"/>
                  <a:pt x="3369755" y="1903091"/>
                </a:cubicBezTo>
                <a:cubicBezTo>
                  <a:pt x="3359826" y="1906401"/>
                  <a:pt x="3360855" y="1883049"/>
                  <a:pt x="3352338" y="1876965"/>
                </a:cubicBezTo>
                <a:cubicBezTo>
                  <a:pt x="3339617" y="1867879"/>
                  <a:pt x="3323309" y="1865354"/>
                  <a:pt x="3308795" y="1859548"/>
                </a:cubicBezTo>
                <a:lnTo>
                  <a:pt x="2255058" y="1868257"/>
                </a:lnTo>
                <a:cubicBezTo>
                  <a:pt x="1462798" y="1879337"/>
                  <a:pt x="2575691" y="1876965"/>
                  <a:pt x="1906715" y="187696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solidFill>
                  <a:schemeClr val="tx2">
                    <a:satMod val="130000"/>
                  </a:schemeClr>
                </a:solidFill>
              </a:rPr>
              <a:t>1. </a:t>
            </a:r>
            <a:r>
              <a:rPr lang="cs-CZ" sz="4800" dirty="0" err="1" smtClean="0">
                <a:solidFill>
                  <a:schemeClr val="tx2">
                    <a:satMod val="130000"/>
                  </a:schemeClr>
                </a:solidFill>
              </a:rPr>
              <a:t>Kirchhoffův</a:t>
            </a:r>
            <a:r>
              <a:rPr lang="cs-CZ" sz="4800" dirty="0" smtClean="0">
                <a:solidFill>
                  <a:schemeClr val="tx2">
                    <a:satMod val="130000"/>
                  </a:schemeClr>
                </a:solidFill>
              </a:rPr>
              <a:t> zákon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771218" y="1929489"/>
            <a:ext cx="7290055" cy="402336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Součet proudů do uzlu vtékajících je roven součtu proudů z uzlu vytékajících (algebraický součet proudů v uzlu je nulový) </a:t>
            </a:r>
          </a:p>
          <a:p>
            <a:pPr eaLnBrk="1" hangingPunct="1"/>
            <a:endParaRPr lang="cs-CZ" altLang="cs-CZ" dirty="0" smtClean="0"/>
          </a:p>
        </p:txBody>
      </p:sp>
      <p:grpSp>
        <p:nvGrpSpPr>
          <p:cNvPr id="37892" name="Skupina 3"/>
          <p:cNvGrpSpPr>
            <a:grpSpLocks/>
          </p:cNvGrpSpPr>
          <p:nvPr/>
        </p:nvGrpSpPr>
        <p:grpSpPr bwMode="auto">
          <a:xfrm>
            <a:off x="4786313" y="3143250"/>
            <a:ext cx="3571875" cy="3309938"/>
            <a:chOff x="366713" y="1062038"/>
            <a:chExt cx="4521200" cy="4095750"/>
          </a:xfrm>
        </p:grpSpPr>
        <p:sp>
          <p:nvSpPr>
            <p:cNvPr id="37895" name="Line 23"/>
            <p:cNvSpPr>
              <a:spLocks noChangeShapeType="1"/>
            </p:cNvSpPr>
            <p:nvPr/>
          </p:nvSpPr>
          <p:spPr bwMode="auto">
            <a:xfrm rot="-5400000">
              <a:off x="507206" y="2532857"/>
              <a:ext cx="57943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896" name="Line 25"/>
            <p:cNvSpPr>
              <a:spLocks noChangeShapeType="1"/>
            </p:cNvSpPr>
            <p:nvPr/>
          </p:nvSpPr>
          <p:spPr bwMode="auto">
            <a:xfrm rot="5400000" flipV="1">
              <a:off x="1955800" y="1912938"/>
              <a:ext cx="0" cy="330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897" name="Line 26"/>
            <p:cNvSpPr>
              <a:spLocks noChangeShapeType="1"/>
            </p:cNvSpPr>
            <p:nvPr/>
          </p:nvSpPr>
          <p:spPr bwMode="auto">
            <a:xfrm rot="10800000">
              <a:off x="1538288" y="1468438"/>
              <a:ext cx="1587" cy="5254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898" name="Line 27"/>
            <p:cNvSpPr>
              <a:spLocks noChangeShapeType="1"/>
            </p:cNvSpPr>
            <p:nvPr/>
          </p:nvSpPr>
          <p:spPr bwMode="auto">
            <a:xfrm rot="10800000" flipV="1">
              <a:off x="1538288" y="2392363"/>
              <a:ext cx="1587" cy="5254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37899" name="Object 2"/>
            <p:cNvGraphicFramePr>
              <a:graphicFrameLocks noChangeAspect="1"/>
            </p:cNvGraphicFramePr>
            <p:nvPr/>
          </p:nvGraphicFramePr>
          <p:xfrm>
            <a:off x="1077913" y="1487488"/>
            <a:ext cx="352425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26" name="Rovnica" r:id="rId3" imgW="123721" imgH="200070" progId="Equation.3">
                    <p:embed/>
                  </p:oleObj>
                </mc:Choice>
                <mc:Fallback>
                  <p:oleObj name="Rovnica" r:id="rId3" imgW="123721" imgH="20007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913" y="1487488"/>
                          <a:ext cx="352425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0" name="Object 3"/>
            <p:cNvGraphicFramePr>
              <a:graphicFrameLocks noChangeAspect="1"/>
            </p:cNvGraphicFramePr>
            <p:nvPr/>
          </p:nvGraphicFramePr>
          <p:xfrm>
            <a:off x="1068388" y="2359025"/>
            <a:ext cx="3841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27" name="Rovnica" r:id="rId5" imgW="133446" imgH="209520" progId="Equation.3">
                    <p:embed/>
                  </p:oleObj>
                </mc:Choice>
                <mc:Fallback>
                  <p:oleObj name="Rovnica" r:id="rId5" imgW="133446" imgH="20952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8388" y="2359025"/>
                          <a:ext cx="384175" cy="527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1" name="Object 4"/>
            <p:cNvGraphicFramePr>
              <a:graphicFrameLocks noChangeAspect="1"/>
            </p:cNvGraphicFramePr>
            <p:nvPr/>
          </p:nvGraphicFramePr>
          <p:xfrm>
            <a:off x="1749425" y="1544638"/>
            <a:ext cx="4159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28" name="Rovnica" r:id="rId7" imgW="142900" imgH="200070" progId="Equation.3">
                    <p:embed/>
                  </p:oleObj>
                </mc:Choice>
                <mc:Fallback>
                  <p:oleObj name="Rovnica" r:id="rId7" imgW="142900" imgH="20007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9425" y="1544638"/>
                          <a:ext cx="415925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02" name="Group 59"/>
            <p:cNvGrpSpPr>
              <a:grpSpLocks/>
            </p:cNvGrpSpPr>
            <p:nvPr/>
          </p:nvGrpSpPr>
          <p:grpSpPr bwMode="auto">
            <a:xfrm>
              <a:off x="633412" y="1062037"/>
              <a:ext cx="4254502" cy="4095753"/>
              <a:chOff x="399" y="669"/>
              <a:chExt cx="2680" cy="2580"/>
            </a:xfrm>
          </p:grpSpPr>
          <p:graphicFrame>
            <p:nvGraphicFramePr>
              <p:cNvPr id="37904" name="Object 5"/>
              <p:cNvGraphicFramePr>
                <a:graphicFrameLocks noChangeAspect="1"/>
              </p:cNvGraphicFramePr>
              <p:nvPr/>
            </p:nvGraphicFramePr>
            <p:xfrm>
              <a:off x="1066" y="1389"/>
              <a:ext cx="274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129" name="Rovnica" r:id="rId9" imgW="164885" imgH="164885" progId="Equation.3">
                      <p:embed/>
                    </p:oleObj>
                  </mc:Choice>
                  <mc:Fallback>
                    <p:oleObj name="Rovnica" r:id="rId9" imgW="164885" imgH="164885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6" y="1389"/>
                            <a:ext cx="274" cy="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7905" name="Group 38"/>
              <p:cNvGrpSpPr>
                <a:grpSpLocks/>
              </p:cNvGrpSpPr>
              <p:nvPr/>
            </p:nvGrpSpPr>
            <p:grpSpPr bwMode="auto">
              <a:xfrm>
                <a:off x="1057" y="669"/>
                <a:ext cx="1542" cy="726"/>
                <a:chOff x="1057" y="669"/>
                <a:chExt cx="1542" cy="726"/>
              </a:xfrm>
            </p:grpSpPr>
            <p:sp>
              <p:nvSpPr>
                <p:cNvPr id="37924" name="Freeform 39"/>
                <p:cNvSpPr>
                  <a:spLocks/>
                </p:cNvSpPr>
                <p:nvPr/>
              </p:nvSpPr>
              <p:spPr bwMode="auto">
                <a:xfrm flipV="1">
                  <a:off x="1057" y="823"/>
                  <a:ext cx="1542" cy="572"/>
                </a:xfrm>
                <a:custGeom>
                  <a:avLst/>
                  <a:gdLst>
                    <a:gd name="T0" fmla="*/ 0 w 1308"/>
                    <a:gd name="T1" fmla="*/ 9 h 485"/>
                    <a:gd name="T2" fmla="*/ 0 w 1308"/>
                    <a:gd name="T3" fmla="*/ 1301 h 485"/>
                    <a:gd name="T4" fmla="*/ 3511 w 1308"/>
                    <a:gd name="T5" fmla="*/ 1306 h 485"/>
                    <a:gd name="T6" fmla="*/ 3511 w 1308"/>
                    <a:gd name="T7" fmla="*/ 0 h 4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08"/>
                    <a:gd name="T13" fmla="*/ 0 h 485"/>
                    <a:gd name="T14" fmla="*/ 1308 w 1308"/>
                    <a:gd name="T15" fmla="*/ 485 h 4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08" h="485">
                      <a:moveTo>
                        <a:pt x="0" y="3"/>
                      </a:moveTo>
                      <a:lnTo>
                        <a:pt x="0" y="483"/>
                      </a:lnTo>
                      <a:lnTo>
                        <a:pt x="1308" y="485"/>
                      </a:lnTo>
                      <a:lnTo>
                        <a:pt x="1308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 useBgFill="1">
              <p:nvSpPr>
                <p:cNvPr id="37925" name="Rectangle 40"/>
                <p:cNvSpPr>
                  <a:spLocks noChangeArrowheads="1"/>
                </p:cNvSpPr>
                <p:nvPr/>
              </p:nvSpPr>
              <p:spPr bwMode="auto">
                <a:xfrm flipV="1">
                  <a:off x="1379" y="669"/>
                  <a:ext cx="920" cy="25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tIns="72000" bIns="0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sk-SK" altLang="cs-CZ" sz="2600" i="1"/>
                    <a:t>R</a:t>
                  </a:r>
                  <a:r>
                    <a:rPr lang="sk-SK" altLang="cs-CZ" sz="2600" baseline="-25000"/>
                    <a:t>1</a:t>
                  </a:r>
                  <a:endParaRPr lang="sk-SK" altLang="cs-CZ" sz="2600"/>
                </a:p>
              </p:txBody>
            </p:sp>
          </p:grpSp>
          <p:grpSp>
            <p:nvGrpSpPr>
              <p:cNvPr id="37906" name="Group 41"/>
              <p:cNvGrpSpPr>
                <a:grpSpLocks/>
              </p:cNvGrpSpPr>
              <p:nvPr/>
            </p:nvGrpSpPr>
            <p:grpSpPr bwMode="auto">
              <a:xfrm>
                <a:off x="1058" y="1390"/>
                <a:ext cx="1542" cy="682"/>
                <a:chOff x="1058" y="1390"/>
                <a:chExt cx="1542" cy="682"/>
              </a:xfrm>
            </p:grpSpPr>
            <p:sp>
              <p:nvSpPr>
                <p:cNvPr id="37922" name="Freeform 42"/>
                <p:cNvSpPr>
                  <a:spLocks/>
                </p:cNvSpPr>
                <p:nvPr/>
              </p:nvSpPr>
              <p:spPr bwMode="auto">
                <a:xfrm>
                  <a:off x="1058" y="1390"/>
                  <a:ext cx="1542" cy="572"/>
                </a:xfrm>
                <a:custGeom>
                  <a:avLst/>
                  <a:gdLst>
                    <a:gd name="T0" fmla="*/ 0 w 1308"/>
                    <a:gd name="T1" fmla="*/ 9 h 485"/>
                    <a:gd name="T2" fmla="*/ 0 w 1308"/>
                    <a:gd name="T3" fmla="*/ 1301 h 485"/>
                    <a:gd name="T4" fmla="*/ 3511 w 1308"/>
                    <a:gd name="T5" fmla="*/ 1306 h 485"/>
                    <a:gd name="T6" fmla="*/ 3511 w 1308"/>
                    <a:gd name="T7" fmla="*/ 0 h 4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08"/>
                    <a:gd name="T13" fmla="*/ 0 h 485"/>
                    <a:gd name="T14" fmla="*/ 1308 w 1308"/>
                    <a:gd name="T15" fmla="*/ 485 h 4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08" h="485">
                      <a:moveTo>
                        <a:pt x="0" y="3"/>
                      </a:moveTo>
                      <a:lnTo>
                        <a:pt x="0" y="483"/>
                      </a:lnTo>
                      <a:lnTo>
                        <a:pt x="1308" y="485"/>
                      </a:lnTo>
                      <a:lnTo>
                        <a:pt x="1308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lg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 useBgFill="1">
              <p:nvSpPr>
                <p:cNvPr id="37923" name="Rectangle 43"/>
                <p:cNvSpPr>
                  <a:spLocks noChangeArrowheads="1"/>
                </p:cNvSpPr>
                <p:nvPr/>
              </p:nvSpPr>
              <p:spPr bwMode="auto">
                <a:xfrm flipV="1">
                  <a:off x="1378" y="1814"/>
                  <a:ext cx="920" cy="25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tIns="72000" bIns="0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sk-SK" altLang="cs-CZ" sz="2600" i="1"/>
                    <a:t>R</a:t>
                  </a:r>
                  <a:r>
                    <a:rPr lang="sk-SK" altLang="cs-CZ" sz="2600" baseline="-25000"/>
                    <a:t>3</a:t>
                  </a:r>
                  <a:endParaRPr lang="sk-SK" altLang="cs-CZ" sz="2600"/>
                </a:p>
              </p:txBody>
            </p:sp>
          </p:grpSp>
          <p:graphicFrame>
            <p:nvGraphicFramePr>
              <p:cNvPr id="37907" name="Object 6"/>
              <p:cNvGraphicFramePr>
                <a:graphicFrameLocks noChangeAspect="1"/>
              </p:cNvGraphicFramePr>
              <p:nvPr/>
            </p:nvGraphicFramePr>
            <p:xfrm>
              <a:off x="2619" y="1393"/>
              <a:ext cx="256" cy="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130" name="Rovnica" r:id="rId11" imgW="152268" imgH="164957" progId="Equation.3">
                      <p:embed/>
                    </p:oleObj>
                  </mc:Choice>
                  <mc:Fallback>
                    <p:oleObj name="Rovnica" r:id="rId11" imgW="152268" imgH="164957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9" y="1393"/>
                            <a:ext cx="256" cy="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908" name="Freeform 45"/>
              <p:cNvSpPr>
                <a:spLocks/>
              </p:cNvSpPr>
              <p:nvPr/>
            </p:nvSpPr>
            <p:spPr bwMode="auto">
              <a:xfrm flipV="1">
                <a:off x="3074" y="2118"/>
                <a:ext cx="1" cy="216"/>
              </a:xfrm>
              <a:custGeom>
                <a:avLst/>
                <a:gdLst>
                  <a:gd name="T0" fmla="*/ 0 w 1"/>
                  <a:gd name="T1" fmla="*/ 495 h 183"/>
                  <a:gd name="T2" fmla="*/ 0 w 1"/>
                  <a:gd name="T3" fmla="*/ 0 h 183"/>
                  <a:gd name="T4" fmla="*/ 0 60000 65536"/>
                  <a:gd name="T5" fmla="*/ 0 60000 65536"/>
                  <a:gd name="T6" fmla="*/ 0 w 1"/>
                  <a:gd name="T7" fmla="*/ 0 h 183"/>
                  <a:gd name="T8" fmla="*/ 1 w 1"/>
                  <a:gd name="T9" fmla="*/ 183 h 1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83">
                    <a:moveTo>
                      <a:pt x="0" y="183"/>
                    </a:move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909" name="Text Box 46"/>
              <p:cNvSpPr txBox="1">
                <a:spLocks noChangeArrowheads="1"/>
              </p:cNvSpPr>
              <p:nvPr/>
            </p:nvSpPr>
            <p:spPr bwMode="auto">
              <a:xfrm flipV="1">
                <a:off x="1553" y="2562"/>
                <a:ext cx="2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400" b="1"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37910" name="Text Box 47"/>
              <p:cNvSpPr txBox="1">
                <a:spLocks noChangeArrowheads="1"/>
              </p:cNvSpPr>
              <p:nvPr/>
            </p:nvSpPr>
            <p:spPr bwMode="auto">
              <a:xfrm flipV="1">
                <a:off x="1900" y="2566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800" b="1">
                    <a:latin typeface="Arial Black" panose="020B0A04020102020204" pitchFamily="34" charset="0"/>
                  </a:rPr>
                  <a:t>-</a:t>
                </a:r>
              </a:p>
            </p:txBody>
          </p:sp>
          <p:sp>
            <p:nvSpPr>
              <p:cNvPr id="37911" name="Rectangle 48"/>
              <p:cNvSpPr>
                <a:spLocks noChangeArrowheads="1"/>
              </p:cNvSpPr>
              <p:nvPr/>
            </p:nvSpPr>
            <p:spPr bwMode="auto">
              <a:xfrm>
                <a:off x="606" y="1395"/>
                <a:ext cx="2473" cy="14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 useBgFill="1">
            <p:nvSpPr>
              <p:cNvPr id="37912" name="Rectangle 49"/>
              <p:cNvSpPr>
                <a:spLocks noChangeArrowheads="1"/>
              </p:cNvSpPr>
              <p:nvPr/>
            </p:nvSpPr>
            <p:spPr bwMode="auto">
              <a:xfrm>
                <a:off x="1806" y="2837"/>
                <a:ext cx="67" cy="118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7913" name="Freeform 50"/>
              <p:cNvSpPr>
                <a:spLocks/>
              </p:cNvSpPr>
              <p:nvPr/>
            </p:nvSpPr>
            <p:spPr bwMode="auto">
              <a:xfrm flipV="1">
                <a:off x="1870" y="2798"/>
                <a:ext cx="92" cy="189"/>
              </a:xfrm>
              <a:custGeom>
                <a:avLst/>
                <a:gdLst>
                  <a:gd name="T0" fmla="*/ 0 w 1"/>
                  <a:gd name="T1" fmla="*/ 0 h 196"/>
                  <a:gd name="T2" fmla="*/ 0 w 1"/>
                  <a:gd name="T3" fmla="*/ 158 h 196"/>
                  <a:gd name="T4" fmla="*/ 0 60000 65536"/>
                  <a:gd name="T5" fmla="*/ 0 60000 65536"/>
                  <a:gd name="T6" fmla="*/ 0 w 1"/>
                  <a:gd name="T7" fmla="*/ 0 h 196"/>
                  <a:gd name="T8" fmla="*/ 1 w 1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6">
                    <a:moveTo>
                      <a:pt x="0" y="0"/>
                    </a:moveTo>
                    <a:lnTo>
                      <a:pt x="0" y="196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914" name="Line 51"/>
              <p:cNvSpPr>
                <a:spLocks noChangeShapeType="1"/>
              </p:cNvSpPr>
              <p:nvPr/>
            </p:nvSpPr>
            <p:spPr bwMode="auto">
              <a:xfrm flipH="1">
                <a:off x="921" y="2967"/>
                <a:ext cx="5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 useBgFill="1">
            <p:nvSpPr>
              <p:cNvPr id="37915" name="Rectangle 52"/>
              <p:cNvSpPr>
                <a:spLocks noChangeArrowheads="1"/>
              </p:cNvSpPr>
              <p:nvPr/>
            </p:nvSpPr>
            <p:spPr bwMode="auto">
              <a:xfrm flipV="1">
                <a:off x="1380" y="1264"/>
                <a:ext cx="921" cy="258"/>
              </a:xfrm>
              <a:prstGeom prst="rect">
                <a:avLst/>
              </a:prstGeom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7916" name="Line 53"/>
              <p:cNvSpPr>
                <a:spLocks noChangeShapeType="1"/>
              </p:cNvSpPr>
              <p:nvPr/>
            </p:nvSpPr>
            <p:spPr bwMode="auto">
              <a:xfrm>
                <a:off x="1810" y="2736"/>
                <a:ext cx="0" cy="3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 useBgFill="1">
            <p:nvSpPr>
              <p:cNvPr id="37917" name="Oval 54"/>
              <p:cNvSpPr>
                <a:spLocks noChangeArrowheads="1"/>
              </p:cNvSpPr>
              <p:nvPr/>
            </p:nvSpPr>
            <p:spPr bwMode="auto">
              <a:xfrm>
                <a:off x="399" y="2060"/>
                <a:ext cx="408" cy="409"/>
              </a:xfrm>
              <a:prstGeom prst="ellipse">
                <a:avLst/>
              </a:prstGeom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1800"/>
                  <a:t>A</a:t>
                </a:r>
              </a:p>
            </p:txBody>
          </p:sp>
          <p:graphicFrame>
            <p:nvGraphicFramePr>
              <p:cNvPr id="37918" name="Object 7"/>
              <p:cNvGraphicFramePr>
                <a:graphicFrameLocks noChangeAspect="1"/>
              </p:cNvGraphicFramePr>
              <p:nvPr/>
            </p:nvGraphicFramePr>
            <p:xfrm>
              <a:off x="1120" y="2975"/>
              <a:ext cx="211" cy="2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131" name="Rovnica" r:id="rId13" imgW="126780" imgH="164814" progId="Equation.3">
                      <p:embed/>
                    </p:oleObj>
                  </mc:Choice>
                  <mc:Fallback>
                    <p:oleObj name="Rovnica" r:id="rId13" imgW="126780" imgH="164814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0" y="2975"/>
                            <a:ext cx="211" cy="2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9" name="Object 8"/>
              <p:cNvGraphicFramePr>
                <a:graphicFrameLocks noChangeAspect="1"/>
              </p:cNvGraphicFramePr>
              <p:nvPr/>
            </p:nvGraphicFramePr>
            <p:xfrm>
              <a:off x="1700" y="1242"/>
              <a:ext cx="265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132" name="Rovnica" r:id="rId15" imgW="190335" imgH="215713" progId="Equation.3">
                      <p:embed/>
                    </p:oleObj>
                  </mc:Choice>
                  <mc:Fallback>
                    <p:oleObj name="Rovnica" r:id="rId15" imgW="190335" imgH="215713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0" y="1242"/>
                            <a:ext cx="265" cy="2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920" name="Oval 57"/>
              <p:cNvSpPr>
                <a:spLocks noChangeAspect="1" noChangeArrowheads="1"/>
              </p:cNvSpPr>
              <p:nvPr/>
            </p:nvSpPr>
            <p:spPr bwMode="auto">
              <a:xfrm>
                <a:off x="1027" y="1364"/>
                <a:ext cx="57" cy="57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7921" name="Oval 58"/>
              <p:cNvSpPr>
                <a:spLocks noChangeAspect="1" noChangeArrowheads="1"/>
              </p:cNvSpPr>
              <p:nvPr/>
            </p:nvSpPr>
            <p:spPr bwMode="auto">
              <a:xfrm>
                <a:off x="2570" y="1363"/>
                <a:ext cx="57" cy="57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</p:grpSp>
        <p:graphicFrame>
          <p:nvGraphicFramePr>
            <p:cNvPr id="37903" name="Object 9"/>
            <p:cNvGraphicFramePr>
              <a:graphicFrameLocks noChangeAspect="1"/>
            </p:cNvGraphicFramePr>
            <p:nvPr/>
          </p:nvGraphicFramePr>
          <p:xfrm>
            <a:off x="366713" y="2357438"/>
            <a:ext cx="3206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33" name="Rovnica" r:id="rId17" imgW="104812" imgH="142830" progId="Equation.3">
                    <p:embed/>
                  </p:oleObj>
                </mc:Choice>
                <mc:Fallback>
                  <p:oleObj name="Rovnica" r:id="rId17" imgW="104812" imgH="14283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13" y="2357438"/>
                          <a:ext cx="32067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2000250" y="3214688"/>
          <a:ext cx="1747838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4" name="Rovnica" r:id="rId19" imgW="583947" imgH="431613" progId="Equation.3">
                  <p:embed/>
                </p:oleObj>
              </mc:Choice>
              <mc:Fallback>
                <p:oleObj name="Rovnica" r:id="rId19" imgW="583947" imgH="431613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214688"/>
                        <a:ext cx="1747838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13"/>
          <p:cNvGraphicFramePr>
            <a:graphicFrameLocks noChangeAspect="1"/>
          </p:cNvGraphicFramePr>
          <p:nvPr/>
        </p:nvGraphicFramePr>
        <p:xfrm>
          <a:off x="1857375" y="4643438"/>
          <a:ext cx="26431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5" name="Rovnice" r:id="rId21" imgW="1175861" imgH="302419" progId="Equation.3">
                  <p:embed/>
                </p:oleObj>
              </mc:Choice>
              <mc:Fallback>
                <p:oleObj name="Rovnice" r:id="rId21" imgW="1175861" imgH="3024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4643438"/>
                        <a:ext cx="2643188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solidFill>
                  <a:schemeClr val="tx2">
                    <a:satMod val="130000"/>
                  </a:schemeClr>
                </a:solidFill>
              </a:rPr>
              <a:t>2. </a:t>
            </a:r>
            <a:r>
              <a:rPr lang="cs-CZ" sz="4800" dirty="0" err="1" smtClean="0">
                <a:solidFill>
                  <a:schemeClr val="tx2">
                    <a:satMod val="130000"/>
                  </a:schemeClr>
                </a:solidFill>
              </a:rPr>
              <a:t>Kirchhoffův</a:t>
            </a:r>
            <a:r>
              <a:rPr lang="cs-CZ" sz="4800" dirty="0" smtClean="0">
                <a:solidFill>
                  <a:schemeClr val="tx2">
                    <a:satMod val="130000"/>
                  </a:schemeClr>
                </a:solidFill>
              </a:rPr>
              <a:t> zákon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763194" y="1958103"/>
            <a:ext cx="7290055" cy="4023360"/>
          </a:xfrm>
        </p:spPr>
        <p:txBody>
          <a:bodyPr/>
          <a:lstStyle/>
          <a:p>
            <a:pPr defTabSz="762000" eaLnBrk="1" hangingPunct="1"/>
            <a:r>
              <a:rPr lang="cs-CZ" altLang="cs-CZ" sz="2800" dirty="0" smtClean="0"/>
              <a:t>V jednoduchém uzavřeném obvodu se součet </a:t>
            </a:r>
            <a:r>
              <a:rPr lang="cs-CZ" altLang="cs-CZ" sz="2800" dirty="0" err="1" smtClean="0"/>
              <a:t>elektromo</a:t>
            </a:r>
            <a:r>
              <a:rPr lang="cs-CZ" altLang="cs-CZ" sz="2800" dirty="0" smtClean="0"/>
              <a:t>-torických napětí </a:t>
            </a:r>
            <a:r>
              <a:rPr lang="cs-CZ" altLang="cs-CZ" sz="2800" dirty="0" err="1" smtClean="0"/>
              <a:t>U</a:t>
            </a:r>
            <a:r>
              <a:rPr lang="cs-CZ" altLang="cs-CZ" sz="2800" baseline="-25000" dirty="0" err="1" smtClean="0"/>
              <a:t>e</a:t>
            </a:r>
            <a:r>
              <a:rPr lang="cs-CZ" altLang="cs-CZ" sz="2800" dirty="0" smtClean="0"/>
              <a:t> zařazených  zdrojů  rovná  součtu úbytků napětí  </a:t>
            </a:r>
            <a:r>
              <a:rPr lang="cs-CZ" altLang="cs-CZ" sz="2800" dirty="0" err="1" smtClean="0"/>
              <a:t>R</a:t>
            </a:r>
            <a:r>
              <a:rPr lang="cs-CZ" altLang="cs-CZ" sz="2800" baseline="-25000" dirty="0" err="1" smtClean="0"/>
              <a:t>k</a:t>
            </a:r>
            <a:r>
              <a:rPr lang="cs-CZ" altLang="cs-CZ" sz="2800" dirty="0" err="1" smtClean="0"/>
              <a:t>I</a:t>
            </a:r>
            <a:r>
              <a:rPr lang="cs-CZ" altLang="cs-CZ" sz="2800" baseline="-25000" dirty="0" err="1" smtClean="0"/>
              <a:t>k</a:t>
            </a:r>
            <a:r>
              <a:rPr lang="cs-CZ" altLang="cs-CZ" sz="2800" dirty="0" smtClean="0"/>
              <a:t>. </a:t>
            </a:r>
          </a:p>
          <a:p>
            <a:pPr defTabSz="762000" eaLnBrk="1" hangingPunct="1"/>
            <a:endParaRPr lang="cs-CZ" altLang="cs-CZ" dirty="0" smtClean="0"/>
          </a:p>
        </p:txBody>
      </p:sp>
      <p:grpSp>
        <p:nvGrpSpPr>
          <p:cNvPr id="38916" name="Skupina 3"/>
          <p:cNvGrpSpPr>
            <a:grpSpLocks/>
          </p:cNvGrpSpPr>
          <p:nvPr/>
        </p:nvGrpSpPr>
        <p:grpSpPr bwMode="auto">
          <a:xfrm>
            <a:off x="4857750" y="3286125"/>
            <a:ext cx="3490913" cy="3300413"/>
            <a:chOff x="366713" y="1062038"/>
            <a:chExt cx="4521200" cy="4095750"/>
          </a:xfrm>
        </p:grpSpPr>
        <p:grpSp>
          <p:nvGrpSpPr>
            <p:cNvPr id="38920" name="Group 80"/>
            <p:cNvGrpSpPr>
              <a:grpSpLocks/>
            </p:cNvGrpSpPr>
            <p:nvPr/>
          </p:nvGrpSpPr>
          <p:grpSpPr bwMode="auto">
            <a:xfrm>
              <a:off x="633412" y="1062037"/>
              <a:ext cx="4254502" cy="4095753"/>
              <a:chOff x="399" y="669"/>
              <a:chExt cx="2680" cy="2580"/>
            </a:xfrm>
          </p:grpSpPr>
          <p:graphicFrame>
            <p:nvGraphicFramePr>
              <p:cNvPr id="38947" name="Object 2"/>
              <p:cNvGraphicFramePr>
                <a:graphicFrameLocks noChangeAspect="1"/>
              </p:cNvGraphicFramePr>
              <p:nvPr/>
            </p:nvGraphicFramePr>
            <p:xfrm>
              <a:off x="1066" y="1389"/>
              <a:ext cx="274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187" name="Rovnica" r:id="rId3" imgW="164885" imgH="164885" progId="Equation.3">
                      <p:embed/>
                    </p:oleObj>
                  </mc:Choice>
                  <mc:Fallback>
                    <p:oleObj name="Rovnica" r:id="rId3" imgW="164885" imgH="164885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6" y="1389"/>
                            <a:ext cx="274" cy="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948" name="Group 55"/>
              <p:cNvGrpSpPr>
                <a:grpSpLocks/>
              </p:cNvGrpSpPr>
              <p:nvPr/>
            </p:nvGrpSpPr>
            <p:grpSpPr bwMode="auto">
              <a:xfrm>
                <a:off x="1057" y="669"/>
                <a:ext cx="1542" cy="726"/>
                <a:chOff x="1057" y="669"/>
                <a:chExt cx="1542" cy="726"/>
              </a:xfrm>
            </p:grpSpPr>
            <p:sp>
              <p:nvSpPr>
                <p:cNvPr id="38965" name="Freeform 56"/>
                <p:cNvSpPr>
                  <a:spLocks/>
                </p:cNvSpPr>
                <p:nvPr/>
              </p:nvSpPr>
              <p:spPr bwMode="auto">
                <a:xfrm flipV="1">
                  <a:off x="1057" y="823"/>
                  <a:ext cx="1542" cy="572"/>
                </a:xfrm>
                <a:custGeom>
                  <a:avLst/>
                  <a:gdLst>
                    <a:gd name="T0" fmla="*/ 0 w 1308"/>
                    <a:gd name="T1" fmla="*/ 9 h 485"/>
                    <a:gd name="T2" fmla="*/ 0 w 1308"/>
                    <a:gd name="T3" fmla="*/ 1301 h 485"/>
                    <a:gd name="T4" fmla="*/ 3511 w 1308"/>
                    <a:gd name="T5" fmla="*/ 1306 h 485"/>
                    <a:gd name="T6" fmla="*/ 3511 w 1308"/>
                    <a:gd name="T7" fmla="*/ 0 h 4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08"/>
                    <a:gd name="T13" fmla="*/ 0 h 485"/>
                    <a:gd name="T14" fmla="*/ 1308 w 1308"/>
                    <a:gd name="T15" fmla="*/ 485 h 4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08" h="485">
                      <a:moveTo>
                        <a:pt x="0" y="3"/>
                      </a:moveTo>
                      <a:lnTo>
                        <a:pt x="0" y="483"/>
                      </a:lnTo>
                      <a:lnTo>
                        <a:pt x="1308" y="485"/>
                      </a:lnTo>
                      <a:lnTo>
                        <a:pt x="1308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 useBgFill="1">
              <p:nvSpPr>
                <p:cNvPr id="38966" name="Rectangle 57"/>
                <p:cNvSpPr>
                  <a:spLocks noChangeArrowheads="1"/>
                </p:cNvSpPr>
                <p:nvPr/>
              </p:nvSpPr>
              <p:spPr bwMode="auto">
                <a:xfrm flipV="1">
                  <a:off x="1379" y="669"/>
                  <a:ext cx="920" cy="25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tIns="72000" bIns="0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sk-SK" altLang="cs-CZ" sz="2600" i="1"/>
                    <a:t>R</a:t>
                  </a:r>
                  <a:r>
                    <a:rPr lang="sk-SK" altLang="cs-CZ" sz="2600" baseline="-25000"/>
                    <a:t>1</a:t>
                  </a:r>
                  <a:endParaRPr lang="sk-SK" altLang="cs-CZ" sz="2600"/>
                </a:p>
              </p:txBody>
            </p:sp>
          </p:grpSp>
          <p:grpSp>
            <p:nvGrpSpPr>
              <p:cNvPr id="38949" name="Group 58"/>
              <p:cNvGrpSpPr>
                <a:grpSpLocks/>
              </p:cNvGrpSpPr>
              <p:nvPr/>
            </p:nvGrpSpPr>
            <p:grpSpPr bwMode="auto">
              <a:xfrm>
                <a:off x="1058" y="1390"/>
                <a:ext cx="1542" cy="682"/>
                <a:chOff x="1058" y="1390"/>
                <a:chExt cx="1542" cy="682"/>
              </a:xfrm>
            </p:grpSpPr>
            <p:sp>
              <p:nvSpPr>
                <p:cNvPr id="38963" name="Freeform 59"/>
                <p:cNvSpPr>
                  <a:spLocks/>
                </p:cNvSpPr>
                <p:nvPr/>
              </p:nvSpPr>
              <p:spPr bwMode="auto">
                <a:xfrm>
                  <a:off x="1058" y="1390"/>
                  <a:ext cx="1542" cy="572"/>
                </a:xfrm>
                <a:custGeom>
                  <a:avLst/>
                  <a:gdLst>
                    <a:gd name="T0" fmla="*/ 0 w 1308"/>
                    <a:gd name="T1" fmla="*/ 9 h 485"/>
                    <a:gd name="T2" fmla="*/ 0 w 1308"/>
                    <a:gd name="T3" fmla="*/ 1301 h 485"/>
                    <a:gd name="T4" fmla="*/ 3511 w 1308"/>
                    <a:gd name="T5" fmla="*/ 1306 h 485"/>
                    <a:gd name="T6" fmla="*/ 3511 w 1308"/>
                    <a:gd name="T7" fmla="*/ 0 h 4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08"/>
                    <a:gd name="T13" fmla="*/ 0 h 485"/>
                    <a:gd name="T14" fmla="*/ 1308 w 1308"/>
                    <a:gd name="T15" fmla="*/ 485 h 4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08" h="485">
                      <a:moveTo>
                        <a:pt x="0" y="3"/>
                      </a:moveTo>
                      <a:lnTo>
                        <a:pt x="0" y="483"/>
                      </a:lnTo>
                      <a:lnTo>
                        <a:pt x="1308" y="485"/>
                      </a:lnTo>
                      <a:lnTo>
                        <a:pt x="1308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lg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 useBgFill="1">
              <p:nvSpPr>
                <p:cNvPr id="38964" name="Rectangle 60"/>
                <p:cNvSpPr>
                  <a:spLocks noChangeArrowheads="1"/>
                </p:cNvSpPr>
                <p:nvPr/>
              </p:nvSpPr>
              <p:spPr bwMode="auto">
                <a:xfrm flipV="1">
                  <a:off x="1378" y="1814"/>
                  <a:ext cx="920" cy="25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tIns="72000" bIns="0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sk-SK" altLang="cs-CZ" sz="2600" i="1"/>
                    <a:t>R</a:t>
                  </a:r>
                  <a:r>
                    <a:rPr lang="sk-SK" altLang="cs-CZ" sz="2600" baseline="-25000"/>
                    <a:t>3</a:t>
                  </a:r>
                  <a:endParaRPr lang="sk-SK" altLang="cs-CZ" sz="2600"/>
                </a:p>
              </p:txBody>
            </p:sp>
          </p:grpSp>
          <p:graphicFrame>
            <p:nvGraphicFramePr>
              <p:cNvPr id="38950" name="Object 3"/>
              <p:cNvGraphicFramePr>
                <a:graphicFrameLocks noChangeAspect="1"/>
              </p:cNvGraphicFramePr>
              <p:nvPr/>
            </p:nvGraphicFramePr>
            <p:xfrm>
              <a:off x="2619" y="1393"/>
              <a:ext cx="256" cy="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188" name="Rovnica" r:id="rId5" imgW="152268" imgH="164957" progId="Equation.3">
                      <p:embed/>
                    </p:oleObj>
                  </mc:Choice>
                  <mc:Fallback>
                    <p:oleObj name="Rovnica" r:id="rId5" imgW="152268" imgH="164957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9" y="1393"/>
                            <a:ext cx="256" cy="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51" name="Freeform 62"/>
              <p:cNvSpPr>
                <a:spLocks/>
              </p:cNvSpPr>
              <p:nvPr/>
            </p:nvSpPr>
            <p:spPr bwMode="auto">
              <a:xfrm flipV="1">
                <a:off x="3074" y="2118"/>
                <a:ext cx="1" cy="216"/>
              </a:xfrm>
              <a:custGeom>
                <a:avLst/>
                <a:gdLst>
                  <a:gd name="T0" fmla="*/ 0 w 1"/>
                  <a:gd name="T1" fmla="*/ 495 h 183"/>
                  <a:gd name="T2" fmla="*/ 0 w 1"/>
                  <a:gd name="T3" fmla="*/ 0 h 183"/>
                  <a:gd name="T4" fmla="*/ 0 60000 65536"/>
                  <a:gd name="T5" fmla="*/ 0 60000 65536"/>
                  <a:gd name="T6" fmla="*/ 0 w 1"/>
                  <a:gd name="T7" fmla="*/ 0 h 183"/>
                  <a:gd name="T8" fmla="*/ 1 w 1"/>
                  <a:gd name="T9" fmla="*/ 183 h 1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83">
                    <a:moveTo>
                      <a:pt x="0" y="183"/>
                    </a:move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952" name="Text Box 63"/>
              <p:cNvSpPr txBox="1">
                <a:spLocks noChangeArrowheads="1"/>
              </p:cNvSpPr>
              <p:nvPr/>
            </p:nvSpPr>
            <p:spPr bwMode="auto">
              <a:xfrm flipV="1">
                <a:off x="1553" y="2562"/>
                <a:ext cx="2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400" b="1"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38953" name="Text Box 64"/>
              <p:cNvSpPr txBox="1">
                <a:spLocks noChangeArrowheads="1"/>
              </p:cNvSpPr>
              <p:nvPr/>
            </p:nvSpPr>
            <p:spPr bwMode="auto">
              <a:xfrm flipV="1">
                <a:off x="1900" y="2566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800" b="1">
                    <a:latin typeface="Arial Black" panose="020B0A04020102020204" pitchFamily="34" charset="0"/>
                  </a:rPr>
                  <a:t>-</a:t>
                </a:r>
              </a:p>
            </p:txBody>
          </p:sp>
          <p:sp>
            <p:nvSpPr>
              <p:cNvPr id="38954" name="Rectangle 65"/>
              <p:cNvSpPr>
                <a:spLocks noChangeArrowheads="1"/>
              </p:cNvSpPr>
              <p:nvPr/>
            </p:nvSpPr>
            <p:spPr bwMode="auto">
              <a:xfrm>
                <a:off x="606" y="1395"/>
                <a:ext cx="2473" cy="14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 useBgFill="1">
            <p:nvSpPr>
              <p:cNvPr id="38955" name="Rectangle 66"/>
              <p:cNvSpPr>
                <a:spLocks noChangeArrowheads="1"/>
              </p:cNvSpPr>
              <p:nvPr/>
            </p:nvSpPr>
            <p:spPr bwMode="auto">
              <a:xfrm>
                <a:off x="1806" y="2837"/>
                <a:ext cx="67" cy="118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8956" name="Freeform 67"/>
              <p:cNvSpPr>
                <a:spLocks/>
              </p:cNvSpPr>
              <p:nvPr/>
            </p:nvSpPr>
            <p:spPr bwMode="auto">
              <a:xfrm flipV="1">
                <a:off x="1870" y="2798"/>
                <a:ext cx="92" cy="189"/>
              </a:xfrm>
              <a:custGeom>
                <a:avLst/>
                <a:gdLst>
                  <a:gd name="T0" fmla="*/ 0 w 1"/>
                  <a:gd name="T1" fmla="*/ 0 h 196"/>
                  <a:gd name="T2" fmla="*/ 0 w 1"/>
                  <a:gd name="T3" fmla="*/ 158 h 196"/>
                  <a:gd name="T4" fmla="*/ 0 60000 65536"/>
                  <a:gd name="T5" fmla="*/ 0 60000 65536"/>
                  <a:gd name="T6" fmla="*/ 0 w 1"/>
                  <a:gd name="T7" fmla="*/ 0 h 196"/>
                  <a:gd name="T8" fmla="*/ 1 w 1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6">
                    <a:moveTo>
                      <a:pt x="0" y="0"/>
                    </a:moveTo>
                    <a:lnTo>
                      <a:pt x="0" y="196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957" name="Line 68"/>
              <p:cNvSpPr>
                <a:spLocks noChangeShapeType="1"/>
              </p:cNvSpPr>
              <p:nvPr/>
            </p:nvSpPr>
            <p:spPr bwMode="auto">
              <a:xfrm flipH="1">
                <a:off x="921" y="2967"/>
                <a:ext cx="5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8" name="Line 70"/>
              <p:cNvSpPr>
                <a:spLocks noChangeShapeType="1"/>
              </p:cNvSpPr>
              <p:nvPr/>
            </p:nvSpPr>
            <p:spPr bwMode="auto">
              <a:xfrm>
                <a:off x="1810" y="2736"/>
                <a:ext cx="0" cy="3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 useBgFill="1">
            <p:nvSpPr>
              <p:cNvPr id="38959" name="Oval 71"/>
              <p:cNvSpPr>
                <a:spLocks noChangeArrowheads="1"/>
              </p:cNvSpPr>
              <p:nvPr/>
            </p:nvSpPr>
            <p:spPr bwMode="auto">
              <a:xfrm>
                <a:off x="399" y="2060"/>
                <a:ext cx="408" cy="409"/>
              </a:xfrm>
              <a:prstGeom prst="ellipse">
                <a:avLst/>
              </a:prstGeom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1800"/>
                  <a:t>A</a:t>
                </a:r>
              </a:p>
            </p:txBody>
          </p:sp>
          <p:graphicFrame>
            <p:nvGraphicFramePr>
              <p:cNvPr id="38960" name="Object 4"/>
              <p:cNvGraphicFramePr>
                <a:graphicFrameLocks noChangeAspect="1"/>
              </p:cNvGraphicFramePr>
              <p:nvPr/>
            </p:nvGraphicFramePr>
            <p:xfrm>
              <a:off x="1120" y="2975"/>
              <a:ext cx="211" cy="2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189" name="Rovnica" r:id="rId7" imgW="126780" imgH="164814" progId="Equation.3">
                      <p:embed/>
                    </p:oleObj>
                  </mc:Choice>
                  <mc:Fallback>
                    <p:oleObj name="Rovnica" r:id="rId7" imgW="126780" imgH="164814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0" y="2975"/>
                            <a:ext cx="211" cy="2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61" name="Oval 74"/>
              <p:cNvSpPr>
                <a:spLocks noChangeAspect="1" noChangeArrowheads="1"/>
              </p:cNvSpPr>
              <p:nvPr/>
            </p:nvSpPr>
            <p:spPr bwMode="auto">
              <a:xfrm>
                <a:off x="1027" y="1364"/>
                <a:ext cx="57" cy="57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8962" name="Oval 75"/>
              <p:cNvSpPr>
                <a:spLocks noChangeAspect="1" noChangeArrowheads="1"/>
              </p:cNvSpPr>
              <p:nvPr/>
            </p:nvSpPr>
            <p:spPr bwMode="auto">
              <a:xfrm>
                <a:off x="2570" y="1363"/>
                <a:ext cx="57" cy="57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</p:grpSp>
        <p:sp>
          <p:nvSpPr>
            <p:cNvPr id="38921" name="Line 43"/>
            <p:cNvSpPr>
              <a:spLocks noChangeShapeType="1"/>
            </p:cNvSpPr>
            <p:nvPr/>
          </p:nvSpPr>
          <p:spPr bwMode="auto">
            <a:xfrm rot="5400000" flipH="1">
              <a:off x="2897188" y="3819525"/>
              <a:ext cx="1588" cy="55403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922" name="Freeform 44"/>
            <p:cNvSpPr>
              <a:spLocks/>
            </p:cNvSpPr>
            <p:nvPr/>
          </p:nvSpPr>
          <p:spPr bwMode="auto">
            <a:xfrm>
              <a:off x="1462088" y="3390900"/>
              <a:ext cx="3005137" cy="639763"/>
            </a:xfrm>
            <a:custGeom>
              <a:avLst/>
              <a:gdLst>
                <a:gd name="T0" fmla="*/ 2147483646 w 1893"/>
                <a:gd name="T1" fmla="*/ 2147483646 h 403"/>
                <a:gd name="T2" fmla="*/ 2147483646 w 1893"/>
                <a:gd name="T3" fmla="*/ 2147483646 h 403"/>
                <a:gd name="T4" fmla="*/ 2147483646 w 1893"/>
                <a:gd name="T5" fmla="*/ 2147483646 h 403"/>
                <a:gd name="T6" fmla="*/ 2147483646 w 1893"/>
                <a:gd name="T7" fmla="*/ 2147483646 h 403"/>
                <a:gd name="T8" fmla="*/ 2147483646 w 1893"/>
                <a:gd name="T9" fmla="*/ 2147483646 h 403"/>
                <a:gd name="T10" fmla="*/ 2147483646 w 1893"/>
                <a:gd name="T11" fmla="*/ 2147483646 h 403"/>
                <a:gd name="T12" fmla="*/ 2147483646 w 1893"/>
                <a:gd name="T13" fmla="*/ 2147483646 h 403"/>
                <a:gd name="T14" fmla="*/ 2147483646 w 1893"/>
                <a:gd name="T15" fmla="*/ 2147483646 h 403"/>
                <a:gd name="T16" fmla="*/ 2147483646 w 1893"/>
                <a:gd name="T17" fmla="*/ 2147483646 h 403"/>
                <a:gd name="T18" fmla="*/ 2147483646 w 1893"/>
                <a:gd name="T19" fmla="*/ 2147483646 h 4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3"/>
                <a:gd name="T31" fmla="*/ 0 h 403"/>
                <a:gd name="T32" fmla="*/ 1893 w 1893"/>
                <a:gd name="T33" fmla="*/ 403 h 4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3" h="403">
                  <a:moveTo>
                    <a:pt x="999" y="49"/>
                  </a:moveTo>
                  <a:cubicBezTo>
                    <a:pt x="1071" y="44"/>
                    <a:pt x="1298" y="22"/>
                    <a:pt x="1429" y="22"/>
                  </a:cubicBezTo>
                  <a:cubicBezTo>
                    <a:pt x="1560" y="22"/>
                    <a:pt x="1718" y="0"/>
                    <a:pt x="1785" y="49"/>
                  </a:cubicBezTo>
                  <a:cubicBezTo>
                    <a:pt x="1852" y="98"/>
                    <a:pt x="1893" y="258"/>
                    <a:pt x="1831" y="314"/>
                  </a:cubicBezTo>
                  <a:cubicBezTo>
                    <a:pt x="1769" y="370"/>
                    <a:pt x="1553" y="384"/>
                    <a:pt x="1410" y="387"/>
                  </a:cubicBezTo>
                  <a:cubicBezTo>
                    <a:pt x="1267" y="390"/>
                    <a:pt x="1129" y="334"/>
                    <a:pt x="972" y="333"/>
                  </a:cubicBezTo>
                  <a:cubicBezTo>
                    <a:pt x="815" y="332"/>
                    <a:pt x="617" y="375"/>
                    <a:pt x="469" y="378"/>
                  </a:cubicBezTo>
                  <a:cubicBezTo>
                    <a:pt x="321" y="381"/>
                    <a:pt x="147" y="403"/>
                    <a:pt x="85" y="351"/>
                  </a:cubicBezTo>
                  <a:cubicBezTo>
                    <a:pt x="23" y="299"/>
                    <a:pt x="0" y="119"/>
                    <a:pt x="94" y="67"/>
                  </a:cubicBezTo>
                  <a:cubicBezTo>
                    <a:pt x="188" y="15"/>
                    <a:pt x="536" y="46"/>
                    <a:pt x="652" y="40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923" name="Line 46"/>
            <p:cNvSpPr>
              <a:spLocks noChangeShapeType="1"/>
            </p:cNvSpPr>
            <p:nvPr/>
          </p:nvSpPr>
          <p:spPr bwMode="auto">
            <a:xfrm rot="-5400000">
              <a:off x="507206" y="2532857"/>
              <a:ext cx="579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924" name="Line 47"/>
            <p:cNvSpPr>
              <a:spLocks noChangeShapeType="1"/>
            </p:cNvSpPr>
            <p:nvPr/>
          </p:nvSpPr>
          <p:spPr bwMode="auto">
            <a:xfrm rot="5400000" flipV="1">
              <a:off x="1955800" y="1912938"/>
              <a:ext cx="0" cy="33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925" name="Line 48"/>
            <p:cNvSpPr>
              <a:spLocks noChangeShapeType="1"/>
            </p:cNvSpPr>
            <p:nvPr/>
          </p:nvSpPr>
          <p:spPr bwMode="auto">
            <a:xfrm rot="10800000">
              <a:off x="1538288" y="1468438"/>
              <a:ext cx="1587" cy="525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926" name="Line 49"/>
            <p:cNvSpPr>
              <a:spLocks noChangeShapeType="1"/>
            </p:cNvSpPr>
            <p:nvPr/>
          </p:nvSpPr>
          <p:spPr bwMode="auto">
            <a:xfrm rot="10800000" flipV="1">
              <a:off x="1538288" y="2392363"/>
              <a:ext cx="1587" cy="525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38927" name="Object 5"/>
            <p:cNvGraphicFramePr>
              <a:graphicFrameLocks noChangeAspect="1"/>
            </p:cNvGraphicFramePr>
            <p:nvPr/>
          </p:nvGraphicFramePr>
          <p:xfrm>
            <a:off x="1077913" y="1487488"/>
            <a:ext cx="352425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0" name="Rovnica" r:id="rId9" imgW="123721" imgH="200070" progId="Equation.3">
                    <p:embed/>
                  </p:oleObj>
                </mc:Choice>
                <mc:Fallback>
                  <p:oleObj name="Rovnica" r:id="rId9" imgW="123721" imgH="20007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913" y="1487488"/>
                          <a:ext cx="352425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8" name="Object 6"/>
            <p:cNvGraphicFramePr>
              <a:graphicFrameLocks noChangeAspect="1"/>
            </p:cNvGraphicFramePr>
            <p:nvPr/>
          </p:nvGraphicFramePr>
          <p:xfrm>
            <a:off x="1068388" y="2359025"/>
            <a:ext cx="3841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1" name="Rovnica" r:id="rId11" imgW="133446" imgH="209520" progId="Equation.3">
                    <p:embed/>
                  </p:oleObj>
                </mc:Choice>
                <mc:Fallback>
                  <p:oleObj name="Rovnica" r:id="rId11" imgW="133446" imgH="20952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8388" y="2359025"/>
                          <a:ext cx="384175" cy="527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9" name="Object 7"/>
            <p:cNvGraphicFramePr>
              <a:graphicFrameLocks noChangeAspect="1"/>
            </p:cNvGraphicFramePr>
            <p:nvPr/>
          </p:nvGraphicFramePr>
          <p:xfrm>
            <a:off x="1749425" y="1544638"/>
            <a:ext cx="4159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2" name="Rovnica" r:id="rId13" imgW="142900" imgH="200070" progId="Equation.3">
                    <p:embed/>
                  </p:oleObj>
                </mc:Choice>
                <mc:Fallback>
                  <p:oleObj name="Rovnica" r:id="rId13" imgW="142900" imgH="20007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9425" y="1544638"/>
                          <a:ext cx="415925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0" name="Object 8"/>
            <p:cNvGraphicFramePr>
              <a:graphicFrameLocks noChangeAspect="1"/>
            </p:cNvGraphicFramePr>
            <p:nvPr/>
          </p:nvGraphicFramePr>
          <p:xfrm>
            <a:off x="366713" y="2357438"/>
            <a:ext cx="3206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3" name="Rovnica" r:id="rId15" imgW="104812" imgH="142830" progId="Equation.3">
                    <p:embed/>
                  </p:oleObj>
                </mc:Choice>
                <mc:Fallback>
                  <p:oleObj name="Rovnica" r:id="rId15" imgW="104812" imgH="14283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13" y="2357438"/>
                          <a:ext cx="32067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931" name="Group 95"/>
            <p:cNvGrpSpPr>
              <a:grpSpLocks/>
            </p:cNvGrpSpPr>
            <p:nvPr/>
          </p:nvGrpSpPr>
          <p:grpSpPr bwMode="auto">
            <a:xfrm>
              <a:off x="633414" y="2206624"/>
              <a:ext cx="4254502" cy="2622551"/>
              <a:chOff x="399" y="1390"/>
              <a:chExt cx="2680" cy="1652"/>
            </a:xfrm>
          </p:grpSpPr>
          <p:grpSp>
            <p:nvGrpSpPr>
              <p:cNvPr id="38935" name="Group 83"/>
              <p:cNvGrpSpPr>
                <a:grpSpLocks/>
              </p:cNvGrpSpPr>
              <p:nvPr/>
            </p:nvGrpSpPr>
            <p:grpSpPr bwMode="auto">
              <a:xfrm>
                <a:off x="1058" y="1390"/>
                <a:ext cx="1542" cy="682"/>
                <a:chOff x="1058" y="1390"/>
                <a:chExt cx="1542" cy="682"/>
              </a:xfrm>
            </p:grpSpPr>
            <p:sp>
              <p:nvSpPr>
                <p:cNvPr id="38945" name="Freeform 84"/>
                <p:cNvSpPr>
                  <a:spLocks/>
                </p:cNvSpPr>
                <p:nvPr/>
              </p:nvSpPr>
              <p:spPr bwMode="auto">
                <a:xfrm>
                  <a:off x="1058" y="1390"/>
                  <a:ext cx="1542" cy="572"/>
                </a:xfrm>
                <a:custGeom>
                  <a:avLst/>
                  <a:gdLst>
                    <a:gd name="T0" fmla="*/ 0 w 1308"/>
                    <a:gd name="T1" fmla="*/ 9 h 485"/>
                    <a:gd name="T2" fmla="*/ 0 w 1308"/>
                    <a:gd name="T3" fmla="*/ 1301 h 485"/>
                    <a:gd name="T4" fmla="*/ 3511 w 1308"/>
                    <a:gd name="T5" fmla="*/ 1306 h 485"/>
                    <a:gd name="T6" fmla="*/ 3511 w 1308"/>
                    <a:gd name="T7" fmla="*/ 0 h 4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08"/>
                    <a:gd name="T13" fmla="*/ 0 h 485"/>
                    <a:gd name="T14" fmla="*/ 1308 w 1308"/>
                    <a:gd name="T15" fmla="*/ 485 h 4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08" h="485">
                      <a:moveTo>
                        <a:pt x="0" y="3"/>
                      </a:moveTo>
                      <a:lnTo>
                        <a:pt x="0" y="483"/>
                      </a:lnTo>
                      <a:lnTo>
                        <a:pt x="1308" y="485"/>
                      </a:lnTo>
                      <a:lnTo>
                        <a:pt x="1308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none" w="lg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 useBgFill="1">
              <p:nvSpPr>
                <p:cNvPr id="38946" name="Rectangle 85"/>
                <p:cNvSpPr>
                  <a:spLocks noChangeArrowheads="1"/>
                </p:cNvSpPr>
                <p:nvPr/>
              </p:nvSpPr>
              <p:spPr bwMode="auto">
                <a:xfrm flipV="1">
                  <a:off x="1378" y="1814"/>
                  <a:ext cx="920" cy="258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tIns="72000" bIns="0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-1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sk-SK" altLang="cs-CZ" sz="2600" i="1">
                      <a:solidFill>
                        <a:srgbClr val="FF0000"/>
                      </a:solidFill>
                    </a:rPr>
                    <a:t>R</a:t>
                  </a:r>
                  <a:r>
                    <a:rPr lang="sk-SK" altLang="cs-CZ" sz="2600" baseline="-25000">
                      <a:solidFill>
                        <a:srgbClr val="FF0000"/>
                      </a:solidFill>
                    </a:rPr>
                    <a:t>3</a:t>
                  </a:r>
                  <a:endParaRPr lang="sk-SK" altLang="cs-CZ" sz="26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936" name="Freeform 86"/>
              <p:cNvSpPr>
                <a:spLocks/>
              </p:cNvSpPr>
              <p:nvPr/>
            </p:nvSpPr>
            <p:spPr bwMode="auto">
              <a:xfrm flipV="1">
                <a:off x="3074" y="2118"/>
                <a:ext cx="1" cy="216"/>
              </a:xfrm>
              <a:custGeom>
                <a:avLst/>
                <a:gdLst>
                  <a:gd name="T0" fmla="*/ 0 w 1"/>
                  <a:gd name="T1" fmla="*/ 495 h 183"/>
                  <a:gd name="T2" fmla="*/ 0 w 1"/>
                  <a:gd name="T3" fmla="*/ 0 h 183"/>
                  <a:gd name="T4" fmla="*/ 0 60000 65536"/>
                  <a:gd name="T5" fmla="*/ 0 60000 65536"/>
                  <a:gd name="T6" fmla="*/ 0 w 1"/>
                  <a:gd name="T7" fmla="*/ 0 h 183"/>
                  <a:gd name="T8" fmla="*/ 1 w 1"/>
                  <a:gd name="T9" fmla="*/ 183 h 1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83">
                    <a:moveTo>
                      <a:pt x="0" y="183"/>
                    </a:move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937" name="Text Box 87"/>
              <p:cNvSpPr txBox="1">
                <a:spLocks noChangeArrowheads="1"/>
              </p:cNvSpPr>
              <p:nvPr/>
            </p:nvSpPr>
            <p:spPr bwMode="auto">
              <a:xfrm flipV="1">
                <a:off x="1553" y="2562"/>
                <a:ext cx="2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400" b="1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38938" name="Text Box 88"/>
              <p:cNvSpPr txBox="1">
                <a:spLocks noChangeArrowheads="1"/>
              </p:cNvSpPr>
              <p:nvPr/>
            </p:nvSpPr>
            <p:spPr bwMode="auto">
              <a:xfrm flipV="1">
                <a:off x="1900" y="2568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2800" b="1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-</a:t>
                </a:r>
              </a:p>
            </p:txBody>
          </p:sp>
          <p:sp>
            <p:nvSpPr>
              <p:cNvPr id="38939" name="Rectangle 89"/>
              <p:cNvSpPr>
                <a:spLocks noChangeArrowheads="1"/>
              </p:cNvSpPr>
              <p:nvPr/>
            </p:nvSpPr>
            <p:spPr bwMode="auto">
              <a:xfrm>
                <a:off x="606" y="1395"/>
                <a:ext cx="2473" cy="14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 useBgFill="1">
            <p:nvSpPr>
              <p:cNvPr id="38940" name="Rectangle 90"/>
              <p:cNvSpPr>
                <a:spLocks noChangeArrowheads="1"/>
              </p:cNvSpPr>
              <p:nvPr/>
            </p:nvSpPr>
            <p:spPr bwMode="auto">
              <a:xfrm>
                <a:off x="1806" y="2837"/>
                <a:ext cx="67" cy="118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8941" name="Freeform 91"/>
              <p:cNvSpPr>
                <a:spLocks/>
              </p:cNvSpPr>
              <p:nvPr/>
            </p:nvSpPr>
            <p:spPr bwMode="auto">
              <a:xfrm flipV="1">
                <a:off x="1870" y="2798"/>
                <a:ext cx="92" cy="189"/>
              </a:xfrm>
              <a:custGeom>
                <a:avLst/>
                <a:gdLst>
                  <a:gd name="T0" fmla="*/ 0 w 1"/>
                  <a:gd name="T1" fmla="*/ 0 h 196"/>
                  <a:gd name="T2" fmla="*/ 0 w 1"/>
                  <a:gd name="T3" fmla="*/ 158 h 196"/>
                  <a:gd name="T4" fmla="*/ 0 60000 65536"/>
                  <a:gd name="T5" fmla="*/ 0 60000 65536"/>
                  <a:gd name="T6" fmla="*/ 0 w 1"/>
                  <a:gd name="T7" fmla="*/ 0 h 196"/>
                  <a:gd name="T8" fmla="*/ 1 w 1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6">
                    <a:moveTo>
                      <a:pt x="0" y="0"/>
                    </a:moveTo>
                    <a:lnTo>
                      <a:pt x="0" y="196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942" name="Line 92"/>
              <p:cNvSpPr>
                <a:spLocks noChangeShapeType="1"/>
              </p:cNvSpPr>
              <p:nvPr/>
            </p:nvSpPr>
            <p:spPr bwMode="auto">
              <a:xfrm>
                <a:off x="1810" y="2736"/>
                <a:ext cx="0" cy="30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 useBgFill="1">
            <p:nvSpPr>
              <p:cNvPr id="38943" name="Oval 93"/>
              <p:cNvSpPr>
                <a:spLocks noChangeArrowheads="1"/>
              </p:cNvSpPr>
              <p:nvPr/>
            </p:nvSpPr>
            <p:spPr bwMode="auto">
              <a:xfrm>
                <a:off x="399" y="2060"/>
                <a:ext cx="408" cy="409"/>
              </a:xfrm>
              <a:prstGeom prst="ellipse">
                <a:avLst/>
              </a:prstGeom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cs-CZ" sz="18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38944" name="Line 94"/>
              <p:cNvSpPr>
                <a:spLocks noChangeShapeType="1"/>
              </p:cNvSpPr>
              <p:nvPr/>
            </p:nvSpPr>
            <p:spPr bwMode="auto">
              <a:xfrm>
                <a:off x="1063" y="1395"/>
                <a:ext cx="15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8932" name="Group 81"/>
            <p:cNvGrpSpPr>
              <a:grpSpLocks/>
            </p:cNvGrpSpPr>
            <p:nvPr/>
          </p:nvGrpSpPr>
          <p:grpSpPr bwMode="auto">
            <a:xfrm>
              <a:off x="2190750" y="1971675"/>
              <a:ext cx="1462088" cy="474663"/>
              <a:chOff x="1380" y="1242"/>
              <a:chExt cx="921" cy="299"/>
            </a:xfrm>
          </p:grpSpPr>
          <p:sp useBgFill="1">
            <p:nvSpPr>
              <p:cNvPr id="38933" name="Rectangle 69"/>
              <p:cNvSpPr>
                <a:spLocks noChangeArrowheads="1"/>
              </p:cNvSpPr>
              <p:nvPr/>
            </p:nvSpPr>
            <p:spPr bwMode="auto">
              <a:xfrm flipV="1">
                <a:off x="1380" y="1264"/>
                <a:ext cx="921" cy="258"/>
              </a:xfrm>
              <a:prstGeom prst="rect">
                <a:avLst/>
              </a:prstGeom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-1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graphicFrame>
            <p:nvGraphicFramePr>
              <p:cNvPr id="38934" name="Object 9"/>
              <p:cNvGraphicFramePr>
                <a:graphicFrameLocks noChangeAspect="1"/>
              </p:cNvGraphicFramePr>
              <p:nvPr/>
            </p:nvGraphicFramePr>
            <p:xfrm>
              <a:off x="1700" y="1242"/>
              <a:ext cx="265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194" name="Rovnica" r:id="rId17" imgW="190335" imgH="215713" progId="Equation.3">
                      <p:embed/>
                    </p:oleObj>
                  </mc:Choice>
                  <mc:Fallback>
                    <p:oleObj name="Rovnica" r:id="rId17" imgW="190335" imgH="215713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0" y="1242"/>
                            <a:ext cx="265" cy="2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1571625" y="3357563"/>
          <a:ext cx="25066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5" name="Rovnica" r:id="rId19" imgW="1028254" imgH="431613" progId="Equation.3">
                  <p:embed/>
                </p:oleObj>
              </mc:Choice>
              <mc:Fallback>
                <p:oleObj name="Rovnica" r:id="rId19" imgW="1028254" imgH="4316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357563"/>
                        <a:ext cx="250666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2000250" y="5500688"/>
          <a:ext cx="159543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6" name="Rovnica" r:id="rId21" imgW="609600" imgH="228600" progId="Equation.3">
                  <p:embed/>
                </p:oleObj>
              </mc:Choice>
              <mc:Fallback>
                <p:oleObj name="Rovnica" r:id="rId21" imgW="6096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5500688"/>
                        <a:ext cx="159543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7000875" y="6232525"/>
          <a:ext cx="4524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" name="Rovnica" r:id="rId23" imgW="180989" imgH="209520" progId="Equation.3">
                  <p:embed/>
                </p:oleObj>
              </mc:Choice>
              <mc:Fallback>
                <p:oleObj name="Rovnica" r:id="rId23" imgW="180989" imgH="2095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6232525"/>
                        <a:ext cx="4524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64857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 err="1" smtClean="0">
                <a:solidFill>
                  <a:schemeClr val="tx2">
                    <a:satMod val="130000"/>
                  </a:schemeClr>
                </a:solidFill>
              </a:rPr>
              <a:t>Kirchhoffovy</a:t>
            </a:r>
            <a:r>
              <a:rPr lang="cs-CZ" sz="4800" dirty="0" smtClean="0">
                <a:solidFill>
                  <a:schemeClr val="tx2">
                    <a:satMod val="130000"/>
                  </a:schemeClr>
                </a:solidFill>
              </a:rPr>
              <a:t> zákony - aplikace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814133" y="1541157"/>
            <a:ext cx="7290055" cy="4023360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Ampérmetr se zapojuje do </a:t>
            </a:r>
            <a:r>
              <a:rPr lang="cs-CZ" altLang="cs-CZ" sz="2400" dirty="0" smtClean="0">
                <a:solidFill>
                  <a:srgbClr val="FF0000"/>
                </a:solidFill>
              </a:rPr>
              <a:t>série</a:t>
            </a:r>
            <a:r>
              <a:rPr lang="cs-CZ" altLang="cs-CZ" sz="2400" dirty="0" smtClean="0"/>
              <a:t> se spotřebičem, u něhož chceme měřit procházející proud.</a:t>
            </a:r>
          </a:p>
          <a:p>
            <a:pPr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Bočník</a:t>
            </a:r>
            <a:r>
              <a:rPr lang="cs-CZ" altLang="cs-CZ" sz="2400" dirty="0" smtClean="0"/>
              <a:t> - zvýšení rozsahu ampérmetru  </a:t>
            </a:r>
          </a:p>
          <a:p>
            <a:pPr eaLnBrk="1" hangingPunct="1"/>
            <a:r>
              <a:rPr lang="cs-CZ" altLang="cs-CZ" sz="2400" dirty="0" smtClean="0"/>
              <a:t>Obecně </a:t>
            </a:r>
            <a:r>
              <a:rPr lang="cs-CZ" altLang="cs-CZ" sz="2400" dirty="0" smtClean="0">
                <a:solidFill>
                  <a:srgbClr val="FF0000"/>
                </a:solidFill>
              </a:rPr>
              <a:t>odpor</a:t>
            </a:r>
            <a:r>
              <a:rPr lang="cs-CZ" altLang="cs-CZ" sz="2400" dirty="0" smtClean="0"/>
              <a:t> ampérmetru by měl být </a:t>
            </a:r>
            <a:r>
              <a:rPr lang="cs-CZ" altLang="cs-CZ" sz="2400" dirty="0" smtClean="0">
                <a:solidFill>
                  <a:srgbClr val="FF0000"/>
                </a:solidFill>
              </a:rPr>
              <a:t>co nejmenší </a:t>
            </a:r>
            <a:r>
              <a:rPr lang="cs-CZ" altLang="cs-CZ" sz="2400" dirty="0" smtClean="0"/>
              <a:t>aby na něm byl co nejmenší úbytek napětí a neovlivňoval tak proudové a napěťové poměry v obvodu</a:t>
            </a:r>
          </a:p>
          <a:p>
            <a:pPr eaLnBrk="1" hangingPunct="1"/>
            <a:endParaRPr lang="cs-CZ" altLang="cs-CZ" sz="2800" dirty="0" smtClean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357688" y="5715000"/>
          <a:ext cx="374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name="Rovnice" r:id="rId3" imgW="3746182" imgH="571024" progId="Equation.3">
                  <p:embed/>
                </p:oleObj>
              </mc:Choice>
              <mc:Fallback>
                <p:oleObj name="Rovnice" r:id="rId3" imgW="3746182" imgH="571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5715000"/>
                        <a:ext cx="3746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333500" y="6192838"/>
          <a:ext cx="19653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7" name="Rovnice" r:id="rId5" imgW="1461611" imgH="285274" progId="Equation.3">
                  <p:embed/>
                </p:oleObj>
              </mc:Choice>
              <mc:Fallback>
                <p:oleObj name="Rovnice" r:id="rId5" imgW="1461611" imgH="28527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6192838"/>
                        <a:ext cx="19653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693863" y="5413375"/>
          <a:ext cx="15509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name="Rovnice" r:id="rId7" imgW="1192530" imgH="285274" progId="Equation.3">
                  <p:embed/>
                </p:oleObj>
              </mc:Choice>
              <mc:Fallback>
                <p:oleObj name="Rovnice" r:id="rId7" imgW="1192530" imgH="28527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413375"/>
                        <a:ext cx="15509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3421063" y="6146800"/>
            <a:ext cx="792162" cy="2873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3349625" y="5641975"/>
            <a:ext cx="863600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37812"/>
              </p:ext>
            </p:extLst>
          </p:nvPr>
        </p:nvGraphicFramePr>
        <p:xfrm>
          <a:off x="5940152" y="3785559"/>
          <a:ext cx="247332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9" name="Visio" r:id="rId9" imgW="2472690" imgH="1854518" progId="">
                  <p:embed/>
                </p:oleObj>
              </mc:Choice>
              <mc:Fallback>
                <p:oleObj name="Visio" r:id="rId9" imgW="2472690" imgH="1854518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785559"/>
                        <a:ext cx="2473325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7524328" y="5715000"/>
            <a:ext cx="579860" cy="571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 err="1" smtClean="0">
                <a:solidFill>
                  <a:schemeClr val="tx2">
                    <a:satMod val="130000"/>
                  </a:schemeClr>
                </a:solidFill>
              </a:rPr>
              <a:t>Kirchhoffovy</a:t>
            </a:r>
            <a:r>
              <a:rPr lang="cs-CZ" sz="4400" dirty="0" smtClean="0">
                <a:solidFill>
                  <a:schemeClr val="tx2">
                    <a:satMod val="130000"/>
                  </a:schemeClr>
                </a:solidFill>
              </a:rPr>
              <a:t> zákony - aplikace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Voltmetr zapojujeme </a:t>
            </a:r>
            <a:r>
              <a:rPr lang="cs-CZ" altLang="cs-CZ" sz="2400" dirty="0" smtClean="0">
                <a:solidFill>
                  <a:srgbClr val="FF0000"/>
                </a:solidFill>
              </a:rPr>
              <a:t>paralelně</a:t>
            </a:r>
            <a:r>
              <a:rPr lang="cs-CZ" altLang="cs-CZ" sz="2400" dirty="0" smtClean="0"/>
              <a:t> ke spotřebiči, na němž měříme napětí.</a:t>
            </a:r>
          </a:p>
          <a:p>
            <a:pPr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Předřadník</a:t>
            </a:r>
            <a:r>
              <a:rPr lang="cs-CZ" altLang="cs-CZ" sz="2400" dirty="0" smtClean="0"/>
              <a:t> - zvýšení rozsahu voltmetru</a:t>
            </a:r>
          </a:p>
          <a:p>
            <a:pPr eaLnBrk="1" hangingPunct="1"/>
            <a:r>
              <a:rPr lang="cs-CZ" altLang="cs-CZ" sz="2400" dirty="0" smtClean="0"/>
              <a:t>Obecně </a:t>
            </a:r>
            <a:r>
              <a:rPr lang="cs-CZ" altLang="cs-CZ" sz="2400" dirty="0" smtClean="0">
                <a:solidFill>
                  <a:srgbClr val="FF0000"/>
                </a:solidFill>
              </a:rPr>
              <a:t>odpor</a:t>
            </a:r>
            <a:r>
              <a:rPr lang="cs-CZ" altLang="cs-CZ" sz="2400" dirty="0" smtClean="0"/>
              <a:t> voltmetru by měl být </a:t>
            </a:r>
            <a:br>
              <a:rPr lang="cs-CZ" altLang="cs-CZ" sz="2400" dirty="0" smtClean="0"/>
            </a:br>
            <a:r>
              <a:rPr lang="cs-CZ" altLang="cs-CZ" sz="2400" dirty="0" smtClean="0">
                <a:solidFill>
                  <a:srgbClr val="FF0000"/>
                </a:solidFill>
              </a:rPr>
              <a:t>co největší </a:t>
            </a:r>
            <a:r>
              <a:rPr lang="cs-CZ" altLang="cs-CZ" sz="2400" dirty="0" smtClean="0"/>
              <a:t>aby jím procházel minimální</a:t>
            </a:r>
            <a:br>
              <a:rPr lang="cs-CZ" altLang="cs-CZ" sz="2400" dirty="0" smtClean="0"/>
            </a:br>
            <a:r>
              <a:rPr lang="cs-CZ" altLang="cs-CZ" sz="2400" dirty="0" smtClean="0"/>
              <a:t> proud a neovlivňoval tak proudové </a:t>
            </a:r>
            <a:br>
              <a:rPr lang="cs-CZ" altLang="cs-CZ" sz="2400" dirty="0" smtClean="0"/>
            </a:br>
            <a:r>
              <a:rPr lang="cs-CZ" altLang="cs-CZ" sz="2400" dirty="0" smtClean="0"/>
              <a:t>a napěťové poměry v obvodu</a:t>
            </a:r>
          </a:p>
          <a:p>
            <a:pPr eaLnBrk="1" hangingPunct="1"/>
            <a:endParaRPr lang="cs-CZ" altLang="cs-CZ" sz="2400" dirty="0" smtClean="0"/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 flipV="1">
            <a:off x="2843213" y="6021388"/>
            <a:ext cx="792162" cy="2873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0965" name="Line 8"/>
          <p:cNvSpPr>
            <a:spLocks noChangeShapeType="1"/>
          </p:cNvSpPr>
          <p:nvPr/>
        </p:nvSpPr>
        <p:spPr bwMode="auto">
          <a:xfrm>
            <a:off x="2771775" y="5445125"/>
            <a:ext cx="863600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graphicFrame>
        <p:nvGraphicFramePr>
          <p:cNvPr id="40966" name="Object 12"/>
          <p:cNvGraphicFramePr>
            <a:graphicFrameLocks noChangeAspect="1"/>
          </p:cNvGraphicFramePr>
          <p:nvPr/>
        </p:nvGraphicFramePr>
        <p:xfrm>
          <a:off x="1555750" y="5305425"/>
          <a:ext cx="10080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" name="Rovnice" r:id="rId3" imgW="634680" imgH="228600" progId="Equation.3">
                  <p:embed/>
                </p:oleObj>
              </mc:Choice>
              <mc:Fallback>
                <p:oleObj name="Rovnice" r:id="rId3" imgW="6346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305425"/>
                        <a:ext cx="10080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14"/>
          <p:cNvGraphicFramePr>
            <a:graphicFrameLocks noChangeAspect="1"/>
          </p:cNvGraphicFramePr>
          <p:nvPr/>
        </p:nvGraphicFramePr>
        <p:xfrm>
          <a:off x="1411288" y="5881688"/>
          <a:ext cx="12969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3" name="Rovnice" r:id="rId5" imgW="914400" imgH="431640" progId="Equation.3">
                  <p:embed/>
                </p:oleObj>
              </mc:Choice>
              <mc:Fallback>
                <p:oleObj name="Rovnice" r:id="rId5" imgW="91440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5881688"/>
                        <a:ext cx="12969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6"/>
          <p:cNvGraphicFramePr>
            <a:graphicFrameLocks noChangeAspect="1"/>
          </p:cNvGraphicFramePr>
          <p:nvPr/>
        </p:nvGraphicFramePr>
        <p:xfrm>
          <a:off x="3859213" y="5521325"/>
          <a:ext cx="15128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4" name="Rovnice" r:id="rId7" imgW="914400" imgH="431640" progId="Equation.3">
                  <p:embed/>
                </p:oleObj>
              </mc:Choice>
              <mc:Fallback>
                <p:oleObj name="Rovnice" r:id="rId7" imgW="914400" imgH="431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5521325"/>
                        <a:ext cx="15128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20945"/>
              </p:ext>
            </p:extLst>
          </p:nvPr>
        </p:nvGraphicFramePr>
        <p:xfrm>
          <a:off x="6585915" y="5679282"/>
          <a:ext cx="143986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" name="Rovnice" r:id="rId9" imgW="1002960" imgH="228600" progId="Equation.3">
                  <p:embed/>
                </p:oleObj>
              </mc:Choice>
              <mc:Fallback>
                <p:oleObj name="Rovnice" r:id="rId9" imgW="100296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915" y="5679282"/>
                        <a:ext cx="1439862" cy="3286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9"/>
          <p:cNvGraphicFramePr>
            <a:graphicFrameLocks noChangeAspect="1"/>
          </p:cNvGraphicFramePr>
          <p:nvPr/>
        </p:nvGraphicFramePr>
        <p:xfrm>
          <a:off x="6715125" y="2786063"/>
          <a:ext cx="2166938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" name="VISIO" r:id="rId11" imgW="1603248" imgH="1892808" progId="">
                  <p:embed/>
                </p:oleObj>
              </mc:Choice>
              <mc:Fallback>
                <p:oleObj name="VISIO" r:id="rId11" imgW="1603248" imgH="1892808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786063"/>
                        <a:ext cx="2166938" cy="255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Line 21"/>
          <p:cNvSpPr>
            <a:spLocks noChangeShapeType="1"/>
          </p:cNvSpPr>
          <p:nvPr/>
        </p:nvSpPr>
        <p:spPr bwMode="auto">
          <a:xfrm>
            <a:off x="5580063" y="5805488"/>
            <a:ext cx="8636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" y="2084832"/>
            <a:ext cx="7929563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ovéPole 6"/>
          <p:cNvSpPr txBox="1">
            <a:spLocks noChangeArrowheads="1"/>
          </p:cNvSpPr>
          <p:nvPr/>
        </p:nvSpPr>
        <p:spPr bwMode="auto">
          <a:xfrm>
            <a:off x="980204" y="2584894"/>
            <a:ext cx="428625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6" y="4513707"/>
            <a:ext cx="80010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ovéPole 6"/>
          <p:cNvSpPr txBox="1">
            <a:spLocks noChangeArrowheads="1"/>
          </p:cNvSpPr>
          <p:nvPr/>
        </p:nvSpPr>
        <p:spPr bwMode="auto">
          <a:xfrm>
            <a:off x="1123079" y="5228082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satMod val="130000"/>
                  </a:schemeClr>
                </a:solidFill>
              </a:rPr>
              <a:t>Práce a výkon stejnosměrného proudu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763943" y="1879283"/>
            <a:ext cx="7290055" cy="4023360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Při přenesení </a:t>
            </a:r>
            <a:r>
              <a:rPr lang="cs-CZ" altLang="cs-CZ" sz="2400" dirty="0" smtClean="0">
                <a:solidFill>
                  <a:srgbClr val="FF0000"/>
                </a:solidFill>
              </a:rPr>
              <a:t>náboje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Q</a:t>
            </a:r>
            <a:r>
              <a:rPr lang="cs-CZ" altLang="cs-CZ" sz="2400" dirty="0" smtClean="0"/>
              <a:t> mezi svorkami zdroje o </a:t>
            </a:r>
            <a:r>
              <a:rPr lang="cs-CZ" altLang="cs-CZ" sz="2400" dirty="0" smtClean="0">
                <a:solidFill>
                  <a:srgbClr val="FF0000"/>
                </a:solidFill>
              </a:rPr>
              <a:t>napětí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U</a:t>
            </a:r>
            <a:r>
              <a:rPr lang="cs-CZ" altLang="cs-CZ" sz="2400" dirty="0" smtClean="0"/>
              <a:t> se vykoná práce </a:t>
            </a:r>
            <a:r>
              <a:rPr lang="cs-CZ" altLang="cs-CZ" sz="2400" dirty="0" smtClean="0">
                <a:solidFill>
                  <a:srgbClr val="FF0000"/>
                </a:solidFill>
              </a:rPr>
              <a:t>vnější části obvodu </a:t>
            </a:r>
          </a:p>
          <a:p>
            <a:pPr eaLnBrk="1" hangingPunct="1"/>
            <a:r>
              <a:rPr lang="cs-CZ" altLang="cs-CZ" sz="2400" dirty="0" smtClean="0"/>
              <a:t>Elektrická práce se projeví zahřátím vodiče (tavné pojistky, žehličky,…)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 smtClean="0"/>
              <a:t>Práce </a:t>
            </a:r>
            <a:r>
              <a:rPr lang="cs-CZ" altLang="cs-CZ" sz="2400" dirty="0" smtClean="0">
                <a:solidFill>
                  <a:srgbClr val="FF0000"/>
                </a:solidFill>
              </a:rPr>
              <a:t>neelektrických sil</a:t>
            </a:r>
            <a:r>
              <a:rPr lang="cs-CZ" altLang="cs-CZ" sz="2400" dirty="0" smtClean="0"/>
              <a:t>  uvnitř zdroje </a:t>
            </a:r>
            <a:r>
              <a:rPr lang="cs-CZ" altLang="cs-CZ" sz="2400" i="1" dirty="0" err="1" smtClean="0">
                <a:solidFill>
                  <a:srgbClr val="FF0000"/>
                </a:solidFill>
              </a:rPr>
              <a:t>W</a:t>
            </a:r>
            <a:r>
              <a:rPr lang="cs-CZ" altLang="cs-CZ" sz="2400" baseline="-25000" dirty="0" err="1" smtClean="0">
                <a:solidFill>
                  <a:srgbClr val="FF0000"/>
                </a:solidFill>
              </a:rPr>
              <a:t>z</a:t>
            </a:r>
            <a:endParaRPr lang="cs-CZ" altLang="cs-CZ" sz="2400" baseline="-25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 dirty="0" smtClean="0"/>
              <a:t>Práce neelektrických sil uvnitř zdroje je mírou energie, kterou zdroj dodá do obvodu</a:t>
            </a:r>
          </a:p>
        </p:txBody>
      </p:sp>
      <p:grpSp>
        <p:nvGrpSpPr>
          <p:cNvPr id="43012" name="Skupina 18"/>
          <p:cNvGrpSpPr>
            <a:grpSpLocks/>
          </p:cNvGrpSpPr>
          <p:nvPr/>
        </p:nvGrpSpPr>
        <p:grpSpPr bwMode="auto">
          <a:xfrm>
            <a:off x="2245207" y="3344292"/>
            <a:ext cx="4327525" cy="1104900"/>
            <a:chOff x="2484438" y="3978275"/>
            <a:chExt cx="4327525" cy="1104900"/>
          </a:xfrm>
        </p:grpSpPr>
        <p:graphicFrame>
          <p:nvGraphicFramePr>
            <p:cNvPr id="43018" name="Object 11"/>
            <p:cNvGraphicFramePr>
              <a:graphicFrameLocks noChangeAspect="1"/>
            </p:cNvGraphicFramePr>
            <p:nvPr/>
          </p:nvGraphicFramePr>
          <p:xfrm>
            <a:off x="2484438" y="4322763"/>
            <a:ext cx="124142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2" name="Rovnica" r:id="rId3" imgW="571252" imgH="203112" progId="Equation.3">
                    <p:embed/>
                  </p:oleObj>
                </mc:Choice>
                <mc:Fallback>
                  <p:oleObj name="Rovnica" r:id="rId3" imgW="571252" imgH="203112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438" y="4322763"/>
                          <a:ext cx="124142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9" name="Object 12"/>
            <p:cNvGraphicFramePr>
              <a:graphicFrameLocks noChangeAspect="1"/>
            </p:cNvGraphicFramePr>
            <p:nvPr/>
          </p:nvGraphicFramePr>
          <p:xfrm>
            <a:off x="3819525" y="4327525"/>
            <a:ext cx="887413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3" name="Rovnica" r:id="rId5" imgW="368140" imgH="177723" progId="Equation.3">
                    <p:embed/>
                  </p:oleObj>
                </mc:Choice>
                <mc:Fallback>
                  <p:oleObj name="Rovnica" r:id="rId5" imgW="368140" imgH="17772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9525" y="4327525"/>
                          <a:ext cx="887413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0" name="Object 13"/>
            <p:cNvGraphicFramePr>
              <a:graphicFrameLocks noChangeAspect="1"/>
            </p:cNvGraphicFramePr>
            <p:nvPr/>
          </p:nvGraphicFramePr>
          <p:xfrm>
            <a:off x="4745038" y="4270375"/>
            <a:ext cx="1055687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4" name="Rovnica" r:id="rId7" imgW="444307" imgH="203112" progId="Equation.3">
                    <p:embed/>
                  </p:oleObj>
                </mc:Choice>
                <mc:Fallback>
                  <p:oleObj name="Rovnica" r:id="rId7" imgW="444307" imgH="203112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5038" y="4270375"/>
                          <a:ext cx="1055687" cy="515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1" name="Object 14"/>
            <p:cNvGraphicFramePr>
              <a:graphicFrameLocks noChangeAspect="1"/>
            </p:cNvGraphicFramePr>
            <p:nvPr/>
          </p:nvGraphicFramePr>
          <p:xfrm>
            <a:off x="5826125" y="3978275"/>
            <a:ext cx="985838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5" name="Rovnica" r:id="rId9" imgW="444307" imgH="418918" progId="Equation.3">
                    <p:embed/>
                  </p:oleObj>
                </mc:Choice>
                <mc:Fallback>
                  <p:oleObj name="Rovnica" r:id="rId9" imgW="444307" imgH="418918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6125" y="3978275"/>
                          <a:ext cx="985838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13" name="Skupina 23"/>
          <p:cNvGrpSpPr>
            <a:grpSpLocks/>
          </p:cNvGrpSpPr>
          <p:nvPr/>
        </p:nvGrpSpPr>
        <p:grpSpPr bwMode="auto">
          <a:xfrm>
            <a:off x="1763688" y="5546693"/>
            <a:ext cx="6062663" cy="1200150"/>
            <a:chOff x="1520825" y="4311650"/>
            <a:chExt cx="6062663" cy="1200150"/>
          </a:xfrm>
        </p:grpSpPr>
        <p:graphicFrame>
          <p:nvGraphicFramePr>
            <p:cNvPr id="43014" name="Object 15"/>
            <p:cNvGraphicFramePr>
              <a:graphicFrameLocks noChangeAspect="1"/>
            </p:cNvGraphicFramePr>
            <p:nvPr/>
          </p:nvGraphicFramePr>
          <p:xfrm>
            <a:off x="1520825" y="4632325"/>
            <a:ext cx="135255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6" name="Rovnica" r:id="rId11" imgW="634725" imgH="228501" progId="Equation.3">
                    <p:embed/>
                  </p:oleObj>
                </mc:Choice>
                <mc:Fallback>
                  <p:oleObj name="Rovnica" r:id="rId11" imgW="634725" imgH="228501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0825" y="4632325"/>
                          <a:ext cx="1352550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5" name="Object 16"/>
            <p:cNvGraphicFramePr>
              <a:graphicFrameLocks noChangeAspect="1"/>
            </p:cNvGraphicFramePr>
            <p:nvPr/>
          </p:nvGraphicFramePr>
          <p:xfrm>
            <a:off x="3016250" y="4611688"/>
            <a:ext cx="958850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7" name="Rovnica" r:id="rId13" imgW="431613" imgH="228501" progId="Equation.3">
                    <p:embed/>
                  </p:oleObj>
                </mc:Choice>
                <mc:Fallback>
                  <p:oleObj name="Rovnica" r:id="rId13" imgW="431613" imgH="228501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250" y="4611688"/>
                          <a:ext cx="958850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6" name="Object 17"/>
            <p:cNvGraphicFramePr>
              <a:graphicFrameLocks noChangeAspect="1"/>
            </p:cNvGraphicFramePr>
            <p:nvPr/>
          </p:nvGraphicFramePr>
          <p:xfrm>
            <a:off x="4002088" y="4387850"/>
            <a:ext cx="1900237" cy="1123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8" name="Rovnica" r:id="rId15" imgW="812447" imgH="431613" progId="Equation.3">
                    <p:embed/>
                  </p:oleObj>
                </mc:Choice>
                <mc:Fallback>
                  <p:oleObj name="Rovnica" r:id="rId15" imgW="812447" imgH="431613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2088" y="4387850"/>
                          <a:ext cx="1900237" cy="1123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7" name="Object 18"/>
            <p:cNvGraphicFramePr>
              <a:graphicFrameLocks noChangeAspect="1"/>
            </p:cNvGraphicFramePr>
            <p:nvPr/>
          </p:nvGraphicFramePr>
          <p:xfrm>
            <a:off x="5959475" y="4311650"/>
            <a:ext cx="1624013" cy="1192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9" name="Rovnica" r:id="rId17" imgW="634725" imgH="457002" progId="Equation.3">
                    <p:embed/>
                  </p:oleObj>
                </mc:Choice>
                <mc:Fallback>
                  <p:oleObj name="Rovnica" r:id="rId17" imgW="634725" imgH="457002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9475" y="4311650"/>
                          <a:ext cx="1624013" cy="1192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</a:rPr>
              <a:t>Práce a výkon stejnosměrného proudu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762000"/>
            <a:r>
              <a:rPr lang="cs-CZ" altLang="cs-CZ" sz="2400" dirty="0"/>
              <a:t>Výkon konstantního proudu ve spotřebiči je elektrický příkon spotřebiče</a:t>
            </a:r>
            <a:r>
              <a:rPr lang="cs-CZ" altLang="cs-CZ" sz="2400" i="1" dirty="0" smtClean="0"/>
              <a:t>.</a:t>
            </a:r>
          </a:p>
          <a:p>
            <a:pPr defTabSz="762000"/>
            <a:endParaRPr lang="cs-CZ" altLang="cs-CZ" sz="2400" i="1" dirty="0"/>
          </a:p>
          <a:p>
            <a:pPr marL="0" indent="0" defTabSz="762000">
              <a:buNone/>
            </a:pPr>
            <a:endParaRPr lang="cs-CZ" altLang="cs-CZ" sz="2400" i="1" dirty="0"/>
          </a:p>
          <a:p>
            <a:pPr defTabSz="762000" eaLnBrk="1" hangingPunct="1"/>
            <a:r>
              <a:rPr lang="cs-CZ" altLang="cs-CZ" sz="2400" dirty="0" smtClean="0"/>
              <a:t>Výkon zdroje je energie, kterou zdroj dodá do obvodu za 1 sekundu</a:t>
            </a:r>
            <a:r>
              <a:rPr lang="cs-CZ" altLang="cs-CZ" sz="2400" i="1" dirty="0" smtClean="0"/>
              <a:t>.</a:t>
            </a:r>
            <a:endParaRPr lang="cs-CZ" altLang="cs-CZ" sz="2400" dirty="0" smtClean="0"/>
          </a:p>
          <a:p>
            <a:pPr defTabSz="762000" eaLnBrk="1" hangingPunct="1"/>
            <a:endParaRPr lang="cs-CZ" altLang="cs-CZ" dirty="0" smtClean="0"/>
          </a:p>
          <a:p>
            <a:pPr defTabSz="762000" eaLnBrk="1" hangingPunct="1"/>
            <a:endParaRPr lang="cs-CZ" altLang="cs-CZ" dirty="0" smtClean="0"/>
          </a:p>
          <a:p>
            <a:pPr defTabSz="762000" eaLnBrk="1" hangingPunct="1"/>
            <a:endParaRPr lang="cs-CZ" altLang="cs-CZ" dirty="0" smtClean="0"/>
          </a:p>
        </p:txBody>
      </p:sp>
      <p:grpSp>
        <p:nvGrpSpPr>
          <p:cNvPr id="44036" name="Skupina 7"/>
          <p:cNvGrpSpPr>
            <a:grpSpLocks/>
          </p:cNvGrpSpPr>
          <p:nvPr/>
        </p:nvGrpSpPr>
        <p:grpSpPr bwMode="auto">
          <a:xfrm>
            <a:off x="2003425" y="5013176"/>
            <a:ext cx="4933950" cy="1187450"/>
            <a:chOff x="2149475" y="4438650"/>
            <a:chExt cx="4933950" cy="1187450"/>
          </a:xfrm>
        </p:grpSpPr>
        <p:graphicFrame>
          <p:nvGraphicFramePr>
            <p:cNvPr id="44042" name="Object 2"/>
            <p:cNvGraphicFramePr>
              <a:graphicFrameLocks noChangeAspect="1"/>
            </p:cNvGraphicFramePr>
            <p:nvPr/>
          </p:nvGraphicFramePr>
          <p:xfrm>
            <a:off x="2149475" y="4527550"/>
            <a:ext cx="1068388" cy="98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2" name="Rovnica" r:id="rId3" imgW="507780" imgH="393529" progId="Equation.3">
                    <p:embed/>
                  </p:oleObj>
                </mc:Choice>
                <mc:Fallback>
                  <p:oleObj name="Rovnica" r:id="rId3" imgW="507780" imgH="393529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9475" y="4527550"/>
                          <a:ext cx="1068388" cy="98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3" name="Object 3"/>
            <p:cNvGraphicFramePr>
              <a:graphicFrameLocks noChangeAspect="1"/>
            </p:cNvGraphicFramePr>
            <p:nvPr/>
          </p:nvGraphicFramePr>
          <p:xfrm>
            <a:off x="3267075" y="4749800"/>
            <a:ext cx="82708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3" name="Rovnica" r:id="rId5" imgW="393529" imgH="228501" progId="Equation.3">
                    <p:embed/>
                  </p:oleObj>
                </mc:Choice>
                <mc:Fallback>
                  <p:oleObj name="Rovnica" r:id="rId5" imgW="393529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7075" y="4749800"/>
                          <a:ext cx="827088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4" name="Object 4"/>
            <p:cNvGraphicFramePr>
              <a:graphicFrameLocks noChangeAspect="1"/>
            </p:cNvGraphicFramePr>
            <p:nvPr/>
          </p:nvGraphicFramePr>
          <p:xfrm>
            <a:off x="4114800" y="4438650"/>
            <a:ext cx="1349375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4" name="Rovnica" r:id="rId7" imgW="571500" imgH="457200" progId="Equation.3">
                    <p:embed/>
                  </p:oleObj>
                </mc:Choice>
                <mc:Fallback>
                  <p:oleObj name="Rovnica" r:id="rId7" imgW="571500" imgH="457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4438650"/>
                          <a:ext cx="1349375" cy="1187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5" name="Object 5"/>
            <p:cNvGraphicFramePr>
              <a:graphicFrameLocks noChangeAspect="1"/>
            </p:cNvGraphicFramePr>
            <p:nvPr/>
          </p:nvGraphicFramePr>
          <p:xfrm>
            <a:off x="5481638" y="4732338"/>
            <a:ext cx="1601787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5" name="Rovnica" r:id="rId9" imgW="761669" imgH="228501" progId="Equation.3">
                    <p:embed/>
                  </p:oleObj>
                </mc:Choice>
                <mc:Fallback>
                  <p:oleObj name="Rovnica" r:id="rId9" imgW="761669" imgH="22850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1638" y="4732338"/>
                          <a:ext cx="1601787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37" name="Skupina 12"/>
          <p:cNvGrpSpPr>
            <a:grpSpLocks/>
          </p:cNvGrpSpPr>
          <p:nvPr/>
        </p:nvGrpSpPr>
        <p:grpSpPr bwMode="auto">
          <a:xfrm>
            <a:off x="2436686" y="3016598"/>
            <a:ext cx="3592513" cy="1077913"/>
            <a:chOff x="2844800" y="4443413"/>
            <a:chExt cx="3592513" cy="1077912"/>
          </a:xfrm>
        </p:grpSpPr>
        <p:graphicFrame>
          <p:nvGraphicFramePr>
            <p:cNvPr id="44038" name="Object 6"/>
            <p:cNvGraphicFramePr>
              <a:graphicFrameLocks noChangeAspect="1"/>
            </p:cNvGraphicFramePr>
            <p:nvPr/>
          </p:nvGraphicFramePr>
          <p:xfrm>
            <a:off x="3878263" y="4778375"/>
            <a:ext cx="71596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6" name="Rovnica" r:id="rId11" imgW="329914" imgH="177646" progId="Equation.3">
                    <p:embed/>
                  </p:oleObj>
                </mc:Choice>
                <mc:Fallback>
                  <p:oleObj name="Rovnica" r:id="rId11" imgW="329914" imgH="17764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263" y="4778375"/>
                          <a:ext cx="715962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9" name="Object 7"/>
            <p:cNvGraphicFramePr>
              <a:graphicFrameLocks noChangeAspect="1"/>
            </p:cNvGraphicFramePr>
            <p:nvPr/>
          </p:nvGraphicFramePr>
          <p:xfrm>
            <a:off x="4664075" y="4443413"/>
            <a:ext cx="823913" cy="1077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7" name="Rovnica" r:id="rId13" imgW="380835" imgH="418918" progId="Equation.3">
                    <p:embed/>
                  </p:oleObj>
                </mc:Choice>
                <mc:Fallback>
                  <p:oleObj name="Rovnica" r:id="rId13" imgW="380835" imgH="418918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4075" y="4443413"/>
                          <a:ext cx="823913" cy="1077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0" name="Object 8"/>
            <p:cNvGraphicFramePr>
              <a:graphicFrameLocks noChangeAspect="1"/>
            </p:cNvGraphicFramePr>
            <p:nvPr/>
          </p:nvGraphicFramePr>
          <p:xfrm>
            <a:off x="2844800" y="4527550"/>
            <a:ext cx="968375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8" name="Rovnica" r:id="rId15" imgW="457002" imgH="393529" progId="Equation.3">
                    <p:embed/>
                  </p:oleObj>
                </mc:Choice>
                <mc:Fallback>
                  <p:oleObj name="Rovnica" r:id="rId15" imgW="457002" imgH="393529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800" y="4527550"/>
                          <a:ext cx="968375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1" name="Object 9"/>
            <p:cNvGraphicFramePr>
              <a:graphicFrameLocks noChangeAspect="1"/>
            </p:cNvGraphicFramePr>
            <p:nvPr/>
          </p:nvGraphicFramePr>
          <p:xfrm>
            <a:off x="5529263" y="4706938"/>
            <a:ext cx="9080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" name="Rovnica" r:id="rId17" imgW="380835" imgH="190417" progId="Equation.3">
                    <p:embed/>
                  </p:oleObj>
                </mc:Choice>
                <mc:Fallback>
                  <p:oleObj name="Rovnica" r:id="rId17" imgW="380835" imgH="190417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263" y="4706938"/>
                          <a:ext cx="908050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ovéPole 2"/>
          <p:cNvSpPr txBox="1"/>
          <p:nvPr/>
        </p:nvSpPr>
        <p:spPr>
          <a:xfrm>
            <a:off x="2088777" y="5542635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Účinnost obvodu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Takto definovaná účinnost je účinnost obvodu resp. zdroje. Udává, </a:t>
            </a:r>
            <a:r>
              <a:rPr lang="cs-CZ" altLang="cs-CZ" sz="2800" dirty="0" smtClean="0">
                <a:solidFill>
                  <a:srgbClr val="FF0000"/>
                </a:solidFill>
              </a:rPr>
              <a:t>jaká část</a:t>
            </a:r>
            <a:r>
              <a:rPr lang="cs-CZ" altLang="cs-CZ" sz="2800" dirty="0" smtClean="0"/>
              <a:t> celkové </a:t>
            </a:r>
            <a:r>
              <a:rPr lang="cs-CZ" altLang="cs-CZ" sz="2800" dirty="0" smtClean="0">
                <a:solidFill>
                  <a:srgbClr val="FF0000"/>
                </a:solidFill>
              </a:rPr>
              <a:t>energie</a:t>
            </a:r>
            <a:r>
              <a:rPr lang="cs-CZ" altLang="cs-CZ" sz="2800" dirty="0" smtClean="0"/>
              <a:t> produkované zdrojem napětí </a:t>
            </a:r>
            <a:r>
              <a:rPr lang="cs-CZ" altLang="cs-CZ" sz="2800" dirty="0" smtClean="0">
                <a:solidFill>
                  <a:srgbClr val="FF0000"/>
                </a:solidFill>
              </a:rPr>
              <a:t>se dostane do vnější části obvodu</a:t>
            </a:r>
            <a:r>
              <a:rPr lang="cs-CZ" altLang="cs-CZ" sz="2800" dirty="0" smtClean="0"/>
              <a:t> - tj. ke spotřebiči. Neříká nic o účinnosti přeměny energie v samotném spotřebiči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780555"/>
              </p:ext>
            </p:extLst>
          </p:nvPr>
        </p:nvGraphicFramePr>
        <p:xfrm>
          <a:off x="1225563" y="2286000"/>
          <a:ext cx="1287463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4" name="Rovnica" r:id="rId3" imgW="545863" imgH="431613" progId="Equation.3">
                  <p:embed/>
                </p:oleObj>
              </mc:Choice>
              <mc:Fallback>
                <p:oleObj name="Rovnica" r:id="rId3" imgW="545863" imgH="4316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63" y="2286000"/>
                        <a:ext cx="1287463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02166"/>
              </p:ext>
            </p:extLst>
          </p:nvPr>
        </p:nvGraphicFramePr>
        <p:xfrm>
          <a:off x="2506400" y="2286001"/>
          <a:ext cx="72072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" name="Rovnica" r:id="rId5" imgW="330057" imgH="431613" progId="Equation.3">
                  <p:embed/>
                </p:oleObj>
              </mc:Choice>
              <mc:Fallback>
                <p:oleObj name="Rovnica" r:id="rId5" imgW="330057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400" y="2286001"/>
                        <a:ext cx="72072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70246"/>
              </p:ext>
            </p:extLst>
          </p:nvPr>
        </p:nvGraphicFramePr>
        <p:xfrm>
          <a:off x="4067944" y="2259013"/>
          <a:ext cx="229393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" name="Rovnica" r:id="rId7" imgW="977900" imgH="457200" progId="Equation.3">
                  <p:embed/>
                </p:oleObj>
              </mc:Choice>
              <mc:Fallback>
                <p:oleObj name="Rovnica" r:id="rId7" imgW="9779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259013"/>
                        <a:ext cx="2293938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28394"/>
              </p:ext>
            </p:extLst>
          </p:nvPr>
        </p:nvGraphicFramePr>
        <p:xfrm>
          <a:off x="6344587" y="2304256"/>
          <a:ext cx="149383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" name="Rovnica" r:id="rId9" imgW="660113" imgH="431613" progId="Equation.3">
                  <p:embed/>
                </p:oleObj>
              </mc:Choice>
              <mc:Fallback>
                <p:oleObj name="Rovnica" r:id="rId9" imgW="660113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587" y="2304256"/>
                        <a:ext cx="1493837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759" y="198340"/>
            <a:ext cx="7290054" cy="149961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9295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ovéPole 6"/>
          <p:cNvSpPr txBox="1">
            <a:spLocks noChangeArrowheads="1"/>
          </p:cNvSpPr>
          <p:nvPr/>
        </p:nvSpPr>
        <p:spPr bwMode="auto">
          <a:xfrm>
            <a:off x="1043037" y="2055143"/>
            <a:ext cx="428625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d)</a:t>
            </a:r>
          </a:p>
        </p:txBody>
      </p:sp>
      <p:grpSp>
        <p:nvGrpSpPr>
          <p:cNvPr id="46085" name="Skupina 7"/>
          <p:cNvGrpSpPr>
            <a:grpSpLocks/>
          </p:cNvGrpSpPr>
          <p:nvPr/>
        </p:nvGrpSpPr>
        <p:grpSpPr bwMode="auto">
          <a:xfrm>
            <a:off x="971599" y="3341018"/>
            <a:ext cx="7929563" cy="1638298"/>
            <a:chOff x="1000100" y="3714752"/>
            <a:chExt cx="7929586" cy="1638837"/>
          </a:xfrm>
        </p:grpSpPr>
        <p:pic>
          <p:nvPicPr>
            <p:cNvPr id="4608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3714752"/>
              <a:ext cx="7929586" cy="1606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9" name="TextovéPole 6"/>
            <p:cNvSpPr txBox="1">
              <a:spLocks noChangeArrowheads="1"/>
            </p:cNvSpPr>
            <p:nvPr/>
          </p:nvSpPr>
          <p:spPr bwMode="auto">
            <a:xfrm>
              <a:off x="1142978" y="4214817"/>
              <a:ext cx="428604" cy="1138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-1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-1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a)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b)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c)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700" dirty="0"/>
                <a:t>d)</a:t>
              </a:r>
            </a:p>
          </p:txBody>
        </p:sp>
      </p:grp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5" y="5126956"/>
            <a:ext cx="757237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ovéPole 9"/>
          <p:cNvSpPr txBox="1">
            <a:spLocks noChangeArrowheads="1"/>
          </p:cNvSpPr>
          <p:nvPr/>
        </p:nvSpPr>
        <p:spPr bwMode="auto">
          <a:xfrm>
            <a:off x="1043037" y="5627018"/>
            <a:ext cx="428625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213320"/>
            <a:ext cx="7290054" cy="1499616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proud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441059"/>
            <a:ext cx="7290055" cy="4023360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Elektrický proud </a:t>
            </a:r>
            <a:r>
              <a:rPr lang="cs-CZ" sz="2000" dirty="0"/>
              <a:t>– uspořádaný pohyb volných částic s elektrickým nábojem.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rgbClr val="FF0000"/>
                </a:solidFill>
              </a:rPr>
              <a:t>Dohodnutý směr proudu - </a:t>
            </a:r>
            <a:r>
              <a:rPr lang="cs-CZ" sz="2000" dirty="0"/>
              <a:t>směr pohybu proudu od kladného pólu (+) k zápornému pólu (–) (byl stanoven v době, kdy nebyla známa podstata vedení el. proudu ve vodičích).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Elektrický proud -</a:t>
            </a:r>
            <a:r>
              <a:rPr lang="cs-CZ" sz="2000" dirty="0"/>
              <a:t> určen jako podíl celkového náboje, který projde průřezem vodiče za jednotku času, a tohoto času:</a:t>
            </a:r>
          </a:p>
          <a:p>
            <a:pPr>
              <a:defRPr/>
            </a:pPr>
            <a:endParaRPr lang="cs-CZ" sz="2000" dirty="0"/>
          </a:p>
        </p:txBody>
      </p:sp>
      <p:pic>
        <p:nvPicPr>
          <p:cNvPr id="11268" name="Picture 2" descr="http://www.spsemoh.cz/vyuka/zae/obrazky/animobvod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848100"/>
            <a:ext cx="4022725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36571"/>
              </p:ext>
            </p:extLst>
          </p:nvPr>
        </p:nvGraphicFramePr>
        <p:xfrm>
          <a:off x="6555260" y="3556543"/>
          <a:ext cx="7064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Rovnice" r:id="rId4" imgW="406048" imgH="393359" progId="Equation.3">
                  <p:embed/>
                </p:oleObj>
              </mc:Choice>
              <mc:Fallback>
                <p:oleObj name="Rovnice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260" y="3556543"/>
                        <a:ext cx="706437" cy="684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0" name="Skupina 5"/>
          <p:cNvGrpSpPr>
            <a:grpSpLocks/>
          </p:cNvGrpSpPr>
          <p:nvPr/>
        </p:nvGrpSpPr>
        <p:grpSpPr bwMode="auto">
          <a:xfrm>
            <a:off x="5119688" y="4675188"/>
            <a:ext cx="4087812" cy="2063750"/>
            <a:chOff x="115772" y="1056024"/>
            <a:chExt cx="4951687" cy="2150180"/>
          </a:xfrm>
        </p:grpSpPr>
        <p:cxnSp>
          <p:nvCxnSpPr>
            <p:cNvPr id="7" name="Přímá spojnice se šipkou 6"/>
            <p:cNvCxnSpPr/>
            <p:nvPr/>
          </p:nvCxnSpPr>
          <p:spPr>
            <a:xfrm flipH="1">
              <a:off x="971500" y="2858867"/>
              <a:ext cx="3240231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72" name="Skupina 7"/>
            <p:cNvGrpSpPr>
              <a:grpSpLocks/>
            </p:cNvGrpSpPr>
            <p:nvPr/>
          </p:nvGrpSpPr>
          <p:grpSpPr bwMode="auto">
            <a:xfrm>
              <a:off x="115772" y="1056024"/>
              <a:ext cx="4951687" cy="2150180"/>
              <a:chOff x="85562" y="1107995"/>
              <a:chExt cx="4951687" cy="2150180"/>
            </a:xfrm>
          </p:grpSpPr>
          <p:cxnSp>
            <p:nvCxnSpPr>
              <p:cNvPr id="9" name="Přímá spojnice se šipkou 8"/>
              <p:cNvCxnSpPr/>
              <p:nvPr/>
            </p:nvCxnSpPr>
            <p:spPr>
              <a:xfrm>
                <a:off x="972058" y="1524799"/>
                <a:ext cx="3240231" cy="0"/>
              </a:xfrm>
              <a:prstGeom prst="straightConnector1">
                <a:avLst/>
              </a:prstGeom>
              <a:ln w="57150">
                <a:solidFill>
                  <a:srgbClr val="66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4" name="TextovéPole 9"/>
              <p:cNvSpPr txBox="1">
                <a:spLocks noChangeArrowheads="1"/>
              </p:cNvSpPr>
              <p:nvPr/>
            </p:nvSpPr>
            <p:spPr bwMode="auto">
              <a:xfrm>
                <a:off x="481562" y="1107995"/>
                <a:ext cx="435768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cs-CZ" altLang="cs-CZ" sz="2000" b="1">
                    <a:solidFill>
                      <a:srgbClr val="6666FF"/>
                    </a:solidFill>
                  </a:rPr>
                  <a:t>Tok volných elektronů</a:t>
                </a:r>
                <a:endParaRPr lang="en-US" altLang="cs-CZ" sz="2000" b="1">
                  <a:solidFill>
                    <a:srgbClr val="6666FF"/>
                  </a:solidFill>
                </a:endParaRPr>
              </a:p>
            </p:txBody>
          </p:sp>
          <p:pic>
            <p:nvPicPr>
              <p:cNvPr id="11275" name="Picture 6" descr="https://dlnmh9ip6v2uc.cloudfront.net/assets/9/5/6/1/4/519fcd42ce395f804c000000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616" y="1700490"/>
                <a:ext cx="3708000" cy="1056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Přímá spojnice 11"/>
              <p:cNvCxnSpPr/>
              <p:nvPr/>
            </p:nvCxnSpPr>
            <p:spPr>
              <a:xfrm>
                <a:off x="4571887" y="1490065"/>
                <a:ext cx="0" cy="136784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622074" y="1544647"/>
                <a:ext cx="0" cy="13678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Minus 13"/>
              <p:cNvSpPr/>
              <p:nvPr/>
            </p:nvSpPr>
            <p:spPr>
              <a:xfrm>
                <a:off x="85562" y="2030918"/>
                <a:ext cx="396135" cy="395302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Plus 14"/>
              <p:cNvSpPr/>
              <p:nvPr/>
            </p:nvSpPr>
            <p:spPr>
              <a:xfrm>
                <a:off x="4641114" y="2030918"/>
                <a:ext cx="396135" cy="395302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12470" y="2857911"/>
                <a:ext cx="4357485" cy="4002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Tok proudu</a:t>
                </a:r>
                <a:endParaRPr 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286000"/>
            <a:ext cx="80724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ovéPole 3"/>
          <p:cNvSpPr txBox="1">
            <a:spLocks noChangeArrowheads="1"/>
          </p:cNvSpPr>
          <p:nvPr/>
        </p:nvSpPr>
        <p:spPr bwMode="auto">
          <a:xfrm>
            <a:off x="1214438" y="2857500"/>
            <a:ext cx="428625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Děkuji za pozornost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proud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Značka: 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Jednotka:  </a:t>
            </a:r>
            <a:r>
              <a:rPr lang="cs-CZ" dirty="0" smtClean="0">
                <a:solidFill>
                  <a:srgbClr val="FF0000"/>
                </a:solidFill>
              </a:rPr>
              <a:t>A ; Ampér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Elektrický proud měříme ampérmetrem, který připojujeme sériově.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Pomocí definičního vztahu elektrického proudu lze vyjádřit jednotku elektrického náboje takto  </a:t>
            </a:r>
            <a:r>
              <a:rPr lang="cs-CZ" dirty="0" smtClean="0">
                <a:solidFill>
                  <a:srgbClr val="FF0000"/>
                </a:solidFill>
              </a:rPr>
              <a:t>[Q]=A</a:t>
            </a: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*s </a:t>
            </a:r>
            <a:r>
              <a:rPr lang="cs-CZ" dirty="0" smtClean="0"/>
              <a:t>(</a:t>
            </a:r>
            <a:r>
              <a:rPr lang="cs-CZ" i="1" dirty="0" smtClean="0"/>
              <a:t>ampérsekunda</a:t>
            </a:r>
            <a:r>
              <a:rPr lang="cs-CZ" dirty="0" smtClean="0"/>
              <a:t>). Tato jednotka (resp. jednotka </a:t>
            </a:r>
            <a:r>
              <a:rPr lang="cs-CZ" i="1" dirty="0" smtClean="0">
                <a:solidFill>
                  <a:srgbClr val="FF0000"/>
                </a:solidFill>
              </a:rPr>
              <a:t>ampérhodina</a:t>
            </a:r>
            <a:r>
              <a:rPr lang="cs-CZ" dirty="0" smtClean="0"/>
              <a:t>) se občas používá i v technické praxi jako </a:t>
            </a:r>
            <a:r>
              <a:rPr lang="cs-CZ" dirty="0" smtClean="0">
                <a:solidFill>
                  <a:srgbClr val="FF0000"/>
                </a:solidFill>
              </a:rPr>
              <a:t>jednotka kapacity zdroje napětí</a:t>
            </a:r>
            <a:r>
              <a:rPr lang="cs-CZ" dirty="0" smtClean="0"/>
              <a:t>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824136"/>
            <a:ext cx="78581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ovéPole 6"/>
          <p:cNvSpPr txBox="1">
            <a:spLocks noChangeArrowheads="1"/>
          </p:cNvSpPr>
          <p:nvPr/>
        </p:nvSpPr>
        <p:spPr bwMode="auto">
          <a:xfrm>
            <a:off x="910971" y="2181324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/>
              <a:t>d)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3421161"/>
            <a:ext cx="807243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ovéPole 6"/>
          <p:cNvSpPr txBox="1">
            <a:spLocks noChangeArrowheads="1"/>
          </p:cNvSpPr>
          <p:nvPr/>
        </p:nvSpPr>
        <p:spPr bwMode="auto">
          <a:xfrm>
            <a:off x="982408" y="3967261"/>
            <a:ext cx="428625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5253136"/>
            <a:ext cx="75819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ovéPole 8"/>
          <p:cNvSpPr txBox="1">
            <a:spLocks noChangeArrowheads="1"/>
          </p:cNvSpPr>
          <p:nvPr/>
        </p:nvSpPr>
        <p:spPr bwMode="auto">
          <a:xfrm>
            <a:off x="1053846" y="5538886"/>
            <a:ext cx="428625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Otázky</a:t>
            </a:r>
            <a:endParaRPr lang="cs-CZ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286000"/>
            <a:ext cx="78644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1071563" y="3071813"/>
            <a:ext cx="428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http://elektross.gjn.cz/obrazky/prou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28" y="3865563"/>
            <a:ext cx="378618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proud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5" y="1844824"/>
            <a:ext cx="7290055" cy="4023360"/>
          </a:xfrm>
        </p:spPr>
        <p:txBody>
          <a:bodyPr>
            <a:normAutofit/>
          </a:bodyPr>
          <a:lstStyle/>
          <a:p>
            <a:pPr marL="457200" indent="-457200" algn="just" defTabSz="7620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Podmínkou</a:t>
            </a:r>
            <a:r>
              <a:rPr lang="cs-CZ" sz="2400" dirty="0" smtClean="0"/>
              <a:t> vzniku elektrického proudu v látce je:</a:t>
            </a:r>
          </a:p>
          <a:p>
            <a:pPr marL="457200" indent="-457200" algn="just" defTabSz="7620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1. přítomnost </a:t>
            </a:r>
            <a:r>
              <a:rPr lang="cs-CZ" sz="2400" dirty="0" smtClean="0">
                <a:solidFill>
                  <a:srgbClr val="FF0000"/>
                </a:solidFill>
              </a:rPr>
              <a:t>volných částic s elektrickým nábojem</a:t>
            </a:r>
            <a:r>
              <a:rPr lang="cs-CZ" sz="2400" dirty="0" smtClean="0"/>
              <a:t>,</a:t>
            </a:r>
          </a:p>
          <a:p>
            <a:pPr marL="457200" indent="-457200" algn="just" defTabSz="762000" eaLnBrk="1" fontAlgn="auto" hangingPunct="1">
              <a:spcAft>
                <a:spcPct val="25000"/>
              </a:spcAft>
              <a:buFont typeface="Wingdings 2"/>
              <a:buChar char=""/>
              <a:defRPr/>
            </a:pPr>
            <a:r>
              <a:rPr lang="cs-CZ" sz="2400" dirty="0" smtClean="0"/>
              <a:t>2. utvoření </a:t>
            </a:r>
            <a:r>
              <a:rPr lang="cs-CZ" sz="2400" dirty="0" smtClean="0">
                <a:solidFill>
                  <a:srgbClr val="FF0000"/>
                </a:solidFill>
              </a:rPr>
              <a:t>elektrického pole </a:t>
            </a:r>
            <a:r>
              <a:rPr lang="cs-CZ" sz="2400" dirty="0" smtClean="0"/>
              <a:t>v této látce.</a:t>
            </a:r>
          </a:p>
          <a:p>
            <a:pPr marL="457200" indent="-457200" algn="just" defTabSz="7620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Trvale přítomné elektrické pole ve vodiči nastane, je-li vodič připojen na </a:t>
            </a:r>
            <a:r>
              <a:rPr lang="cs-CZ" sz="2400" dirty="0" smtClean="0">
                <a:solidFill>
                  <a:srgbClr val="FF0000"/>
                </a:solidFill>
              </a:rPr>
              <a:t>elektrický zdroj</a:t>
            </a:r>
            <a:r>
              <a:rPr lang="cs-CZ" sz="2400" dirty="0" smtClean="0"/>
              <a:t>.  </a:t>
            </a:r>
          </a:p>
          <a:p>
            <a:pPr marL="457200" indent="-457200" algn="just" defTabSz="7620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3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proud</a:t>
            </a:r>
            <a:endParaRPr lang="cs-CZ" dirty="0"/>
          </a:p>
        </p:txBody>
      </p:sp>
      <p:pic>
        <p:nvPicPr>
          <p:cNvPr id="10" name="F686E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1628800"/>
            <a:ext cx="6931993" cy="4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3234</TotalTime>
  <Words>1343</Words>
  <Application>Microsoft Office PowerPoint</Application>
  <PresentationFormat>Předvádění na obrazovce (4:3)</PresentationFormat>
  <Paragraphs>259</Paragraphs>
  <Slides>41</Slides>
  <Notes>0</Notes>
  <HiddenSlides>0</HiddenSlides>
  <MMClips>1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41</vt:i4>
      </vt:variant>
    </vt:vector>
  </HeadingPairs>
  <TitlesOfParts>
    <vt:vector size="56" baseType="lpstr">
      <vt:lpstr>Arial</vt:lpstr>
      <vt:lpstr>Arial Black</vt:lpstr>
      <vt:lpstr>Calibri</vt:lpstr>
      <vt:lpstr>Gill Sans MT</vt:lpstr>
      <vt:lpstr>Symbol</vt:lpstr>
      <vt:lpstr>Tw Cen MT</vt:lpstr>
      <vt:lpstr>Tw Cen MT Condensed</vt:lpstr>
      <vt:lpstr>Verdana</vt:lpstr>
      <vt:lpstr>Wingdings 2</vt:lpstr>
      <vt:lpstr>Wingdings 3</vt:lpstr>
      <vt:lpstr>Integrál</vt:lpstr>
      <vt:lpstr>Rovnice</vt:lpstr>
      <vt:lpstr>Visio</vt:lpstr>
      <vt:lpstr>Rovnica</vt:lpstr>
      <vt:lpstr>VISIO</vt:lpstr>
      <vt:lpstr>Fyzika</vt:lpstr>
      <vt:lpstr>Co nás dnes čeká</vt:lpstr>
      <vt:lpstr>Elektrický proud</vt:lpstr>
      <vt:lpstr>Elektrický proud</vt:lpstr>
      <vt:lpstr>Elektrický proud</vt:lpstr>
      <vt:lpstr>Otázky</vt:lpstr>
      <vt:lpstr>Otázky</vt:lpstr>
      <vt:lpstr>Elektrický proud</vt:lpstr>
      <vt:lpstr>Elektrický proud</vt:lpstr>
      <vt:lpstr>Elektrický zdroj</vt:lpstr>
      <vt:lpstr>Elektrický zdroj</vt:lpstr>
      <vt:lpstr>Elektrický proud</vt:lpstr>
      <vt:lpstr>Vodič v elektrickém poli</vt:lpstr>
      <vt:lpstr>Izolant v elektrickém poli</vt:lpstr>
      <vt:lpstr>Izolant v elektrickém poli</vt:lpstr>
      <vt:lpstr>Otázky</vt:lpstr>
      <vt:lpstr>Elektrický proud v kovech</vt:lpstr>
      <vt:lpstr>Ohmův zákon</vt:lpstr>
      <vt:lpstr>Elektrický odpor</vt:lpstr>
      <vt:lpstr>Elektrický odpor</vt:lpstr>
      <vt:lpstr>Závislost odporu na teplotě</vt:lpstr>
      <vt:lpstr>Otázky</vt:lpstr>
      <vt:lpstr>Elektrický odpor</vt:lpstr>
      <vt:lpstr>Řazení odporů</vt:lpstr>
      <vt:lpstr>Otázky</vt:lpstr>
      <vt:lpstr>Ohmův zákon pro uzavřený obvod</vt:lpstr>
      <vt:lpstr>Nezatížený zdroj</vt:lpstr>
      <vt:lpstr>Zatížený zdroj</vt:lpstr>
      <vt:lpstr>Otázky</vt:lpstr>
      <vt:lpstr>Kirchhoffovy zákony</vt:lpstr>
      <vt:lpstr>1. Kirchhoffův zákon</vt:lpstr>
      <vt:lpstr>2. Kirchhoffův zákon</vt:lpstr>
      <vt:lpstr>Kirchhoffovy zákony - aplikace</vt:lpstr>
      <vt:lpstr>Kirchhoffovy zákony - aplikace</vt:lpstr>
      <vt:lpstr>Otázky</vt:lpstr>
      <vt:lpstr>Práce a výkon stejnosměrného proudu</vt:lpstr>
      <vt:lpstr>Práce a výkon stejnosměrného proudu</vt:lpstr>
      <vt:lpstr>Účinnost obvodu</vt:lpstr>
      <vt:lpstr>Otázky</vt:lpstr>
      <vt:lpstr>Otázky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VII.</dc:title>
  <dc:creator>biof</dc:creator>
  <cp:lastModifiedBy>Biofyzika</cp:lastModifiedBy>
  <cp:revision>149</cp:revision>
  <cp:lastPrinted>2019-12-10T15:12:18Z</cp:lastPrinted>
  <dcterms:created xsi:type="dcterms:W3CDTF">2013-01-14T09:15:04Z</dcterms:created>
  <dcterms:modified xsi:type="dcterms:W3CDTF">2019-12-17T15:37:42Z</dcterms:modified>
</cp:coreProperties>
</file>