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mp4" ContentType="video/mp4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57" r:id="rId3"/>
    <p:sldId id="258" r:id="rId4"/>
    <p:sldId id="322" r:id="rId5"/>
    <p:sldId id="326" r:id="rId6"/>
    <p:sldId id="325" r:id="rId7"/>
    <p:sldId id="308" r:id="rId8"/>
    <p:sldId id="263" r:id="rId9"/>
    <p:sldId id="311" r:id="rId10"/>
    <p:sldId id="312" r:id="rId11"/>
    <p:sldId id="313" r:id="rId12"/>
    <p:sldId id="314" r:id="rId13"/>
    <p:sldId id="267" r:id="rId14"/>
    <p:sldId id="268" r:id="rId15"/>
    <p:sldId id="327" r:id="rId16"/>
    <p:sldId id="331" r:id="rId17"/>
    <p:sldId id="335" r:id="rId18"/>
    <p:sldId id="318" r:id="rId19"/>
    <p:sldId id="284" r:id="rId20"/>
    <p:sldId id="323" r:id="rId21"/>
    <p:sldId id="336" r:id="rId22"/>
    <p:sldId id="324" r:id="rId23"/>
    <p:sldId id="309" r:id="rId24"/>
    <p:sldId id="310" r:id="rId25"/>
    <p:sldId id="337" r:id="rId26"/>
    <p:sldId id="287" r:id="rId27"/>
    <p:sldId id="320" r:id="rId28"/>
    <p:sldId id="289" r:id="rId29"/>
    <p:sldId id="290" r:id="rId30"/>
    <p:sldId id="291" r:id="rId31"/>
    <p:sldId id="319" r:id="rId32"/>
    <p:sldId id="293" r:id="rId33"/>
    <p:sldId id="294" r:id="rId34"/>
    <p:sldId id="297" r:id="rId35"/>
    <p:sldId id="302" r:id="rId36"/>
    <p:sldId id="292" r:id="rId3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9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710" autoAdjust="0"/>
  </p:normalViewPr>
  <p:slideViewPr>
    <p:cSldViewPr>
      <p:cViewPr varScale="1">
        <p:scale>
          <a:sx n="109" d="100"/>
          <a:sy n="109" d="100"/>
        </p:scale>
        <p:origin x="169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2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5" Type="http://schemas.openxmlformats.org/officeDocument/2006/relationships/image" Target="../media/image26.wmf"/><Relationship Id="rId4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4" Type="http://schemas.openxmlformats.org/officeDocument/2006/relationships/image" Target="../media/image5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30D3D-89F9-4844-9E8A-E2F739D182F2}" type="datetimeFigureOut">
              <a:rPr lang="cs-CZ" smtClean="0"/>
              <a:t>02.03.2020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D2D2A-2DD0-4A89-9080-BBE9EFBBAA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0656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96886-2E02-4519-A4B0-045D673E635E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bdélník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10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06E23A71-7131-4F13-B96D-C88E019A873F}" type="datetimeFigureOut">
              <a:rPr lang="cs-CZ"/>
              <a:pPr>
                <a:defRPr/>
              </a:pPr>
              <a:t>02.03.2020</a:t>
            </a:fld>
            <a:endParaRPr lang="cs-CZ"/>
          </a:p>
        </p:txBody>
      </p:sp>
      <p:sp>
        <p:nvSpPr>
          <p:cNvPr id="11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5E69E-62BA-42B6-A251-3AA1F5FC70C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9512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5FADF-B8E1-4E41-9BFB-70F211A73C97}" type="datetimeFigureOut">
              <a:rPr lang="cs-CZ"/>
              <a:pPr>
                <a:defRPr/>
              </a:pPr>
              <a:t>02.03.2020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E31F3-BCD7-44C2-89A4-D18311FFC40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7757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římá spojovací čára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Rovnoramenný trojúhelník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římá spojovací čára 12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88363-6BDD-43F5-B81F-7B5EA4C591AB}" type="datetimeFigureOut">
              <a:rPr lang="cs-CZ"/>
              <a:pPr>
                <a:defRPr/>
              </a:pPr>
              <a:t>02.03.2020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45030-34B1-4FC8-9CB2-5D44CE0365F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6517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3AA2E-CAA4-408A-898F-C50533488FAD}" type="datetimeFigureOut">
              <a:rPr lang="cs-CZ"/>
              <a:pPr>
                <a:defRPr/>
              </a:pPr>
              <a:t>02.03.2020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2D78E-15FE-417D-8057-49882556043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2140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F8303-3143-424E-9055-C527CE0C5508}" type="datetimeFigureOut">
              <a:rPr lang="cs-CZ"/>
              <a:pPr>
                <a:defRPr/>
              </a:pPr>
              <a:t>02.03.2020</a:t>
            </a:fld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E1023-6EB3-4EA1-AC16-B846E87E47C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51703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29203-A216-4FAC-960E-BB9A0D0235DB}" type="datetimeFigureOut">
              <a:rPr lang="cs-CZ"/>
              <a:pPr>
                <a:defRPr/>
              </a:pPr>
              <a:t>02.03.2020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A5E14-6D25-42B1-A28F-B57B405BAD6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1256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0DBBE-13E8-4610-B0E9-720FE2BFAB97}" type="datetimeFigureOut">
              <a:rPr lang="cs-CZ"/>
              <a:pPr>
                <a:defRPr/>
              </a:pPr>
              <a:t>02.03.2020</a:t>
            </a:fld>
            <a:endParaRPr lang="cs-CZ"/>
          </a:p>
        </p:txBody>
      </p:sp>
      <p:sp>
        <p:nvSpPr>
          <p:cNvPr id="8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4CCD1-4F62-42FB-87CF-BE58E5E98D9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1622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vnoramenný trojúhelník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0632E-B8CD-4BE8-A8CC-0191942B8409}" type="datetimeFigureOut">
              <a:rPr lang="cs-CZ"/>
              <a:pPr>
                <a:defRPr/>
              </a:pPr>
              <a:t>02.03.2020</a:t>
            </a:fld>
            <a:endParaRPr lang="cs-CZ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2419B-C78D-4318-96BD-5DF9F3068AC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1326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římá spojovací čára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Rovnoramenný trojúhelník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2E04C-9D6D-4061-8AF5-8F96AB211022}" type="datetimeFigureOut">
              <a:rPr lang="cs-CZ"/>
              <a:pPr>
                <a:defRPr/>
              </a:pPr>
              <a:t>02.03.2020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5CC73-64BA-4779-AF7A-A04A9E68933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5817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Přímá spojovací čára 11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Rovnoramenný trojúhelník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8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57575-86B6-4758-8F8C-45A5E1F63F95}" type="datetimeFigureOut">
              <a:rPr lang="cs-CZ"/>
              <a:pPr>
                <a:defRPr/>
              </a:pPr>
              <a:t>02.03.2020</a:t>
            </a:fld>
            <a:endParaRPr lang="cs-CZ"/>
          </a:p>
        </p:txBody>
      </p:sp>
      <p:sp>
        <p:nvSpPr>
          <p:cNvPr id="9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D1115-6705-48BF-AFAE-F6C8F660D8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8623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bdélník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117CD-535E-4C69-BE7D-080DB6704EC0}" type="datetimeFigureOut">
              <a:rPr lang="cs-CZ"/>
              <a:pPr>
                <a:defRPr/>
              </a:pPr>
              <a:t>02.03.2020</a:t>
            </a:fld>
            <a:endParaRPr lang="cs-CZ"/>
          </a:p>
        </p:txBody>
      </p:sp>
      <p:sp>
        <p:nvSpPr>
          <p:cNvPr id="9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91993-8976-4AE3-B751-63DD1BBD63B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71216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  <a:endParaRPr lang="en-US" altLang="cs-CZ" smtClean="0"/>
          </a:p>
        </p:txBody>
      </p:sp>
      <p:sp>
        <p:nvSpPr>
          <p:cNvPr id="10243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4E45EB-843A-4D57-8E7C-27FB860E3CF3}" type="datetimeFigureOut">
              <a:rPr lang="cs-CZ"/>
              <a:pPr>
                <a:defRPr/>
              </a:pPr>
              <a:t>02.03.2020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F381C6-9A13-41F1-971F-5D919B555E7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28" name="Přímá spojovací čára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Přímá spojovací čára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ovnoramenný trojúhelník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97" r:id="rId2"/>
    <p:sldLayoutId id="2147483702" r:id="rId3"/>
    <p:sldLayoutId id="2147483698" r:id="rId4"/>
    <p:sldLayoutId id="2147483699" r:id="rId5"/>
    <p:sldLayoutId id="2147483703" r:id="rId6"/>
    <p:sldLayoutId id="2147483704" r:id="rId7"/>
    <p:sldLayoutId id="2147483705" r:id="rId8"/>
    <p:sldLayoutId id="2147483706" r:id="rId9"/>
    <p:sldLayoutId id="2147483700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25.e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8.png"/><Relationship Id="rId4" Type="http://schemas.openxmlformats.org/officeDocument/2006/relationships/image" Target="../media/image27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gif"/><Relationship Id="rId4" Type="http://schemas.openxmlformats.org/officeDocument/2006/relationships/image" Target="../media/image44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9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9.gif"/><Relationship Id="rId4" Type="http://schemas.openxmlformats.org/officeDocument/2006/relationships/image" Target="../media/image4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53.wmf"/><Relationship Id="rId4" Type="http://schemas.openxmlformats.org/officeDocument/2006/relationships/image" Target="../media/image50.wmf"/><Relationship Id="rId9" Type="http://schemas.openxmlformats.org/officeDocument/2006/relationships/oleObject" Target="../embeddings/oleObject14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6.gif"/><Relationship Id="rId5" Type="http://schemas.openxmlformats.org/officeDocument/2006/relationships/image" Target="../media/image55.png"/><Relationship Id="rId4" Type="http://schemas.openxmlformats.org/officeDocument/2006/relationships/image" Target="../media/image54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57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fyzika.jreichl.com/main.article/view/219-elektrina-a-magnetismus" TargetMode="External"/><Relationship Id="rId2" Type="http://schemas.openxmlformats.org/officeDocument/2006/relationships/hyperlink" Target="http://www.realisticky.cz/ucebnice.php?id=3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Magnetické pole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cs-CZ" dirty="0" smtClean="0"/>
              <a:t>Antonín Procházka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Permeabilita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μ</a:t>
            </a:r>
            <a:endParaRPr lang="cs-CZ" dirty="0" smtClean="0"/>
          </a:p>
        </p:txBody>
      </p:sp>
      <p:sp>
        <p:nvSpPr>
          <p:cNvPr id="205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lvl="1" eaLnBrk="1" hangingPunct="1"/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buFont typeface="Wingdings 3" pitchFamily="18" charset="2"/>
              <a:buNone/>
            </a:pP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… absolutní permeabilita materiálu</a:t>
            </a:r>
          </a:p>
          <a:p>
            <a:pPr lvl="1" eaLnBrk="1" hangingPunct="1">
              <a:buFont typeface="Wingdings 3" pitchFamily="18" charset="2"/>
              <a:buNone/>
            </a:pP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…  absolutní permeabilita vakua	                                 			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cs-CZ" b="1" baseline="-250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… relativní permeabilita materiálu</a:t>
            </a:r>
          </a:p>
          <a:p>
            <a:pPr lvl="1" eaLnBrk="1" hangingPunct="1"/>
            <a:endParaRPr lang="cs-CZ" dirty="0" smtClean="0"/>
          </a:p>
          <a:p>
            <a:pPr lvl="1" eaLnBrk="1" hangingPunct="1"/>
            <a:endParaRPr lang="cs-CZ" dirty="0" smtClean="0"/>
          </a:p>
          <a:p>
            <a:pPr lvl="1" eaLnBrk="1" hangingPunct="1"/>
            <a:r>
              <a:rPr lang="cs-CZ" dirty="0" smtClean="0"/>
              <a:t>Látky s vysokou permeabilitou zesilují magnetické pole</a:t>
            </a:r>
          </a:p>
          <a:p>
            <a:pPr lvl="1" eaLnBrk="1" hangingPunct="1"/>
            <a:endParaRPr lang="cs-CZ" dirty="0" smtClean="0"/>
          </a:p>
          <a:p>
            <a:pPr lvl="1" eaLnBrk="1" hangingPunct="1"/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pt-BR" dirty="0" smtClean="0"/>
              <a:t>μ</a:t>
            </a:r>
            <a:r>
              <a:rPr lang="pt-BR" baseline="-25000" dirty="0" smtClean="0"/>
              <a:t>0</a:t>
            </a:r>
            <a:r>
              <a:rPr lang="pt-BR" dirty="0" smtClean="0"/>
              <a:t> = 4π </a:t>
            </a:r>
            <a:r>
              <a:rPr lang="cs-CZ" dirty="0" smtClean="0"/>
              <a:t>.</a:t>
            </a:r>
            <a:r>
              <a:rPr lang="pt-BR" dirty="0" smtClean="0"/>
              <a:t> 10</a:t>
            </a:r>
            <a:r>
              <a:rPr lang="pt-BR" baseline="30000" dirty="0" smtClean="0"/>
              <a:t>−7</a:t>
            </a:r>
            <a:r>
              <a:rPr lang="pt-BR" dirty="0" smtClean="0"/>
              <a:t> N A</a:t>
            </a:r>
            <a:r>
              <a:rPr lang="pt-BR" baseline="30000" dirty="0" smtClean="0"/>
              <a:t>−2</a:t>
            </a:r>
            <a:r>
              <a:rPr lang="cs-CZ" baseline="30000" dirty="0" smtClean="0"/>
              <a:t> </a:t>
            </a:r>
            <a:r>
              <a:rPr lang="cs-CZ" dirty="0" smtClean="0"/>
              <a:t>= 1,6 . 10</a:t>
            </a:r>
            <a:r>
              <a:rPr lang="cs-CZ" baseline="30000" dirty="0" smtClean="0"/>
              <a:t>-6 </a:t>
            </a:r>
            <a:r>
              <a:rPr lang="pt-BR" dirty="0" smtClean="0"/>
              <a:t>N A</a:t>
            </a:r>
            <a:r>
              <a:rPr lang="pt-BR" baseline="30000" dirty="0" smtClean="0"/>
              <a:t>−2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4794250" y="19526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82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4250" y="1952625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4"/>
          <p:cNvGraphicFramePr>
            <a:graphicFrameLocks noChangeAspect="1"/>
          </p:cNvGraphicFramePr>
          <p:nvPr/>
        </p:nvGraphicFramePr>
        <p:xfrm>
          <a:off x="1116013" y="2133600"/>
          <a:ext cx="1409700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83" name="Equation" r:id="rId5" imgW="533160" imgH="431640" progId="Equation.DSMT4">
                  <p:embed/>
                </p:oleObj>
              </mc:Choice>
              <mc:Fallback>
                <p:oleObj name="Equation" r:id="rId5" imgW="5331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2133600"/>
                        <a:ext cx="1409700" cy="1139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894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„Síla“ magnetického pole</a:t>
            </a:r>
            <a:endParaRPr lang="cs-CZ" dirty="0"/>
          </a:p>
        </p:txBody>
      </p:sp>
      <p:sp>
        <p:nvSpPr>
          <p:cNvPr id="22531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Dvě veličiny </a:t>
            </a:r>
          </a:p>
          <a:p>
            <a:pPr lvl="1" eaLnBrk="1" hangingPunct="1"/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Intenzita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mag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. pole H</a:t>
            </a:r>
          </a:p>
          <a:p>
            <a:pPr lvl="1" eaLnBrk="1" hangingPunct="1"/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Mag. 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ndukce B </a:t>
            </a:r>
          </a:p>
          <a:p>
            <a:pPr eaLnBrk="1" hangingPunct="1">
              <a:buFont typeface="Wingdings 3" pitchFamily="18" charset="2"/>
              <a:buNone/>
            </a:pPr>
            <a:endParaRPr lang="cs-CZ" b="1" dirty="0" smtClean="0"/>
          </a:p>
          <a:p>
            <a:pPr eaLnBrk="1" hangingPunct="1">
              <a:buFont typeface="Wingdings 3" pitchFamily="18" charset="2"/>
              <a:buNone/>
            </a:pPr>
            <a:r>
              <a:rPr lang="cs-CZ" b="1" dirty="0" smtClean="0"/>
              <a:t>		B = 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. H</a:t>
            </a:r>
          </a:p>
          <a:p>
            <a:pPr eaLnBrk="1" hangingPunct="1">
              <a:buFont typeface="Wingdings 3" pitchFamily="18" charset="2"/>
              <a:buNone/>
            </a:pP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Permeabilita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je konstanta prostředí – tzn. vyjadřuje jaký vliv má prostředí na magnetické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pole</a:t>
            </a:r>
          </a:p>
          <a:p>
            <a:pPr eaLnBrk="1" hangingPunct="1"/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cs-CZ" sz="2400" b="1" i="1" dirty="0" smtClean="0"/>
              <a:t>Magnetická indukce B</a:t>
            </a:r>
            <a:r>
              <a:rPr lang="cs-CZ" sz="2400" b="1" dirty="0" smtClean="0"/>
              <a:t> tedy zohledňuje vliv látky prostředí jímž se pole šíří </a:t>
            </a:r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74440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Typy magnetických látek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cs-CZ" b="1" dirty="0" smtClean="0"/>
              <a:t>Feromagnetické</a:t>
            </a:r>
            <a:r>
              <a:rPr lang="cs-CZ" dirty="0" smtClean="0"/>
              <a:t> - </a:t>
            </a:r>
            <a:r>
              <a:rPr lang="el-GR" dirty="0" smtClean="0">
                <a:latin typeface="Times New Roman"/>
                <a:cs typeface="Times New Roman"/>
              </a:rPr>
              <a:t>μ</a:t>
            </a:r>
            <a:r>
              <a:rPr lang="cs-CZ" baseline="-25000" dirty="0" smtClean="0">
                <a:latin typeface="Times New Roman"/>
                <a:cs typeface="Times New Roman"/>
              </a:rPr>
              <a:t>r</a:t>
            </a:r>
            <a:r>
              <a:rPr lang="cs-CZ" dirty="0" smtClean="0">
                <a:latin typeface="Times New Roman"/>
                <a:cs typeface="Times New Roman"/>
              </a:rPr>
              <a:t> = 10</a:t>
            </a:r>
            <a:r>
              <a:rPr lang="cs-CZ" baseline="30000" dirty="0" smtClean="0">
                <a:latin typeface="Times New Roman"/>
                <a:cs typeface="Times New Roman"/>
              </a:rPr>
              <a:t>2</a:t>
            </a:r>
            <a:r>
              <a:rPr lang="cs-CZ" dirty="0" smtClean="0">
                <a:latin typeface="Times New Roman"/>
                <a:cs typeface="Times New Roman"/>
              </a:rPr>
              <a:t> – 10</a:t>
            </a:r>
            <a:r>
              <a:rPr lang="cs-CZ" baseline="30000" dirty="0" smtClean="0">
                <a:latin typeface="Times New Roman"/>
                <a:cs typeface="Times New Roman"/>
              </a:rPr>
              <a:t>5</a:t>
            </a:r>
            <a:r>
              <a:rPr lang="cs-CZ" dirty="0" smtClean="0">
                <a:latin typeface="Times New Roman"/>
                <a:cs typeface="Times New Roman"/>
              </a:rPr>
              <a:t> </a:t>
            </a:r>
          </a:p>
          <a:p>
            <a:pPr marL="548958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>
                <a:latin typeface="Times New Roman"/>
                <a:cs typeface="Times New Roman"/>
              </a:rPr>
              <a:t>Železo, kobalt, nikl, gadolinium</a:t>
            </a:r>
          </a:p>
          <a:p>
            <a:pPr marL="548957" lvl="2" indent="-27432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3"/>
              <a:buChar char=""/>
              <a:defRPr/>
            </a:pPr>
            <a:r>
              <a:rPr lang="cs-CZ" dirty="0">
                <a:latin typeface="Times New Roman"/>
                <a:cs typeface="Times New Roman"/>
              </a:rPr>
              <a:t>Curieova teplota – teplota, při které se z feromagnetické látky stává látka paramagnetická. Můžu tímto způsobem „zrušit“ permanentní magnet.  Např. pro železo to je </a:t>
            </a:r>
            <a:r>
              <a:rPr lang="cs-CZ" dirty="0" smtClean="0">
                <a:latin typeface="Times New Roman"/>
                <a:cs typeface="Times New Roman"/>
              </a:rPr>
              <a:t>770°C</a:t>
            </a:r>
          </a:p>
          <a:p>
            <a:pPr marL="274320" lvl="1" indent="-27432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3"/>
              <a:buChar char=""/>
              <a:defRPr/>
            </a:pPr>
            <a:endParaRPr lang="cs-CZ" dirty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cs-CZ" b="1" dirty="0" smtClean="0"/>
              <a:t>Paramagnetické </a:t>
            </a:r>
            <a:r>
              <a:rPr lang="cs-CZ" dirty="0" smtClean="0"/>
              <a:t>- </a:t>
            </a:r>
            <a:r>
              <a:rPr lang="el-GR" dirty="0" smtClean="0">
                <a:latin typeface="Times New Roman"/>
                <a:cs typeface="Times New Roman"/>
              </a:rPr>
              <a:t>μ</a:t>
            </a:r>
            <a:r>
              <a:rPr lang="cs-CZ" baseline="-25000" dirty="0" smtClean="0">
                <a:latin typeface="Times New Roman"/>
                <a:cs typeface="Times New Roman"/>
              </a:rPr>
              <a:t>r</a:t>
            </a:r>
            <a:r>
              <a:rPr lang="cs-CZ" dirty="0" smtClean="0">
                <a:latin typeface="Times New Roman"/>
                <a:cs typeface="Times New Roman"/>
              </a:rPr>
              <a:t> je nepatrně větší než 1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>
                <a:latin typeface="Times New Roman"/>
                <a:cs typeface="Times New Roman"/>
              </a:rPr>
              <a:t>Draslík, sodík, hliník, modrá skalice</a:t>
            </a:r>
            <a:endParaRPr lang="cs-CZ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b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cs-CZ" b="1" dirty="0" smtClean="0"/>
              <a:t>Diamagnetické</a:t>
            </a:r>
            <a:r>
              <a:rPr lang="cs-CZ" dirty="0" smtClean="0"/>
              <a:t> – </a:t>
            </a:r>
            <a:r>
              <a:rPr lang="el-GR" dirty="0" smtClean="0">
                <a:latin typeface="Times New Roman"/>
                <a:cs typeface="Times New Roman"/>
              </a:rPr>
              <a:t>μ</a:t>
            </a:r>
            <a:r>
              <a:rPr lang="cs-CZ" baseline="-25000" dirty="0" smtClean="0">
                <a:latin typeface="Times New Roman"/>
                <a:cs typeface="Times New Roman"/>
              </a:rPr>
              <a:t>r</a:t>
            </a:r>
            <a:r>
              <a:rPr lang="cs-CZ" dirty="0" smtClean="0">
                <a:latin typeface="Times New Roman"/>
                <a:cs typeface="Times New Roman"/>
              </a:rPr>
              <a:t> &lt; 1 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>
                <a:latin typeface="Times New Roman"/>
                <a:cs typeface="Times New Roman"/>
              </a:rPr>
              <a:t>Inertní plyny, zlato, voda, měď, supravodivé látky</a:t>
            </a:r>
            <a:endParaRPr lang="cs-CZ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753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Magnetické domény</a:t>
            </a:r>
            <a:endParaRPr lang="cs-CZ" dirty="0"/>
          </a:p>
        </p:txBody>
      </p:sp>
      <p:sp>
        <p:nvSpPr>
          <p:cNvPr id="2662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01004" y="1484784"/>
            <a:ext cx="8496944" cy="5039965"/>
          </a:xfrm>
        </p:spPr>
        <p:txBody>
          <a:bodyPr/>
          <a:lstStyle/>
          <a:p>
            <a:pPr eaLnBrk="1" hangingPunct="1"/>
            <a:r>
              <a:rPr lang="cs-CZ" altLang="cs-CZ" sz="2400" dirty="0" smtClean="0"/>
              <a:t>Součet seřazených m. momentů v části látky nazýváme </a:t>
            </a:r>
            <a:r>
              <a:rPr lang="cs-CZ" altLang="cs-CZ" sz="2400" b="1" dirty="0" smtClean="0"/>
              <a:t>magnetické domény</a:t>
            </a:r>
          </a:p>
          <a:p>
            <a:pPr eaLnBrk="1" hangingPunct="1"/>
            <a:r>
              <a:rPr lang="cs-CZ" altLang="cs-CZ" sz="2400" dirty="0" smtClean="0"/>
              <a:t>V silném </a:t>
            </a:r>
            <a:r>
              <a:rPr lang="cs-CZ" altLang="cs-CZ" sz="2400" dirty="0" err="1" smtClean="0"/>
              <a:t>mag</a:t>
            </a:r>
            <a:r>
              <a:rPr lang="cs-CZ" altLang="cs-CZ" sz="2400" dirty="0" smtClean="0"/>
              <a:t>. poli se </a:t>
            </a:r>
            <a:r>
              <a:rPr lang="cs-CZ" altLang="cs-CZ" sz="2400" dirty="0" err="1" smtClean="0"/>
              <a:t>mag</a:t>
            </a:r>
            <a:r>
              <a:rPr lang="cs-CZ" altLang="cs-CZ" sz="2400" dirty="0" smtClean="0"/>
              <a:t>. domény seřazují do stejného směru</a:t>
            </a:r>
            <a:endParaRPr lang="cs-CZ" altLang="cs-CZ" sz="2400" b="1" dirty="0" smtClean="0"/>
          </a:p>
          <a:p>
            <a:pPr eaLnBrk="1" hangingPunct="1"/>
            <a:r>
              <a:rPr lang="cs-CZ" altLang="cs-CZ" sz="2400" dirty="0" smtClean="0"/>
              <a:t>Mag. domény feromagnetických látek se mohou řadit spontánně a po seřazení zůstávají </a:t>
            </a:r>
          </a:p>
          <a:p>
            <a:pPr lvl="1" eaLnBrk="1" hangingPunct="1"/>
            <a:endParaRPr lang="cs-CZ" altLang="cs-CZ" dirty="0" smtClean="0"/>
          </a:p>
        </p:txBody>
      </p:sp>
      <p:pic>
        <p:nvPicPr>
          <p:cNvPr id="26628" name="Picture 4" descr="C:\Users\Mamut\Downloads\Dominio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6" y="4077072"/>
            <a:ext cx="9144000" cy="204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Magnetická rezonance</a:t>
            </a:r>
          </a:p>
        </p:txBody>
      </p:sp>
      <p:pic>
        <p:nvPicPr>
          <p:cNvPr id="28675" name="Picture 2" descr="http://www.magnetickarezonance.cz/_img-fotogalerie/obr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276475"/>
            <a:ext cx="6337300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 descr="http://upload.wikimedia.org/wikipedia/commons/thumb/3/36/MRI_head_side.jpg/220px-MRI_head_si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40768"/>
            <a:ext cx="2599556" cy="2599557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28677" name="Picture 2" descr="http://chemistry.umeche.maine.edu/CHY431/NMR/NMR-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76250"/>
            <a:ext cx="3562350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T2 vážený obraz</a:t>
            </a:r>
            <a:endParaRPr lang="cs-CZ" dirty="0"/>
          </a:p>
        </p:txBody>
      </p:sp>
      <p:pic>
        <p:nvPicPr>
          <p:cNvPr id="4" name="mri.avi">
            <a:hlinkClick r:id="" action="ppaction://media"/>
          </p:cNvPr>
          <p:cNvPicPr>
            <a:picLocks noGrp="1" noChangeAspect="1"/>
          </p:cNvPicPr>
          <p:nvPr>
            <p:ph sz="quarter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247900" y="1401763"/>
            <a:ext cx="46482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47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7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789040"/>
            <a:ext cx="183832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81" name="Skupina 11280"/>
          <p:cNvGrpSpPr/>
          <p:nvPr/>
        </p:nvGrpSpPr>
        <p:grpSpPr>
          <a:xfrm>
            <a:off x="457200" y="884125"/>
            <a:ext cx="4139923" cy="3235798"/>
            <a:chOff x="4355976" y="404664"/>
            <a:chExt cx="4638675" cy="3648075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404664"/>
              <a:ext cx="4638675" cy="3648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6" name="Přímá spojnice se šipkou 15"/>
            <p:cNvCxnSpPr/>
            <p:nvPr/>
          </p:nvCxnSpPr>
          <p:spPr>
            <a:xfrm>
              <a:off x="6300192" y="1973536"/>
              <a:ext cx="0" cy="1014666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se šipkou 16"/>
            <p:cNvCxnSpPr/>
            <p:nvPr/>
          </p:nvCxnSpPr>
          <p:spPr>
            <a:xfrm>
              <a:off x="7380312" y="1844824"/>
              <a:ext cx="0" cy="945977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se šipkou 17"/>
            <p:cNvCxnSpPr/>
            <p:nvPr/>
          </p:nvCxnSpPr>
          <p:spPr>
            <a:xfrm>
              <a:off x="6948264" y="1932042"/>
              <a:ext cx="0" cy="1030209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se šipkou 18"/>
            <p:cNvCxnSpPr/>
            <p:nvPr/>
          </p:nvCxnSpPr>
          <p:spPr>
            <a:xfrm>
              <a:off x="5868144" y="1973536"/>
              <a:ext cx="0" cy="1188748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nice se šipkou 19"/>
            <p:cNvCxnSpPr/>
            <p:nvPr/>
          </p:nvCxnSpPr>
          <p:spPr>
            <a:xfrm>
              <a:off x="6588224" y="1973536"/>
              <a:ext cx="0" cy="1188748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se šipkou 26"/>
            <p:cNvCxnSpPr/>
            <p:nvPr/>
          </p:nvCxnSpPr>
          <p:spPr>
            <a:xfrm>
              <a:off x="6675313" y="1932042"/>
              <a:ext cx="0" cy="920894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64" name="TextovéPole 11263"/>
            <p:cNvSpPr txBox="1"/>
            <p:nvPr/>
          </p:nvSpPr>
          <p:spPr>
            <a:xfrm>
              <a:off x="8212183" y="2300705"/>
              <a:ext cx="30311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solidFill>
                    <a:schemeClr val="bg1">
                      <a:lumMod val="50000"/>
                    </a:schemeClr>
                  </a:solidFill>
                </a:rPr>
                <a:t>B</a:t>
              </a:r>
              <a:endParaRPr lang="cs-CZ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265" name="Plechovka 11264"/>
            <p:cNvSpPr/>
            <p:nvPr/>
          </p:nvSpPr>
          <p:spPr>
            <a:xfrm rot="14792738">
              <a:off x="6905752" y="989242"/>
              <a:ext cx="271056" cy="3154970"/>
            </a:xfrm>
            <a:prstGeom prst="can">
              <a:avLst>
                <a:gd name="adj" fmla="val 89474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1" name="Přímá spojnice se šipkou 20"/>
            <p:cNvCxnSpPr/>
            <p:nvPr/>
          </p:nvCxnSpPr>
          <p:spPr>
            <a:xfrm>
              <a:off x="7164288" y="1973536"/>
              <a:ext cx="0" cy="1188748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se šipkou 21"/>
            <p:cNvCxnSpPr/>
            <p:nvPr/>
          </p:nvCxnSpPr>
          <p:spPr>
            <a:xfrm>
              <a:off x="7688113" y="1758293"/>
              <a:ext cx="0" cy="1188748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se šipkou 13"/>
            <p:cNvCxnSpPr/>
            <p:nvPr/>
          </p:nvCxnSpPr>
          <p:spPr>
            <a:xfrm>
              <a:off x="8100392" y="1602053"/>
              <a:ext cx="0" cy="1188748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68" name="Přímá spojnice se šipkou 11267"/>
            <p:cNvCxnSpPr/>
            <p:nvPr/>
          </p:nvCxnSpPr>
          <p:spPr>
            <a:xfrm flipV="1">
              <a:off x="6827959" y="1682795"/>
              <a:ext cx="1512168" cy="656723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75" name="TextovéPole 11274"/>
            <p:cNvSpPr txBox="1"/>
            <p:nvPr/>
          </p:nvSpPr>
          <p:spPr>
            <a:xfrm>
              <a:off x="8231578" y="1362901"/>
              <a:ext cx="2643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i="1" dirty="0" smtClean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cs-CZ" sz="20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277" name="Přímá spojnice se šipkou 11276"/>
            <p:cNvCxnSpPr/>
            <p:nvPr/>
          </p:nvCxnSpPr>
          <p:spPr>
            <a:xfrm flipH="1" flipV="1">
              <a:off x="6012160" y="2566727"/>
              <a:ext cx="875952" cy="1018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79" name="TextovéPole 11278"/>
            <p:cNvSpPr txBox="1"/>
            <p:nvPr/>
          </p:nvSpPr>
          <p:spPr>
            <a:xfrm>
              <a:off x="5887552" y="2131390"/>
              <a:ext cx="5804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err="1" smtClean="0">
                  <a:solidFill>
                    <a:srgbClr val="FF0000"/>
                  </a:solidFill>
                </a:rPr>
                <a:t>F</a:t>
              </a:r>
              <a:r>
                <a:rPr lang="cs-CZ" b="1" baseline="-25000" dirty="0" err="1" smtClean="0">
                  <a:solidFill>
                    <a:srgbClr val="FF0000"/>
                  </a:solidFill>
                </a:rPr>
                <a:t>m</a:t>
              </a:r>
              <a:endParaRPr lang="cs-CZ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48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Magnetická síla - směr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7975" y="3657579"/>
            <a:ext cx="6805497" cy="3168080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sz="2000" dirty="0" smtClean="0"/>
          </a:p>
          <a:p>
            <a:pPr marL="274309" indent="-274309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cs-CZ" sz="2000" b="1" dirty="0" err="1" smtClean="0"/>
              <a:t>Flemingovo</a:t>
            </a:r>
            <a:r>
              <a:rPr lang="cs-CZ" sz="2000" b="1" dirty="0" smtClean="0"/>
              <a:t> pravidlo levé ruky:</a:t>
            </a:r>
          </a:p>
          <a:p>
            <a:pPr marL="274309" indent="-274309" eaLnBrk="1" fontAlgn="auto" hangingPunct="1">
              <a:spcAft>
                <a:spcPts val="0"/>
              </a:spcAft>
              <a:buNone/>
              <a:defRPr/>
            </a:pPr>
            <a:r>
              <a:rPr lang="cs-CZ" sz="2000" b="1" dirty="0" smtClean="0"/>
              <a:t>	</a:t>
            </a:r>
            <a:r>
              <a:rPr lang="cs-CZ" sz="2000" dirty="0" smtClean="0"/>
              <a:t>„Položíme-li otevřenou levou ruku k přímému vodiči tak, aby prsty ukazovaly směr proudu a indukční čáry vstupovaly do dlaně, ukazuje odtažený palec směr síly, kterou působí magnetické pole na vodič s proudem.“</a:t>
            </a:r>
          </a:p>
          <a:p>
            <a:pPr marL="274309" indent="-274309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cs-CZ" sz="2000" dirty="0"/>
          </a:p>
        </p:txBody>
      </p:sp>
      <p:sp>
        <p:nvSpPr>
          <p:cNvPr id="11283" name="AutoShape 6" descr="Výsledek obrázku pro palm h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284" name="AutoShape 8" descr="Výsledek obrázku pro palm ha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4" name="TextovéPole 4"/>
          <p:cNvSpPr txBox="1">
            <a:spLocks noChangeArrowheads="1"/>
          </p:cNvSpPr>
          <p:nvPr/>
        </p:nvSpPr>
        <p:spPr bwMode="auto">
          <a:xfrm>
            <a:off x="5457709" y="2084777"/>
            <a:ext cx="3311525" cy="523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r>
              <a:rPr lang="cs-CZ" sz="2400" b="1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2800" b="1" i="1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cs-CZ" sz="2800" b="1" i="1" baseline="-25000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2800" b="1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cs-CZ" sz="2800" b="1" i="1" dirty="0">
                <a:latin typeface="Times New Roman" pitchFamily="18" charset="0"/>
                <a:cs typeface="Times New Roman" pitchFamily="18" charset="0"/>
              </a:rPr>
              <a:t>B ⋅I ⋅ l ⋅ sin </a:t>
            </a:r>
            <a:r>
              <a:rPr lang="el-GR" sz="2800" b="1" i="1" dirty="0">
                <a:latin typeface="Times New Roman" pitchFamily="18" charset="0"/>
                <a:cs typeface="Times New Roman" pitchFamily="18" charset="0"/>
              </a:rPr>
              <a:t>α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65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Samostatná částice v magnetickém poli</a:t>
            </a:r>
          </a:p>
        </p:txBody>
      </p:sp>
      <p:sp>
        <p:nvSpPr>
          <p:cNvPr id="4096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1" y="1219203"/>
            <a:ext cx="8229600" cy="4937125"/>
          </a:xfrm>
        </p:spPr>
        <p:txBody>
          <a:bodyPr/>
          <a:lstStyle/>
          <a:p>
            <a:pPr eaLnBrk="1" hangingPunct="1"/>
            <a:r>
              <a:rPr lang="cs-CZ" smtClean="0"/>
              <a:t>Vykonává kruhový pohyb</a:t>
            </a:r>
          </a:p>
        </p:txBody>
      </p:sp>
      <p:pic>
        <p:nvPicPr>
          <p:cNvPr id="40964" name="Picture 2" descr="http://tap.iop.org/fields/electromagnetism/413/img_full_4694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6339" y="2060848"/>
            <a:ext cx="3959225" cy="358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6" name="Picture 2" descr="SouvisejÃ­cÃ­ obrÃ¡ze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71" y="1936753"/>
            <a:ext cx="4238625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41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Výpočet magnetické síly působící na částice/částici</a:t>
            </a:r>
            <a:endParaRPr lang="cs-CZ" dirty="0"/>
          </a:p>
        </p:txBody>
      </p:sp>
      <p:sp>
        <p:nvSpPr>
          <p:cNvPr id="4105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cs-CZ" sz="2400" b="1" i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cs-CZ" sz="2400" b="1" i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cs-CZ" sz="2400" b="1" i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cs-CZ" sz="2400" b="1" i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cs-CZ" sz="2400" b="1" i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cs-CZ" sz="2400" b="1" i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cs-CZ" sz="2400" b="1" i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cs-CZ" sz="2400" b="1" i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cs-CZ" sz="2400" b="1" i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cs-CZ" sz="2400" b="1" i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cs-CZ" sz="24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cs-CZ" smtClean="0"/>
          </a:p>
          <a:p>
            <a:pPr eaLnBrk="1" hangingPunct="1"/>
            <a:endParaRPr lang="cs-CZ" smtClean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8612443"/>
              </p:ext>
            </p:extLst>
          </p:nvPr>
        </p:nvGraphicFramePr>
        <p:xfrm>
          <a:off x="4716016" y="1583535"/>
          <a:ext cx="3419351" cy="948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55" name="Equation" r:id="rId3" imgW="1511280" imgH="419040" progId="Equation.DSMT4">
                  <p:embed/>
                </p:oleObj>
              </mc:Choice>
              <mc:Fallback>
                <p:oleObj name="Equation" r:id="rId3" imgW="15112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1583535"/>
                        <a:ext cx="3419351" cy="94816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8333258"/>
              </p:ext>
            </p:extLst>
          </p:nvPr>
        </p:nvGraphicFramePr>
        <p:xfrm>
          <a:off x="695473" y="1786091"/>
          <a:ext cx="2547938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56" name="Rovnice" r:id="rId5" imgW="1117440" imgH="228600" progId="Equation.3">
                  <p:embed/>
                </p:oleObj>
              </mc:Choice>
              <mc:Fallback>
                <p:oleObj name="Rovnice" r:id="rId5" imgW="1117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473" y="1786091"/>
                        <a:ext cx="2547938" cy="5222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0253607"/>
              </p:ext>
            </p:extLst>
          </p:nvPr>
        </p:nvGraphicFramePr>
        <p:xfrm>
          <a:off x="695473" y="4352439"/>
          <a:ext cx="3528392" cy="703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57" name="Equation" r:id="rId7" imgW="1143000" imgH="228600" progId="Equation.DSMT4">
                  <p:embed/>
                </p:oleObj>
              </mc:Choice>
              <mc:Fallback>
                <p:oleObj name="Equation" r:id="rId7" imgW="1143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473" y="4352439"/>
                        <a:ext cx="3528392" cy="703509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7" name="TextovéPole 8"/>
          <p:cNvSpPr txBox="1">
            <a:spLocks noChangeArrowheads="1"/>
          </p:cNvSpPr>
          <p:nvPr/>
        </p:nvSpPr>
        <p:spPr bwMode="auto">
          <a:xfrm>
            <a:off x="4367881" y="4473360"/>
            <a:ext cx="52562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dirty="0">
                <a:latin typeface="Gill Sans MT" pitchFamily="34" charset="-18"/>
              </a:rPr>
              <a:t>… </a:t>
            </a:r>
            <a:r>
              <a:rPr lang="cs-CZ" sz="2400" dirty="0">
                <a:latin typeface="Gill Sans MT" pitchFamily="34" charset="-18"/>
              </a:rPr>
              <a:t>vztah platný pro jednu </a:t>
            </a:r>
            <a:r>
              <a:rPr lang="cs-CZ" sz="2400" dirty="0" smtClean="0">
                <a:latin typeface="Gill Sans MT" pitchFamily="34" charset="-18"/>
              </a:rPr>
              <a:t>částici</a:t>
            </a:r>
            <a:endParaRPr lang="cs-CZ" sz="2400" dirty="0">
              <a:latin typeface="Gill Sans MT" pitchFamily="34" charset="-18"/>
            </a:endParaRPr>
          </a:p>
        </p:txBody>
      </p:sp>
      <p:graphicFrame>
        <p:nvGraphicFramePr>
          <p:cNvPr id="41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5634119"/>
              </p:ext>
            </p:extLst>
          </p:nvPr>
        </p:nvGraphicFramePr>
        <p:xfrm>
          <a:off x="683568" y="5626329"/>
          <a:ext cx="2177705" cy="702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58" name="Equation" r:id="rId9" imgW="863600" imgH="279400" progId="Equation.3">
                  <p:embed/>
                </p:oleObj>
              </mc:Choice>
              <mc:Fallback>
                <p:oleObj name="Equation" r:id="rId9" imgW="8636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5626329"/>
                        <a:ext cx="2177705" cy="702406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4" name="Obdélník 10"/>
          <p:cNvSpPr>
            <a:spLocks noChangeArrowheads="1"/>
          </p:cNvSpPr>
          <p:nvPr/>
        </p:nvSpPr>
        <p:spPr bwMode="auto">
          <a:xfrm>
            <a:off x="3025402" y="5780865"/>
            <a:ext cx="51482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2400" dirty="0">
                <a:latin typeface="+mn-lt"/>
              </a:rPr>
              <a:t>… </a:t>
            </a:r>
            <a:r>
              <a:rPr lang="cs-CZ" sz="2400" dirty="0" smtClean="0">
                <a:latin typeface="+mn-lt"/>
              </a:rPr>
              <a:t>tvar s vektorovým součinem</a:t>
            </a:r>
            <a:endParaRPr lang="cs-CZ" sz="2400" dirty="0">
              <a:latin typeface="+mn-lt"/>
            </a:endParaRPr>
          </a:p>
        </p:txBody>
      </p:sp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5090576"/>
              </p:ext>
            </p:extLst>
          </p:nvPr>
        </p:nvGraphicFramePr>
        <p:xfrm>
          <a:off x="683568" y="2838002"/>
          <a:ext cx="5967413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59" name="Rovnice" r:id="rId11" imgW="2616120" imgH="393480" progId="Equation.3">
                  <p:embed/>
                </p:oleObj>
              </mc:Choice>
              <mc:Fallback>
                <p:oleObj name="Rovnice" r:id="rId11" imgW="2616120" imgH="393480" progId="Equation.3">
                  <p:embed/>
                  <p:pic>
                    <p:nvPicPr>
                      <p:cNvPr id="41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2838002"/>
                        <a:ext cx="5967413" cy="9001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559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Jak moc se bude částice stáčet?</a:t>
            </a:r>
          </a:p>
        </p:txBody>
      </p:sp>
      <p:sp>
        <p:nvSpPr>
          <p:cNvPr id="4100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233988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Magnetická síla způsobuje pohyb nabité částice po kružnici – působí tedy jako </a:t>
            </a:r>
            <a:r>
              <a:rPr lang="cs-CZ" altLang="cs-CZ" b="1" dirty="0" smtClean="0"/>
              <a:t>dostředivá síla</a:t>
            </a:r>
          </a:p>
          <a:p>
            <a:pPr eaLnBrk="1" hangingPunct="1"/>
            <a:endParaRPr lang="cs-CZ" altLang="cs-CZ" b="1" dirty="0" smtClean="0"/>
          </a:p>
          <a:p>
            <a:pPr eaLnBrk="1" hangingPunct="1"/>
            <a:endParaRPr lang="cs-CZ" altLang="cs-CZ" b="1" dirty="0" smtClean="0"/>
          </a:p>
          <a:p>
            <a:pPr eaLnBrk="1" hangingPunct="1"/>
            <a:endParaRPr lang="cs-CZ" altLang="cs-CZ" b="1" dirty="0" smtClean="0"/>
          </a:p>
          <a:p>
            <a:pPr eaLnBrk="1" hangingPunct="1"/>
            <a:endParaRPr lang="cs-CZ" altLang="cs-CZ" b="1" dirty="0" smtClean="0"/>
          </a:p>
          <a:p>
            <a:pPr eaLnBrk="1" hangingPunct="1"/>
            <a:endParaRPr lang="cs-CZ" altLang="cs-CZ" b="1" dirty="0" smtClean="0"/>
          </a:p>
          <a:p>
            <a:pPr eaLnBrk="1" hangingPunct="1"/>
            <a:endParaRPr lang="cs-CZ" altLang="cs-CZ" b="1" dirty="0" smtClean="0"/>
          </a:p>
          <a:p>
            <a:pPr eaLnBrk="1" hangingPunct="1"/>
            <a:endParaRPr lang="cs-CZ" altLang="cs-CZ" dirty="0" smtClean="0"/>
          </a:p>
          <a:p>
            <a:pPr eaLnBrk="1" hangingPunct="1"/>
            <a:r>
              <a:rPr lang="cs-CZ" altLang="cs-CZ" dirty="0" smtClean="0"/>
              <a:t>Platí pro částici, co vlétla kolmo, sin 90° = 1</a:t>
            </a:r>
          </a:p>
          <a:p>
            <a:pPr eaLnBrk="1" hangingPunct="1"/>
            <a:endParaRPr lang="cs-CZ" altLang="cs-CZ" b="1" dirty="0" smtClean="0"/>
          </a:p>
          <a:p>
            <a:pPr eaLnBrk="1" hangingPunct="1">
              <a:buFont typeface="Wingdings 3" pitchFamily="18" charset="2"/>
              <a:buNone/>
            </a:pPr>
            <a:endParaRPr lang="cs-CZ" altLang="cs-CZ" b="1" dirty="0" smtClean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5252545"/>
              </p:ext>
            </p:extLst>
          </p:nvPr>
        </p:nvGraphicFramePr>
        <p:xfrm>
          <a:off x="755576" y="2420888"/>
          <a:ext cx="2220912" cy="2582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7" name="Equation" r:id="rId3" imgW="939600" imgH="1091880" progId="Equation.DSMT4">
                  <p:embed/>
                </p:oleObj>
              </mc:Choice>
              <mc:Fallback>
                <p:oleObj name="Equation" r:id="rId3" imgW="939600" imgH="10918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2420888"/>
                        <a:ext cx="2220912" cy="2582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1" name="Picture 4" descr="http://www.ic.sunysb.edu/Class/phy141md/lib/exe/fetch.php?media=phy142:lectures:electroncircularpath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328812"/>
            <a:ext cx="2952750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Co nás dneska čeká?</a:t>
            </a:r>
          </a:p>
        </p:txBody>
      </p:sp>
      <p:sp>
        <p:nvSpPr>
          <p:cNvPr id="1945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Stacionární magnetické pole</a:t>
            </a:r>
          </a:p>
          <a:p>
            <a:pPr eaLnBrk="1" hangingPunct="1"/>
            <a:r>
              <a:rPr lang="cs-CZ" altLang="cs-CZ" dirty="0" smtClean="0"/>
              <a:t>Elektromagnetická indukce.</a:t>
            </a:r>
          </a:p>
          <a:p>
            <a:pPr eaLnBrk="1" hangingPunct="1"/>
            <a:r>
              <a:rPr lang="cs-CZ" altLang="cs-CZ" i="1" dirty="0" smtClean="0"/>
              <a:t>Látky v magnetickém poli, magnetické pole cívky, částice s nábojem v magnetickém poli</a:t>
            </a:r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-49850" b="-49850"/>
          <a:stretch>
            <a:fillRect/>
          </a:stretch>
        </p:blipFill>
        <p:spPr>
          <a:xfrm>
            <a:off x="539552" y="3068960"/>
            <a:ext cx="8209200" cy="4924373"/>
          </a:xfrm>
        </p:spPr>
      </p:pic>
      <p:sp>
        <p:nvSpPr>
          <p:cNvPr id="11" name="TextBox 10"/>
          <p:cNvSpPr txBox="1"/>
          <p:nvPr/>
        </p:nvSpPr>
        <p:spPr>
          <a:xfrm>
            <a:off x="467544" y="143227"/>
            <a:ext cx="4812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+mj-lt"/>
              </a:rPr>
              <a:t>Hmotnostní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spektroskopie</a:t>
            </a:r>
            <a:endParaRPr lang="en-US" sz="2800" dirty="0"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116632"/>
            <a:ext cx="2644212" cy="40985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726132"/>
            <a:ext cx="3312368" cy="348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66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Urychlovače částic - Cyklotron</a:t>
            </a:r>
          </a:p>
        </p:txBody>
      </p:sp>
      <p:pic>
        <p:nvPicPr>
          <p:cNvPr id="45059" name="Picture 2" descr="File:Zyklotron Prinzipskizze02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125538"/>
            <a:ext cx="3683000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ovéPole 4"/>
          <p:cNvSpPr txBox="1">
            <a:spLocks noChangeArrowheads="1"/>
          </p:cNvSpPr>
          <p:nvPr/>
        </p:nvSpPr>
        <p:spPr bwMode="auto">
          <a:xfrm>
            <a:off x="395288" y="4652963"/>
            <a:ext cx="8137525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 dirty="0">
                <a:latin typeface="Gill Sans MT" pitchFamily="34" charset="-18"/>
              </a:rPr>
              <a:t>Využití v medicíně:</a:t>
            </a:r>
          </a:p>
          <a:p>
            <a:pPr eaLnBrk="1" hangingPunct="1"/>
            <a:r>
              <a:rPr lang="cs-CZ" altLang="cs-CZ" sz="2400" dirty="0">
                <a:latin typeface="Gill Sans MT" pitchFamily="34" charset="-18"/>
              </a:rPr>
              <a:t>- k výrobě radiofarmak – například </a:t>
            </a:r>
            <a:r>
              <a:rPr lang="cs-CZ" altLang="cs-CZ" sz="2400" baseline="30000" dirty="0">
                <a:latin typeface="Gill Sans MT" pitchFamily="34" charset="-18"/>
              </a:rPr>
              <a:t>18</a:t>
            </a:r>
            <a:r>
              <a:rPr lang="cs-CZ" altLang="cs-CZ" sz="2400" dirty="0">
                <a:latin typeface="Gill Sans MT" pitchFamily="34" charset="-18"/>
              </a:rPr>
              <a:t>FDG pro PET vyšetření</a:t>
            </a:r>
          </a:p>
          <a:p>
            <a:pPr eaLnBrk="1" hangingPunct="1">
              <a:buFontTx/>
              <a:buChar char="-"/>
            </a:pPr>
            <a:r>
              <a:rPr lang="cs-CZ" altLang="cs-CZ" sz="2400" dirty="0">
                <a:latin typeface="Gill Sans MT" pitchFamily="34" charset="-18"/>
              </a:rPr>
              <a:t> k radioterapii v onkologické léčbě – ozařování urychlenými protony, či jinými částicemi </a:t>
            </a:r>
          </a:p>
          <a:p>
            <a:pPr eaLnBrk="1" hangingPunct="1"/>
            <a:endParaRPr lang="cs-CZ" altLang="cs-CZ" dirty="0">
              <a:latin typeface="Gill Sans MT" pitchFamily="34" charset="-18"/>
            </a:endParaRPr>
          </a:p>
          <a:p>
            <a:pPr eaLnBrk="1" hangingPunct="1"/>
            <a:endParaRPr lang="cs-CZ" altLang="cs-CZ" dirty="0">
              <a:latin typeface="Gill Sans MT" pitchFamily="34" charset="-18"/>
            </a:endParaRPr>
          </a:p>
          <a:p>
            <a:pPr eaLnBrk="1" hangingPunct="1"/>
            <a:endParaRPr lang="cs-CZ" altLang="cs-CZ" dirty="0">
              <a:latin typeface="Gill Sans MT" pitchFamily="34" charset="-18"/>
            </a:endParaRPr>
          </a:p>
          <a:p>
            <a:pPr eaLnBrk="1" hangingPunct="1"/>
            <a:endParaRPr lang="cs-CZ" altLang="cs-CZ" dirty="0">
              <a:latin typeface="Gill Sans MT" pitchFamily="34" charset="-18"/>
            </a:endParaRPr>
          </a:p>
          <a:p>
            <a:pPr eaLnBrk="1" hangingPunct="1"/>
            <a:endParaRPr lang="cs-CZ" altLang="cs-CZ" dirty="0">
              <a:latin typeface="Gill Sans MT" pitchFamily="34" charset="-18"/>
            </a:endParaRPr>
          </a:p>
          <a:p>
            <a:pPr eaLnBrk="1" hangingPunct="1"/>
            <a:endParaRPr lang="cs-CZ" altLang="cs-CZ" dirty="0">
              <a:latin typeface="Gill Sans MT" pitchFamily="34" charset="-18"/>
            </a:endParaRP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52321"/>
            <a:ext cx="2876550" cy="3400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606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Positron emission tomography</a:t>
            </a:r>
            <a:r>
              <a:rPr lang="cs-CZ" dirty="0" smtClean="0"/>
              <a:t> (PET)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9751" t="10039" b="1058"/>
          <a:stretch/>
        </p:blipFill>
        <p:spPr>
          <a:xfrm>
            <a:off x="-20021" y="2060848"/>
            <a:ext cx="4861165" cy="359537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0567" y="1412776"/>
            <a:ext cx="4943433" cy="494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0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Příklady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8"/>
          <a:stretch/>
        </p:blipFill>
        <p:spPr bwMode="auto">
          <a:xfrm>
            <a:off x="0" y="1412776"/>
            <a:ext cx="8842375" cy="2088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adpis 1"/>
          <p:cNvSpPr>
            <a:spLocks noGrp="1"/>
          </p:cNvSpPr>
          <p:nvPr>
            <p:ph type="title"/>
          </p:nvPr>
        </p:nvSpPr>
        <p:spPr>
          <a:xfrm>
            <a:off x="346869" y="101600"/>
            <a:ext cx="8229600" cy="990600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Příklady</a:t>
            </a:r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52513"/>
            <a:ext cx="8532813" cy="205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638"/>
            <a:ext cx="8923338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Cívka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68413"/>
            <a:ext cx="8229600" cy="4938712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Elektrotechnická součástka používaná v obvodech k vytvoření: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Elektromagnetu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K indukci elektrického proudu a elektromotorického napětí proměnným magnetickým polem – cívka slouží jako tzv. </a:t>
            </a:r>
            <a:r>
              <a:rPr lang="cs-CZ" b="1" dirty="0" smtClean="0"/>
              <a:t>induktor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Grafická značka v obvodech: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Značí se L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cs-CZ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cs-CZ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cs-CZ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cs-CZ" b="1" dirty="0" smtClean="0"/>
              <a:t>Intenzita magnetického pole H </a:t>
            </a:r>
            <a:r>
              <a:rPr lang="cs-CZ" dirty="0" smtClean="0"/>
              <a:t>vytvářeného cívkou je: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cs-CZ" sz="3000" b="1" dirty="0" smtClean="0"/>
              <a:t>H = z . I</a:t>
            </a:r>
          </a:p>
        </p:txBody>
      </p:sp>
      <p:pic>
        <p:nvPicPr>
          <p:cNvPr id="47108" name="Picture 2" descr="http://upload.wikimedia.org/wikipedia/commons/e/e3/ZnackaCivk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789363"/>
            <a:ext cx="30829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extovéPole 4"/>
          <p:cNvSpPr txBox="1">
            <a:spLocks noChangeArrowheads="1"/>
          </p:cNvSpPr>
          <p:nvPr/>
        </p:nvSpPr>
        <p:spPr bwMode="auto">
          <a:xfrm>
            <a:off x="2195513" y="5445125"/>
            <a:ext cx="568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>
                <a:latin typeface="Gill Sans MT" pitchFamily="34" charset="-18"/>
              </a:rPr>
              <a:t>z… počet závitů na jednotku délky (př. 3 závity na mm)</a:t>
            </a:r>
          </a:p>
          <a:p>
            <a:pPr eaLnBrk="1" hangingPunct="1"/>
            <a:r>
              <a:rPr lang="cs-CZ" altLang="cs-CZ">
                <a:latin typeface="Gill Sans MT" pitchFamily="34" charset="-18"/>
              </a:rPr>
              <a:t>I… proud protékající cívkou</a:t>
            </a: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548" y="2924944"/>
            <a:ext cx="3605956" cy="1970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937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Indukce elektromagnetického napětí</a:t>
            </a:r>
          </a:p>
        </p:txBody>
      </p:sp>
      <p:sp>
        <p:nvSpPr>
          <p:cNvPr id="48131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3505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altLang="cs-CZ" sz="2400" dirty="0" smtClean="0"/>
              <a:t>Zákonem elektromagnetické indukce (1831 Michael Faraday)</a:t>
            </a:r>
          </a:p>
          <a:p>
            <a:pPr lvl="1" eaLnBrk="1" hangingPunct="1"/>
            <a:r>
              <a:rPr lang="cs-CZ" altLang="cs-CZ" sz="2000" dirty="0" smtClean="0"/>
              <a:t>Popisuje </a:t>
            </a:r>
            <a:r>
              <a:rPr lang="cs-CZ" altLang="cs-CZ" sz="2000" b="1" dirty="0" smtClean="0"/>
              <a:t>vznik elektrického napětí </a:t>
            </a:r>
            <a:r>
              <a:rPr lang="cs-CZ" altLang="cs-CZ" sz="2000" dirty="0" smtClean="0"/>
              <a:t>v uzavřeném elektrickém obvodu, </a:t>
            </a:r>
            <a:r>
              <a:rPr lang="cs-CZ" altLang="cs-CZ" sz="2000" b="1" dirty="0" smtClean="0"/>
              <a:t>který je způsoben změnou magnetického pole v okolí cívky</a:t>
            </a:r>
          </a:p>
          <a:p>
            <a:pPr lvl="1" eaLnBrk="1" hangingPunct="1"/>
            <a:r>
              <a:rPr lang="cs-CZ" altLang="cs-CZ" sz="2000" dirty="0" smtClean="0"/>
              <a:t>Pole, které se mění se nazývá </a:t>
            </a:r>
            <a:r>
              <a:rPr lang="cs-CZ" altLang="cs-CZ" sz="2000" b="1" dirty="0" smtClean="0"/>
              <a:t>nestacionární pole</a:t>
            </a:r>
          </a:p>
          <a:p>
            <a:pPr lvl="1" eaLnBrk="1" hangingPunct="1"/>
            <a:endParaRPr lang="cs-CZ" altLang="cs-CZ" b="1" dirty="0" smtClean="0"/>
          </a:p>
        </p:txBody>
      </p:sp>
      <p:pic>
        <p:nvPicPr>
          <p:cNvPr id="67586" name="Picture 2" descr="Image result for elektromagnetic  induction file: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71800"/>
            <a:ext cx="4056451" cy="304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Využití </a:t>
            </a:r>
            <a:r>
              <a:rPr lang="cs-CZ" dirty="0" err="1" smtClean="0"/>
              <a:t>mag</a:t>
            </a:r>
            <a:r>
              <a:rPr lang="cs-CZ" dirty="0" smtClean="0"/>
              <a:t>. indukce</a:t>
            </a:r>
            <a:endParaRPr lang="cs-CZ" dirty="0"/>
          </a:p>
        </p:txBody>
      </p:sp>
      <p:pic>
        <p:nvPicPr>
          <p:cNvPr id="67588" name="Picture 4" descr="Tidskurve-sinu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977" y="1812624"/>
            <a:ext cx="3295650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0" name="Picture 6" descr="https://upload.wikimedia.org/wikipedia/commons/7/78/Simpel-3-faset-generator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01008"/>
            <a:ext cx="3800475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4" name="Picture 10" descr="Tidskurve-3-faset-sinu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869160"/>
            <a:ext cx="3286125" cy="130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0" name="Picture 2" descr="Image result for electromagnetic induction file: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5156"/>
            <a:ext cx="2372751" cy="196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75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Magnetický indukční tok</a:t>
            </a:r>
          </a:p>
        </p:txBody>
      </p:sp>
      <p:sp>
        <p:nvSpPr>
          <p:cNvPr id="5124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cs-CZ" altLang="cs-CZ" smtClean="0"/>
              <a:t>Značka </a:t>
            </a:r>
            <a:r>
              <a:rPr lang="el-GR" altLang="cs-CZ" smtClean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cs-CZ" altLang="cs-CZ" smtClean="0">
                <a:latin typeface="Times New Roman" pitchFamily="18" charset="0"/>
                <a:cs typeface="Times New Roman" pitchFamily="18" charset="0"/>
              </a:rPr>
              <a:t> (řecké fí)</a:t>
            </a:r>
          </a:p>
          <a:p>
            <a:pPr eaLnBrk="1" hangingPunct="1"/>
            <a:r>
              <a:rPr lang="cs-CZ" altLang="cs-CZ" smtClean="0">
                <a:latin typeface="Times New Roman" pitchFamily="18" charset="0"/>
                <a:cs typeface="Times New Roman" pitchFamily="18" charset="0"/>
              </a:rPr>
              <a:t>Jednotkou je Weber, značka Wb</a:t>
            </a:r>
          </a:p>
          <a:p>
            <a:pPr eaLnBrk="1" hangingPunct="1"/>
            <a:r>
              <a:rPr lang="cs-CZ" altLang="cs-CZ" smtClean="0">
                <a:latin typeface="Times New Roman" pitchFamily="18" charset="0"/>
                <a:cs typeface="Times New Roman" pitchFamily="18" charset="0"/>
              </a:rPr>
              <a:t>Říká nám, jak se magnetická indukce B promítá do určité plochy</a:t>
            </a:r>
          </a:p>
          <a:p>
            <a:pPr lvl="1" eaLnBrk="1" hangingPunct="1"/>
            <a:r>
              <a:rPr lang="cs-CZ" altLang="cs-CZ" smtClean="0">
                <a:latin typeface="Times New Roman" pitchFamily="18" charset="0"/>
                <a:cs typeface="Times New Roman" pitchFamily="18" charset="0"/>
              </a:rPr>
              <a:t>Např. do plochy jednoho závitu cívky</a:t>
            </a:r>
          </a:p>
          <a:p>
            <a:pPr eaLnBrk="1" hangingPunct="1"/>
            <a:endParaRPr lang="cs-CZ" altLang="cs-CZ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789363"/>
            <a:ext cx="3355975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4787900" y="3860800"/>
          <a:ext cx="3024188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5" name="Rovnice" r:id="rId4" imgW="990360" imgH="177480" progId="Equation.3">
                  <p:embed/>
                </p:oleObj>
              </mc:Choice>
              <mc:Fallback>
                <p:oleObj name="Rovnice" r:id="rId4" imgW="990360" imgH="177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3860800"/>
                        <a:ext cx="3024188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TextovéPole 5"/>
          <p:cNvSpPr txBox="1">
            <a:spLocks noChangeArrowheads="1"/>
          </p:cNvSpPr>
          <p:nvPr/>
        </p:nvSpPr>
        <p:spPr bwMode="auto">
          <a:xfrm>
            <a:off x="4572000" y="4724400"/>
            <a:ext cx="3960813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>
                <a:latin typeface="Gill Sans MT" pitchFamily="34" charset="-18"/>
              </a:rPr>
              <a:t>B … magnetická indukce</a:t>
            </a:r>
          </a:p>
          <a:p>
            <a:pPr eaLnBrk="1" hangingPunct="1"/>
            <a:r>
              <a:rPr lang="cs-CZ" altLang="cs-CZ">
                <a:latin typeface="Gill Sans MT" pitchFamily="34" charset="-18"/>
              </a:rPr>
              <a:t>S … plocha, na kterou magnetické pole působí</a:t>
            </a:r>
          </a:p>
          <a:p>
            <a:pPr eaLnBrk="1" hangingPunct="1"/>
            <a:endParaRPr lang="cs-CZ" altLang="cs-CZ">
              <a:latin typeface="Gill Sans MT" pitchFamily="34" charset="-18"/>
            </a:endParaRPr>
          </a:p>
          <a:p>
            <a:pPr eaLnBrk="1" hangingPunct="1"/>
            <a:endParaRPr lang="cs-CZ" altLang="cs-CZ">
              <a:latin typeface="Gill Sans MT" pitchFamily="34" charset="-18"/>
            </a:endParaRPr>
          </a:p>
        </p:txBody>
      </p:sp>
      <p:cxnSp>
        <p:nvCxnSpPr>
          <p:cNvPr id="10" name="Přímá spojovací šipka 9"/>
          <p:cNvCxnSpPr/>
          <p:nvPr/>
        </p:nvCxnSpPr>
        <p:spPr>
          <a:xfrm flipV="1">
            <a:off x="2195513" y="4149725"/>
            <a:ext cx="720725" cy="431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1908175" y="4724400"/>
            <a:ext cx="71438" cy="73025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129" name="TextovéPole 14"/>
          <p:cNvSpPr txBox="1">
            <a:spLocks noChangeArrowheads="1"/>
          </p:cNvSpPr>
          <p:nvPr/>
        </p:nvSpPr>
        <p:spPr bwMode="auto">
          <a:xfrm>
            <a:off x="3348038" y="3500438"/>
            <a:ext cx="13684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cs-CZ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cs-CZ" altLang="cs-CZ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úhel, který svírá normála plochy</a:t>
            </a:r>
            <a:endParaRPr lang="cs-CZ" altLang="cs-CZ" sz="2000">
              <a:solidFill>
                <a:srgbClr val="FF0000"/>
              </a:solidFill>
              <a:latin typeface="Gill Sans MT" pitchFamily="34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Změna magnetického indukčního toku</a:t>
            </a:r>
          </a:p>
        </p:txBody>
      </p:sp>
      <p:sp>
        <p:nvSpPr>
          <p:cNvPr id="7172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Faradayův zákon</a:t>
            </a:r>
          </a:p>
          <a:p>
            <a:pPr lvl="1" eaLnBrk="1" hangingPunct="1"/>
            <a:r>
              <a:rPr lang="cs-CZ" altLang="cs-CZ" b="1" dirty="0" smtClean="0"/>
              <a:t>Indukované napětí se rovná časové změně indukčního toku</a:t>
            </a:r>
          </a:p>
          <a:p>
            <a:pPr lvl="1" eaLnBrk="1" hangingPunct="1"/>
            <a:endParaRPr lang="cs-CZ" altLang="cs-CZ" b="1" dirty="0" smtClean="0"/>
          </a:p>
          <a:p>
            <a:pPr lvl="1" eaLnBrk="1" hangingPunct="1"/>
            <a:endParaRPr lang="cs-CZ" altLang="cs-CZ" b="1" dirty="0" smtClean="0"/>
          </a:p>
          <a:p>
            <a:pPr lvl="1" eaLnBrk="1" hangingPunct="1"/>
            <a:endParaRPr lang="cs-CZ" altLang="cs-CZ" b="1" dirty="0" smtClean="0"/>
          </a:p>
          <a:p>
            <a:pPr lvl="1" eaLnBrk="1" hangingPunct="1"/>
            <a:endParaRPr lang="cs-CZ" altLang="cs-CZ" b="1" dirty="0" smtClean="0"/>
          </a:p>
          <a:p>
            <a:pPr lvl="1" eaLnBrk="1" hangingPunct="1"/>
            <a:endParaRPr lang="cs-CZ" altLang="cs-CZ" b="1" dirty="0" smtClean="0"/>
          </a:p>
          <a:p>
            <a:pPr lvl="1" eaLnBrk="1" hangingPunct="1"/>
            <a:endParaRPr lang="cs-CZ" altLang="cs-CZ" b="1" dirty="0" smtClean="0"/>
          </a:p>
          <a:p>
            <a:pPr eaLnBrk="1" hangingPunct="1"/>
            <a:r>
              <a:rPr lang="cs-CZ" altLang="cs-CZ" sz="2400" dirty="0" smtClean="0"/>
              <a:t>Směr indukovaného elektromotorického napětí a případně indukovaného proudu je vždy proti změně indukčního toku, která ho vyvolala.</a:t>
            </a:r>
          </a:p>
          <a:p>
            <a:pPr eaLnBrk="1" hangingPunct="1">
              <a:buFont typeface="Wingdings 3" pitchFamily="18" charset="2"/>
              <a:buNone/>
            </a:pPr>
            <a:r>
              <a:rPr lang="cs-CZ" altLang="cs-CZ" sz="2400" dirty="0" smtClean="0"/>
              <a:t> </a:t>
            </a: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9847078"/>
              </p:ext>
            </p:extLst>
          </p:nvPr>
        </p:nvGraphicFramePr>
        <p:xfrm>
          <a:off x="971550" y="2820988"/>
          <a:ext cx="1762125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3" name="Rovnice" r:id="rId3" imgW="698400" imgH="393480" progId="Equation.3">
                  <p:embed/>
                </p:oleObj>
              </mc:Choice>
              <mc:Fallback>
                <p:oleObj name="Rovnice" r:id="rId3" imgW="69840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820988"/>
                        <a:ext cx="1762125" cy="9921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250" name="Picture 82" descr="Image result for elektromagnetic  induction file: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20986"/>
            <a:ext cx="4876800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>
          <a:xfrm>
            <a:off x="457200" y="-58814"/>
            <a:ext cx="8229600" cy="990600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Magnetismus	</a:t>
            </a:r>
          </a:p>
        </p:txBody>
      </p:sp>
      <p:sp>
        <p:nvSpPr>
          <p:cNvPr id="2048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710395"/>
            <a:ext cx="8229600" cy="5689600"/>
          </a:xfrm>
        </p:spPr>
        <p:txBody>
          <a:bodyPr/>
          <a:lstStyle/>
          <a:p>
            <a:pPr lvl="1" eaLnBrk="1" hangingPunct="1">
              <a:buFont typeface="Wingdings 3" pitchFamily="18" charset="2"/>
              <a:buNone/>
            </a:pPr>
            <a:r>
              <a:rPr lang="cs-CZ" altLang="cs-CZ" dirty="0" smtClean="0"/>
              <a:t> </a:t>
            </a:r>
          </a:p>
          <a:p>
            <a:pPr eaLnBrk="1" hangingPunct="1"/>
            <a:r>
              <a:rPr lang="cs-CZ" sz="2400" dirty="0"/>
              <a:t>Jev, při kterém pozorujeme, že některé objekty přitahují</a:t>
            </a:r>
            <a:r>
              <a:rPr lang="cs-CZ" sz="2400" b="1" dirty="0"/>
              <a:t> železné předměty, sebe navzájem a také působí na nabitou </a:t>
            </a:r>
            <a:r>
              <a:rPr lang="cs-CZ" sz="2400" b="1" dirty="0" smtClean="0"/>
              <a:t>hmotu.</a:t>
            </a:r>
            <a:r>
              <a:rPr lang="cs-CZ" altLang="cs-CZ" sz="2400" dirty="0" smtClean="0"/>
              <a:t/>
            </a:r>
            <a:br>
              <a:rPr lang="cs-CZ" altLang="cs-CZ" sz="2400" dirty="0" smtClean="0"/>
            </a:br>
            <a:endParaRPr lang="cs-CZ" altLang="cs-CZ" sz="2400" dirty="0" smtClean="0"/>
          </a:p>
          <a:p>
            <a:pPr eaLnBrk="1" hangingPunct="1"/>
            <a:endParaRPr lang="cs-CZ" altLang="cs-CZ" sz="2400" dirty="0"/>
          </a:p>
          <a:p>
            <a:pPr eaLnBrk="1" hangingPunct="1"/>
            <a:endParaRPr lang="cs-CZ" altLang="cs-CZ" sz="2400" dirty="0" smtClean="0"/>
          </a:p>
          <a:p>
            <a:pPr eaLnBrk="1" hangingPunct="1"/>
            <a:endParaRPr lang="cs-CZ" altLang="cs-CZ" sz="2400" dirty="0"/>
          </a:p>
          <a:p>
            <a:pPr eaLnBrk="1" hangingPunct="1"/>
            <a:r>
              <a:rPr lang="cs-CZ" altLang="cs-CZ" sz="2400" dirty="0" smtClean="0"/>
              <a:t>Magnetické účinky pozorujeme i na dálku, tzn. že existují:</a:t>
            </a:r>
          </a:p>
          <a:p>
            <a:pPr lvl="1" eaLnBrk="1" hangingPunct="1"/>
            <a:r>
              <a:rPr lang="cs-CZ" altLang="cs-CZ" sz="2200" b="1" dirty="0" smtClean="0">
                <a:solidFill>
                  <a:schemeClr val="tx1"/>
                </a:solidFill>
              </a:rPr>
              <a:t>Magnetické pole</a:t>
            </a:r>
          </a:p>
          <a:p>
            <a:pPr lvl="1" eaLnBrk="1" hangingPunct="1"/>
            <a:r>
              <a:rPr lang="cs-CZ" altLang="cs-CZ" sz="2200" b="1" dirty="0" smtClean="0">
                <a:solidFill>
                  <a:schemeClr val="tx1"/>
                </a:solidFill>
              </a:rPr>
              <a:t>Magnetická síla</a:t>
            </a:r>
          </a:p>
          <a:p>
            <a:pPr lvl="1" eaLnBrk="1" hangingPunct="1"/>
            <a:r>
              <a:rPr lang="cs-CZ" altLang="cs-CZ" sz="2200" b="1" dirty="0" smtClean="0">
                <a:solidFill>
                  <a:schemeClr val="tx1"/>
                </a:solidFill>
              </a:rPr>
              <a:t>Magnetický moment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cs-CZ" altLang="cs-CZ" sz="1800" dirty="0" smtClean="0"/>
              <a:t>Pozn.: </a:t>
            </a:r>
            <a:r>
              <a:rPr lang="cs-CZ" altLang="cs-CZ" sz="1800" b="1" dirty="0" smtClean="0"/>
              <a:t>pole mají svoji příčinu v primárních vlastnostech látky</a:t>
            </a:r>
            <a:r>
              <a:rPr lang="cs-CZ" altLang="cs-CZ" sz="1800" dirty="0" smtClean="0"/>
              <a:t> (u gravitačního pole je tato vlastnost hmotnost, u el. pole je to náboj. </a:t>
            </a:r>
            <a:r>
              <a:rPr lang="cs-CZ" altLang="cs-CZ" sz="1800" b="1" dirty="0" smtClean="0"/>
              <a:t>U magnetického pole je touto vlastností magnetický moment</a:t>
            </a:r>
            <a:r>
              <a:rPr lang="cs-CZ" altLang="cs-CZ" sz="1800" dirty="0" smtClean="0"/>
              <a:t>)</a:t>
            </a:r>
          </a:p>
          <a:p>
            <a:pPr eaLnBrk="1" hangingPunct="1"/>
            <a:endParaRPr lang="cs-CZ" altLang="cs-CZ" dirty="0" smtClean="0"/>
          </a:p>
          <a:p>
            <a:pPr eaLnBrk="1" hangingPunct="1"/>
            <a:endParaRPr lang="cs-CZ" altLang="cs-CZ" dirty="0" smtClean="0"/>
          </a:p>
          <a:p>
            <a:pPr lvl="1" eaLnBrk="1" hangingPunct="1"/>
            <a:endParaRPr lang="cs-CZ" altLang="cs-CZ" dirty="0" smtClean="0"/>
          </a:p>
          <a:p>
            <a:pPr eaLnBrk="1" hangingPunct="1"/>
            <a:endParaRPr lang="cs-CZ" altLang="cs-CZ" dirty="0" smtClean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0569" y="2554629"/>
            <a:ext cx="1146175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Výsledek obrázku pro screw draw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614" y="2914225"/>
            <a:ext cx="598487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4432113" y="2607811"/>
            <a:ext cx="1146175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229029" y="2653896"/>
            <a:ext cx="1146175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64723" y="2855977"/>
            <a:ext cx="5270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9748" y="2600714"/>
            <a:ext cx="1146175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Celkové indukované </a:t>
            </a:r>
            <a:r>
              <a:rPr lang="cs-CZ" altLang="cs-CZ" dirty="0"/>
              <a:t>n</a:t>
            </a:r>
            <a:r>
              <a:rPr lang="cs-CZ" altLang="cs-CZ" dirty="0" smtClean="0"/>
              <a:t>apětí</a:t>
            </a:r>
          </a:p>
        </p:txBody>
      </p:sp>
      <p:sp>
        <p:nvSpPr>
          <p:cNvPr id="8198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362950" cy="5089525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Cívka</a:t>
            </a:r>
          </a:p>
          <a:p>
            <a:pPr lvl="1" eaLnBrk="1" hangingPunct="1"/>
            <a:r>
              <a:rPr lang="cs-CZ" altLang="cs-CZ" b="1" dirty="0" smtClean="0"/>
              <a:t>více závitů ⇒ větší indukované napětí</a:t>
            </a:r>
          </a:p>
          <a:p>
            <a:pPr eaLnBrk="1" hangingPunct="1"/>
            <a:endParaRPr lang="cs-CZ" altLang="cs-CZ" dirty="0" smtClean="0"/>
          </a:p>
          <a:p>
            <a:pPr eaLnBrk="1" hangingPunct="1"/>
            <a:endParaRPr lang="cs-CZ" altLang="cs-CZ" dirty="0" smtClean="0"/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 smtClean="0"/>
          </a:p>
          <a:p>
            <a:pPr eaLnBrk="1" hangingPunct="1"/>
            <a:endParaRPr lang="cs-CZ" altLang="cs-CZ" dirty="0" smtClean="0"/>
          </a:p>
          <a:p>
            <a:pPr eaLnBrk="1" hangingPunct="1"/>
            <a:r>
              <a:rPr lang="cs-CZ" altLang="cs-CZ" dirty="0" smtClean="0"/>
              <a:t>Pouze </a:t>
            </a:r>
            <a:r>
              <a:rPr lang="cs-CZ" altLang="cs-CZ" dirty="0"/>
              <a:t>vodič v měnícím se </a:t>
            </a:r>
            <a:r>
              <a:rPr lang="cs-CZ" altLang="cs-CZ" dirty="0" err="1"/>
              <a:t>mag</a:t>
            </a:r>
            <a:r>
              <a:rPr lang="cs-CZ" altLang="cs-CZ" dirty="0"/>
              <a:t>. poli:</a:t>
            </a:r>
          </a:p>
          <a:p>
            <a:pPr lvl="1" eaLnBrk="1" hangingPunct="1"/>
            <a:endParaRPr lang="cs-CZ" altLang="cs-CZ" dirty="0"/>
          </a:p>
          <a:p>
            <a:pPr lvl="1" eaLnBrk="1" hangingPunct="1"/>
            <a:endParaRPr lang="cs-CZ" altLang="cs-CZ" dirty="0"/>
          </a:p>
          <a:p>
            <a:pPr eaLnBrk="1" hangingPunct="1"/>
            <a:endParaRPr lang="cs-CZ" altLang="cs-CZ" dirty="0"/>
          </a:p>
          <a:p>
            <a:pPr lvl="1" eaLnBrk="1" hangingPunct="1"/>
            <a:endParaRPr lang="cs-CZ" altLang="cs-CZ" b="1" dirty="0" smtClean="0"/>
          </a:p>
          <a:p>
            <a:pPr lvl="1" eaLnBrk="1" hangingPunct="1"/>
            <a:endParaRPr lang="cs-CZ" altLang="cs-CZ" b="1" dirty="0" smtClean="0"/>
          </a:p>
          <a:p>
            <a:pPr eaLnBrk="1" hangingPunct="1"/>
            <a:endParaRPr lang="cs-CZ" altLang="cs-CZ" dirty="0" smtClean="0"/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0" name="Rovnice" r:id="rId3" imgW="114120" imgH="215640" progId="Equation.3">
                  <p:embed/>
                </p:oleObj>
              </mc:Choice>
              <mc:Fallback>
                <p:oleObj name="Rovnice" r:id="rId3" imgW="11412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4829770"/>
              </p:ext>
            </p:extLst>
          </p:nvPr>
        </p:nvGraphicFramePr>
        <p:xfrm>
          <a:off x="971600" y="5264185"/>
          <a:ext cx="1989137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1" name="Rovnice" r:id="rId5" imgW="723600" imgH="228600" progId="Equation.3">
                  <p:embed/>
                </p:oleObj>
              </mc:Choice>
              <mc:Fallback>
                <p:oleObj name="Rovnice" r:id="rId5" imgW="72360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5264185"/>
                        <a:ext cx="1989137" cy="6270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0544888"/>
              </p:ext>
            </p:extLst>
          </p:nvPr>
        </p:nvGraphicFramePr>
        <p:xfrm>
          <a:off x="971600" y="2576053"/>
          <a:ext cx="1898803" cy="59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2" name="Rovnice" r:id="rId7" imgW="723600" imgH="228600" progId="Equation.3">
                  <p:embed/>
                </p:oleObj>
              </mc:Choice>
              <mc:Fallback>
                <p:oleObj name="Rovnice" r:id="rId7" imgW="7236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2576053"/>
                        <a:ext cx="1898803" cy="599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TextovéPole 6"/>
          <p:cNvSpPr txBox="1">
            <a:spLocks noChangeArrowheads="1"/>
          </p:cNvSpPr>
          <p:nvPr/>
        </p:nvSpPr>
        <p:spPr bwMode="auto">
          <a:xfrm>
            <a:off x="4067944" y="2576053"/>
            <a:ext cx="45005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dirty="0" err="1">
                <a:latin typeface="Gill Sans MT" pitchFamily="34" charset="-18"/>
              </a:rPr>
              <a:t>U</a:t>
            </a:r>
            <a:r>
              <a:rPr lang="cs-CZ" altLang="cs-CZ" baseline="-25000" dirty="0" err="1">
                <a:latin typeface="Gill Sans MT" pitchFamily="34" charset="-18"/>
              </a:rPr>
              <a:t>c</a:t>
            </a:r>
            <a:r>
              <a:rPr lang="cs-CZ" altLang="cs-CZ" baseline="-25000" dirty="0">
                <a:latin typeface="Gill Sans MT" pitchFamily="34" charset="-18"/>
              </a:rPr>
              <a:t> </a:t>
            </a:r>
            <a:r>
              <a:rPr lang="cs-CZ" altLang="cs-CZ" dirty="0">
                <a:latin typeface="Gill Sans MT" pitchFamily="34" charset="-18"/>
              </a:rPr>
              <a:t> … celkové indukované napětí na cívce</a:t>
            </a:r>
          </a:p>
          <a:p>
            <a:pPr eaLnBrk="1" hangingPunct="1"/>
            <a:r>
              <a:rPr lang="cs-CZ" altLang="cs-CZ" dirty="0" err="1" smtClean="0">
                <a:latin typeface="Gill Sans MT" pitchFamily="34" charset="-18"/>
              </a:rPr>
              <a:t>U</a:t>
            </a:r>
            <a:r>
              <a:rPr lang="cs-CZ" altLang="cs-CZ" baseline="-25000" dirty="0" err="1" smtClean="0">
                <a:latin typeface="Gill Sans MT" pitchFamily="34" charset="-18"/>
              </a:rPr>
              <a:t>i</a:t>
            </a:r>
            <a:r>
              <a:rPr lang="cs-CZ" altLang="cs-CZ" dirty="0" smtClean="0">
                <a:latin typeface="Gill Sans MT" pitchFamily="34" charset="-18"/>
              </a:rPr>
              <a:t>  </a:t>
            </a:r>
            <a:r>
              <a:rPr lang="cs-CZ" altLang="cs-CZ" dirty="0">
                <a:latin typeface="Gill Sans MT" pitchFamily="34" charset="-18"/>
              </a:rPr>
              <a:t>… </a:t>
            </a:r>
            <a:r>
              <a:rPr lang="cs-CZ" altLang="cs-CZ" dirty="0" err="1">
                <a:latin typeface="Gill Sans MT" pitchFamily="34" charset="-18"/>
              </a:rPr>
              <a:t>ind</a:t>
            </a:r>
            <a:r>
              <a:rPr lang="cs-CZ" altLang="cs-CZ" dirty="0">
                <a:latin typeface="Gill Sans MT" pitchFamily="34" charset="-18"/>
              </a:rPr>
              <a:t>. napětí na jednom závitu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~ </a:t>
            </a:r>
            <a:r>
              <a:rPr lang="cs-CZ" altLang="cs-CZ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cs-CZ" altLang="cs-CZ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cs-CZ" altLang="cs-CZ" dirty="0">
              <a:latin typeface="Gill Sans MT" pitchFamily="34" charset="-18"/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9319949"/>
              </p:ext>
            </p:extLst>
          </p:nvPr>
        </p:nvGraphicFramePr>
        <p:xfrm>
          <a:off x="971600" y="3429000"/>
          <a:ext cx="2273300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3" name="Rovnice" r:id="rId9" imgW="901440" imgH="393480" progId="Equation.3">
                  <p:embed/>
                </p:oleObj>
              </mc:Choice>
              <mc:Fallback>
                <p:oleObj name="Rovnice" r:id="rId9" imgW="901440" imgH="393480" progId="Equation.3">
                  <p:embed/>
                  <p:pic>
                    <p:nvPicPr>
                      <p:cNvPr id="717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3429000"/>
                        <a:ext cx="2273300" cy="9921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Moment dvojice sil působící na závit cívky</a:t>
            </a:r>
            <a:endParaRPr lang="cs-CZ" dirty="0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8631023"/>
              </p:ext>
            </p:extLst>
          </p:nvPr>
        </p:nvGraphicFramePr>
        <p:xfrm>
          <a:off x="4723321" y="1694314"/>
          <a:ext cx="34893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56" name="Rovnice" r:id="rId3" imgW="1143000" imgH="177480" progId="Equation.3">
                  <p:embed/>
                </p:oleObj>
              </mc:Choice>
              <mc:Fallback>
                <p:oleObj name="Rovnice" r:id="rId3" imgW="11430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3321" y="1694314"/>
                        <a:ext cx="3489325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7"/>
            <a:ext cx="2912737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ovéPole 14"/>
          <p:cNvSpPr txBox="1">
            <a:spLocks noChangeArrowheads="1"/>
          </p:cNvSpPr>
          <p:nvPr/>
        </p:nvSpPr>
        <p:spPr bwMode="auto">
          <a:xfrm>
            <a:off x="4788024" y="2434610"/>
            <a:ext cx="29523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cs-CZ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úhel, který </a:t>
            </a:r>
            <a:r>
              <a:rPr lang="cs-C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svírá </a:t>
            </a:r>
            <a:r>
              <a:rPr lang="cs-CZ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normála plochy</a:t>
            </a:r>
            <a:endParaRPr lang="cs-CZ" sz="2000" dirty="0">
              <a:solidFill>
                <a:srgbClr val="FF0000"/>
              </a:solidFill>
              <a:latin typeface="Gill Sans MT" pitchFamily="34" charset="-18"/>
            </a:endParaRPr>
          </a:p>
        </p:txBody>
      </p:sp>
      <p:pic>
        <p:nvPicPr>
          <p:cNvPr id="66647" name="Picture 87" descr="Image result for dc motor file: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789040"/>
            <a:ext cx="5334000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63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Indukčnost (cívky)</a:t>
            </a:r>
          </a:p>
        </p:txBody>
      </p:sp>
      <p:sp>
        <p:nvSpPr>
          <p:cNvPr id="49155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Fyzikální veličina, </a:t>
            </a:r>
            <a:r>
              <a:rPr lang="cs-CZ" altLang="cs-CZ" b="1" dirty="0" smtClean="0"/>
              <a:t>která vyjadřuje schopnost dané elektrické konfigurace</a:t>
            </a:r>
            <a:r>
              <a:rPr lang="cs-CZ" altLang="cs-CZ" dirty="0" smtClean="0"/>
              <a:t> (části obvodu) </a:t>
            </a:r>
            <a:r>
              <a:rPr lang="cs-CZ" altLang="cs-CZ" b="1" dirty="0" smtClean="0"/>
              <a:t>vytvářet</a:t>
            </a:r>
            <a:r>
              <a:rPr lang="cs-CZ" altLang="cs-CZ" dirty="0" smtClean="0"/>
              <a:t> ve svém okolí </a:t>
            </a:r>
            <a:r>
              <a:rPr lang="cs-CZ" altLang="cs-CZ" b="1" dirty="0" smtClean="0"/>
              <a:t>magnetické pole</a:t>
            </a:r>
          </a:p>
          <a:p>
            <a:pPr lvl="1" eaLnBrk="1" hangingPunct="1"/>
            <a:r>
              <a:rPr lang="cs-CZ" altLang="cs-CZ" dirty="0" smtClean="0"/>
              <a:t>Značí se L</a:t>
            </a:r>
          </a:p>
          <a:p>
            <a:pPr lvl="1" eaLnBrk="1" hangingPunct="1"/>
            <a:r>
              <a:rPr lang="cs-CZ" altLang="cs-CZ" dirty="0" smtClean="0"/>
              <a:t>Jednotkou je Henry, značka H</a:t>
            </a:r>
          </a:p>
          <a:p>
            <a:pPr lvl="1" eaLnBrk="1" hangingPunct="1"/>
            <a:endParaRPr lang="cs-CZ" altLang="cs-CZ" dirty="0" smtClean="0"/>
          </a:p>
          <a:p>
            <a:pPr eaLnBrk="1" hangingPunct="1"/>
            <a:r>
              <a:rPr lang="cs-CZ" altLang="cs-CZ" dirty="0"/>
              <a:t>I</a:t>
            </a:r>
            <a:r>
              <a:rPr lang="cs-CZ" altLang="cs-CZ" dirty="0" smtClean="0"/>
              <a:t>ndukčnost jednoho závitu: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3995936" y="3501008"/>
                <a:ext cx="2664296" cy="9187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cs-CZ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num>
                        <m:den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3501008"/>
                <a:ext cx="2664296" cy="9187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Energie magnetického pole cívky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6255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Značí se E</a:t>
            </a:r>
            <a:r>
              <a:rPr lang="cs-CZ" baseline="-25000" dirty="0" smtClean="0"/>
              <a:t>m </a:t>
            </a:r>
            <a:r>
              <a:rPr lang="cs-CZ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Jednotku má jako každá jiná energie Joule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Vztah je podobný vztahu kinetické energie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cs-CZ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cs-CZ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cs-CZ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cs-CZ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Kde L je indukčnost cívky,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I je proud protékající cívkou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cs-CZ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Uvedený vztah platí pouze pro cívku bez jádra</a:t>
            </a: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858132"/>
              </p:ext>
            </p:extLst>
          </p:nvPr>
        </p:nvGraphicFramePr>
        <p:xfrm>
          <a:off x="539552" y="2750931"/>
          <a:ext cx="2292350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7" name="Rovnice" r:id="rId3" imgW="850680" imgH="393480" progId="Equation.3">
                  <p:embed/>
                </p:oleObj>
              </mc:Choice>
              <mc:Fallback>
                <p:oleObj name="Rovnice" r:id="rId3" imgW="85068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2750931"/>
                        <a:ext cx="2292350" cy="1060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Příklady </a:t>
            </a:r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25538"/>
            <a:ext cx="860425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33056"/>
            <a:ext cx="9012237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Příklady</a:t>
            </a:r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33056"/>
            <a:ext cx="8970615" cy="214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Reference</a:t>
            </a:r>
          </a:p>
        </p:txBody>
      </p:sp>
      <p:sp>
        <p:nvSpPr>
          <p:cNvPr id="5222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cs-CZ" altLang="cs-CZ" smtClean="0"/>
              <a:t>1. KRYNICKÝ, Martin. Elektronické učebnice matematiky a fyziky. [online]. 2013-01-28 [cit. 2013-01-29]. Dostupné z: </a:t>
            </a:r>
            <a:r>
              <a:rPr lang="cs-CZ" altLang="cs-CZ" smtClean="0">
                <a:hlinkClick r:id="rId2"/>
              </a:rPr>
              <a:t>http://www.realisticky.cz/ucebnice.php?id=3</a:t>
            </a:r>
            <a:endParaRPr lang="cs-CZ" altLang="cs-CZ" smtClean="0"/>
          </a:p>
          <a:p>
            <a:pPr eaLnBrk="1" hangingPunct="1"/>
            <a:endParaRPr lang="cs-CZ" altLang="cs-CZ" smtClean="0"/>
          </a:p>
          <a:p>
            <a:pPr eaLnBrk="1" hangingPunct="1"/>
            <a:r>
              <a:rPr lang="cs-CZ" altLang="cs-CZ" smtClean="0"/>
              <a:t>2. REICHL, Jaroslav,  VŠETIČKA Martin. </a:t>
            </a:r>
            <a:r>
              <a:rPr lang="cs-CZ" altLang="cs-CZ" i="1" smtClean="0"/>
              <a:t>Encyklopedie fyziky</a:t>
            </a:r>
            <a:r>
              <a:rPr lang="cs-CZ" altLang="cs-CZ" smtClean="0"/>
              <a:t> [online]. [cit. 2013-01-29]. Dostupné z: </a:t>
            </a:r>
            <a:r>
              <a:rPr lang="cs-CZ" altLang="cs-CZ" smtClean="0">
                <a:hlinkClick r:id="rId3"/>
              </a:rPr>
              <a:t>http://fyzika.jreichl.com/main.article/view/219-elektrina-a-magnetismus</a:t>
            </a:r>
            <a:endParaRPr lang="cs-CZ" altLang="cs-CZ" smtClean="0"/>
          </a:p>
          <a:p>
            <a:pPr eaLnBrk="1" hangingPunct="1"/>
            <a:endParaRPr lang="cs-CZ" altLang="cs-CZ" smtClean="0"/>
          </a:p>
          <a:p>
            <a:pPr eaLnBrk="1" hangingPunct="1"/>
            <a:r>
              <a:rPr lang="cs-CZ" altLang="cs-CZ" smtClean="0"/>
              <a:t>3.  Wikipedia [online]. [cit. 2013-01-29]. Dostupné z: http://en.wikipedia.org </a:t>
            </a:r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Kde se opravdu bere magnetismus?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929880"/>
          </a:xfrm>
        </p:spPr>
        <p:txBody>
          <a:bodyPr/>
          <a:lstStyle/>
          <a:p>
            <a:r>
              <a:rPr lang="cs-CZ" dirty="0" smtClean="0"/>
              <a:t>Magnetismus je dán pohybem nabitých částic v atomu</a:t>
            </a:r>
            <a:endParaRPr lang="cs-CZ" dirty="0"/>
          </a:p>
        </p:txBody>
      </p:sp>
      <p:sp>
        <p:nvSpPr>
          <p:cNvPr id="7" name="AutoShape 2" descr="Výsledek obrázku pro at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4" descr="Výsledek obrázku pro ato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7590" name="Picture 6" descr="Výsledek obrázku pro a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63117"/>
            <a:ext cx="5040560" cy="347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13129" y="4157569"/>
            <a:ext cx="2423230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cs-CZ" altLang="cs-CZ" sz="2400" b="1" dirty="0"/>
              <a:t>Může reagovat </a:t>
            </a:r>
            <a:r>
              <a:rPr lang="cs-CZ" altLang="cs-CZ" sz="2400" b="1" dirty="0" smtClean="0"/>
              <a:t>jádro </a:t>
            </a:r>
            <a:r>
              <a:rPr lang="cs-CZ" altLang="cs-CZ" sz="2400" dirty="0"/>
              <a:t>(lichý počet nukleonů) </a:t>
            </a:r>
            <a:endParaRPr lang="cs-CZ" altLang="cs-CZ" sz="2400" b="1" dirty="0" smtClean="0"/>
          </a:p>
          <a:p>
            <a:r>
              <a:rPr lang="cs-CZ" altLang="cs-CZ" sz="2400" dirty="0" smtClean="0"/>
              <a:t>– jaderný spin</a:t>
            </a: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6292008" y="3306308"/>
            <a:ext cx="1736376" cy="193899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cs-CZ" altLang="cs-CZ" sz="2400" b="1" dirty="0" smtClean="0"/>
              <a:t>Elektrony </a:t>
            </a:r>
            <a:r>
              <a:rPr lang="cs-CZ" altLang="cs-CZ" sz="2400" dirty="0" smtClean="0"/>
              <a:t>orbitální </a:t>
            </a:r>
            <a:r>
              <a:rPr lang="cs-CZ" altLang="cs-CZ" sz="2400" dirty="0"/>
              <a:t>a magnetický moment elektronu </a:t>
            </a:r>
            <a:endParaRPr lang="cs-CZ" sz="2400" dirty="0"/>
          </a:p>
        </p:txBody>
      </p:sp>
      <p:sp>
        <p:nvSpPr>
          <p:cNvPr id="12" name="Šipka dolů 11"/>
          <p:cNvSpPr/>
          <p:nvPr/>
        </p:nvSpPr>
        <p:spPr>
          <a:xfrm rot="7139279">
            <a:off x="5294328" y="2531590"/>
            <a:ext cx="435063" cy="11948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lů 13"/>
          <p:cNvSpPr/>
          <p:nvPr/>
        </p:nvSpPr>
        <p:spPr>
          <a:xfrm rot="15526162">
            <a:off x="2520335" y="2718469"/>
            <a:ext cx="432048" cy="21477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956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hmota je v pohybu</a:t>
            </a:r>
            <a:endParaRPr lang="cs-CZ" dirty="0"/>
          </a:p>
        </p:txBody>
      </p:sp>
      <p:pic>
        <p:nvPicPr>
          <p:cNvPr id="4" name="orbitals2.mp4">
            <a:hlinkClick r:id="" action="ppaction://media"/>
          </p:cNvPr>
          <p:cNvPicPr>
            <a:picLocks noGrp="1" noChangeAspect="1"/>
          </p:cNvPicPr>
          <p:nvPr>
            <p:ph sz="quarter" idx="4294967295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79712" y="1772816"/>
            <a:ext cx="4617839" cy="368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931950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Obecně platí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z="2400" dirty="0" smtClean="0"/>
              <a:t>Přenos náboje je vždy doprovázen magnetickým polem </a:t>
            </a:r>
          </a:p>
          <a:p>
            <a:endParaRPr lang="cs-CZ" sz="2400" dirty="0" smtClean="0"/>
          </a:p>
          <a:p>
            <a:r>
              <a:rPr lang="cs-CZ" sz="2400" dirty="0" smtClean="0"/>
              <a:t>Elektřina a magnetismus jsou neoddělitelné</a:t>
            </a:r>
          </a:p>
          <a:p>
            <a:endParaRPr lang="cs-CZ" sz="2400" dirty="0" smtClean="0"/>
          </a:p>
          <a:p>
            <a:r>
              <a:rPr lang="cs-CZ" sz="2400" dirty="0" smtClean="0"/>
              <a:t>Proto souhrnně mluvíme o elektro-magnetické síle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7586" name="Picture 2" descr="Image result for elektromagnetická sí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808080"/>
            <a:ext cx="4428938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27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Zdroje magnetismu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850" y="1125538"/>
            <a:ext cx="8229600" cy="5449887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b="1" dirty="0" smtClean="0"/>
              <a:t>1. Permanentní Magnet </a:t>
            </a:r>
            <a:r>
              <a:rPr lang="cs-CZ" dirty="0" smtClean="0"/>
              <a:t>– látky, které: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Wingdings 3"/>
              <a:buChar char=""/>
              <a:defRPr/>
            </a:pPr>
            <a:r>
              <a:rPr lang="cs-CZ" dirty="0" smtClean="0"/>
              <a:t>Nepotřebují k vytváření magnetického pole vnější vlivy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Wingdings 3"/>
              <a:buChar char=""/>
              <a:defRPr/>
            </a:pPr>
            <a:r>
              <a:rPr lang="cs-CZ" dirty="0" smtClean="0"/>
              <a:t>Vyskytují se přirozeně v některých horninách, ale lze je také vyrobit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Wingdings 3"/>
              <a:buChar char=""/>
              <a:defRPr/>
            </a:pPr>
            <a:r>
              <a:rPr lang="cs-CZ" dirty="0" smtClean="0"/>
              <a:t>Feromagnetické látky</a:t>
            </a:r>
          </a:p>
          <a:p>
            <a:pPr marL="274002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cs-CZ" b="1" dirty="0" smtClean="0"/>
          </a:p>
          <a:p>
            <a:pPr marL="274002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cs-CZ" b="1" dirty="0"/>
          </a:p>
          <a:p>
            <a:pPr marL="274002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cs-CZ" b="1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b="1" dirty="0" smtClean="0"/>
              <a:t>2. Elektromagnet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smtClean="0"/>
              <a:t>vodič s protékajícím proudem</a:t>
            </a:r>
            <a:endParaRPr lang="cs-CZ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dirty="0" smtClean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708920"/>
            <a:ext cx="1146175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https://upload.wikimedia.org/wikipedia/en/thumb/1/14/Large_antenna_loading_coil.jpg/800px-Large_antenna_loading_coi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509120"/>
            <a:ext cx="2736304" cy="201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Elektromagnet - cívka</a:t>
            </a:r>
          </a:p>
        </p:txBody>
      </p:sp>
      <p:sp>
        <p:nvSpPr>
          <p:cNvPr id="22531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cs-CZ" altLang="cs-CZ" sz="2200" b="1" dirty="0" smtClean="0"/>
              <a:t>Zesiluje se tzv. jádrem</a:t>
            </a:r>
            <a:r>
              <a:rPr lang="cs-CZ" altLang="cs-CZ" sz="2200" dirty="0" smtClean="0"/>
              <a:t>, což je </a:t>
            </a:r>
            <a:r>
              <a:rPr lang="cs-CZ" altLang="cs-CZ" sz="2200" b="1" dirty="0" smtClean="0"/>
              <a:t>feromagnetický předmět</a:t>
            </a:r>
            <a:r>
              <a:rPr lang="cs-CZ" altLang="cs-CZ" sz="2200" dirty="0" smtClean="0"/>
              <a:t>, který se umisťuje doprostřed cívky</a:t>
            </a:r>
          </a:p>
          <a:p>
            <a:pPr eaLnBrk="1" hangingPunct="1"/>
            <a:r>
              <a:rPr lang="cs-CZ" altLang="cs-CZ" sz="2200" dirty="0" smtClean="0"/>
              <a:t>Čím má </a:t>
            </a:r>
            <a:r>
              <a:rPr lang="cs-CZ" altLang="cs-CZ" sz="2200" b="1" dirty="0" smtClean="0"/>
              <a:t>látka tvořící jádro větší relativní permeabilitu</a:t>
            </a:r>
            <a:r>
              <a:rPr lang="cs-CZ" altLang="cs-CZ" sz="2200" dirty="0" smtClean="0"/>
              <a:t>, tím více zesiluje magnetické pole</a:t>
            </a:r>
          </a:p>
        </p:txBody>
      </p:sp>
      <p:pic>
        <p:nvPicPr>
          <p:cNvPr id="22532" name="Picture 2" descr="http://www.educationquizzes.com/library/KS3-Science/Electromagnets-01-Battery-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068638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2"/>
          <p:cNvSpPr txBox="1">
            <a:spLocks/>
          </p:cNvSpPr>
          <p:nvPr/>
        </p:nvSpPr>
        <p:spPr bwMode="auto">
          <a:xfrm>
            <a:off x="4595438" y="3068638"/>
            <a:ext cx="4392488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685" eaLnBrk="1" fontAlgn="auto" hangingPunct="1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Wingdings 3"/>
              <a:buChar char=""/>
              <a:defRPr/>
            </a:pPr>
            <a:r>
              <a:rPr lang="cs-CZ" sz="2200" b="1" dirty="0" smtClean="0"/>
              <a:t>Mag. pole vzniká v okolí každého vodiče, </a:t>
            </a:r>
            <a:r>
              <a:rPr lang="cs-CZ" sz="2200" b="1" dirty="0"/>
              <a:t>kterým protéká proud – cívka má však větší indukci, tzn. tvoří silnější </a:t>
            </a:r>
            <a:r>
              <a:rPr lang="cs-CZ" sz="2200" b="1" dirty="0" err="1"/>
              <a:t>mag</a:t>
            </a:r>
            <a:r>
              <a:rPr lang="cs-CZ" sz="2200" b="1" dirty="0"/>
              <a:t>. pole</a:t>
            </a:r>
          </a:p>
          <a:p>
            <a:pPr marL="273685" eaLnBrk="1" fontAlgn="auto" hangingPunct="1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Wingdings 3"/>
              <a:buChar char=""/>
              <a:defRPr/>
            </a:pPr>
            <a:r>
              <a:rPr lang="cs-CZ" sz="2200" dirty="0"/>
              <a:t>Cívka vykazuje magnetické vlastnosti pouze při průchodu elektrického proudu 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cs-CZ" sz="2400" dirty="0" smtClean="0"/>
          </a:p>
          <a:p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Obdélník 125"/>
          <p:cNvSpPr/>
          <p:nvPr/>
        </p:nvSpPr>
        <p:spPr>
          <a:xfrm>
            <a:off x="6084168" y="3789040"/>
            <a:ext cx="3059832" cy="151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Permeabilita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μ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8229600" cy="553616"/>
          </a:xfrm>
        </p:spPr>
        <p:txBody>
          <a:bodyPr/>
          <a:lstStyle/>
          <a:p>
            <a:pPr lvl="1" eaLnBrk="1" hangingPunct="1"/>
            <a:r>
              <a:rPr lang="cs-CZ" dirty="0" smtClean="0"/>
              <a:t>Schopnost hmoty vytvářet vnitřní magnetické pole</a:t>
            </a:r>
            <a:endParaRPr lang="cs-CZ" dirty="0"/>
          </a:p>
          <a:p>
            <a:pPr lvl="1" eaLnBrk="1" hangingPunct="1"/>
            <a:r>
              <a:rPr lang="cs-CZ" dirty="0" smtClean="0"/>
              <a:t>Látky s vysokou permeabilitou zesilují magnetické pole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2420888"/>
            <a:ext cx="5688632" cy="4019967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1431803" y="2450341"/>
            <a:ext cx="2592288" cy="216024"/>
          </a:xfrm>
          <a:prstGeom prst="rect">
            <a:avLst/>
          </a:prstGeom>
          <a:solidFill>
            <a:srgbClr val="F8F9F8"/>
          </a:solidFill>
          <a:ln>
            <a:solidFill>
              <a:srgbClr val="F8F9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1457854" y="3933056"/>
            <a:ext cx="2592288" cy="216024"/>
          </a:xfrm>
          <a:prstGeom prst="rect">
            <a:avLst/>
          </a:prstGeom>
          <a:solidFill>
            <a:srgbClr val="F8F9F8"/>
          </a:solidFill>
          <a:ln>
            <a:solidFill>
              <a:srgbClr val="F8F9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1493132" y="5223456"/>
            <a:ext cx="2592288" cy="216024"/>
          </a:xfrm>
          <a:prstGeom prst="rect">
            <a:avLst/>
          </a:prstGeom>
          <a:solidFill>
            <a:srgbClr val="F8F9F8"/>
          </a:solidFill>
          <a:ln>
            <a:solidFill>
              <a:srgbClr val="F8F9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760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ůvod">
  <a:themeElements>
    <a:clrScheme name="Původ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ůvod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ůvod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ůvod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Původ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3804</TotalTime>
  <Words>869</Words>
  <Application>Microsoft Office PowerPoint</Application>
  <PresentationFormat>Předvádění na obrazovce (4:3)</PresentationFormat>
  <Paragraphs>214</Paragraphs>
  <Slides>36</Slides>
  <Notes>1</Notes>
  <HiddenSlides>0</HiddenSlides>
  <MMClips>2</MMClips>
  <ScaleCrop>false</ScaleCrop>
  <HeadingPairs>
    <vt:vector size="8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36</vt:i4>
      </vt:variant>
    </vt:vector>
  </HeadingPairs>
  <TitlesOfParts>
    <vt:vector size="47" baseType="lpstr">
      <vt:lpstr>Arial</vt:lpstr>
      <vt:lpstr>Bookman Old Style</vt:lpstr>
      <vt:lpstr>Calibri</vt:lpstr>
      <vt:lpstr>Cambria Math</vt:lpstr>
      <vt:lpstr>Gill Sans MT</vt:lpstr>
      <vt:lpstr>Times New Roman</vt:lpstr>
      <vt:lpstr>Wingdings</vt:lpstr>
      <vt:lpstr>Wingdings 3</vt:lpstr>
      <vt:lpstr>Původ</vt:lpstr>
      <vt:lpstr>Equation</vt:lpstr>
      <vt:lpstr>Rovnice</vt:lpstr>
      <vt:lpstr>Magnetické pole</vt:lpstr>
      <vt:lpstr>Co nás dneska čeká?</vt:lpstr>
      <vt:lpstr>Magnetismus </vt:lpstr>
      <vt:lpstr>Kde se opravdu bere magnetismus?</vt:lpstr>
      <vt:lpstr>hmota je v pohybu</vt:lpstr>
      <vt:lpstr>Obecně platí</vt:lpstr>
      <vt:lpstr>Zdroje magnetismu</vt:lpstr>
      <vt:lpstr>Elektromagnet - cívka</vt:lpstr>
      <vt:lpstr>Permeabilita μ</vt:lpstr>
      <vt:lpstr>Permeabilita μ</vt:lpstr>
      <vt:lpstr>„Síla“ magnetického pole</vt:lpstr>
      <vt:lpstr>Typy magnetických látek</vt:lpstr>
      <vt:lpstr>Magnetické domény</vt:lpstr>
      <vt:lpstr>Magnetická rezonance</vt:lpstr>
      <vt:lpstr>T2 vážený obraz</vt:lpstr>
      <vt:lpstr>Magnetická síla - směr</vt:lpstr>
      <vt:lpstr>Samostatná částice v magnetickém poli</vt:lpstr>
      <vt:lpstr>Výpočet magnetické síly působící na částice/částici</vt:lpstr>
      <vt:lpstr>Jak moc se bude částice stáčet?</vt:lpstr>
      <vt:lpstr>Prezentace aplikace PowerPoint</vt:lpstr>
      <vt:lpstr>Urychlovače částic - Cyklotron</vt:lpstr>
      <vt:lpstr>Positron emission tomography (PET)</vt:lpstr>
      <vt:lpstr>Příklady</vt:lpstr>
      <vt:lpstr>Příklady</vt:lpstr>
      <vt:lpstr>Cívka</vt:lpstr>
      <vt:lpstr>Indukce elektromagnetického napětí</vt:lpstr>
      <vt:lpstr>Využití mag. indukce</vt:lpstr>
      <vt:lpstr>Magnetický indukční tok</vt:lpstr>
      <vt:lpstr>Změna magnetického indukčního toku</vt:lpstr>
      <vt:lpstr>Celkové indukované napětí</vt:lpstr>
      <vt:lpstr>Moment dvojice sil působící na závit cívky</vt:lpstr>
      <vt:lpstr>Indukčnost (cívky)</vt:lpstr>
      <vt:lpstr>Energie magnetického pole cívky</vt:lpstr>
      <vt:lpstr>Příklady </vt:lpstr>
      <vt:lpstr>Příklady</vt:lpstr>
      <vt:lpstr>Reference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Magnetické pole</dc:title>
  <dc:creator>Mamut</dc:creator>
  <cp:lastModifiedBy>Antonín Procházka</cp:lastModifiedBy>
  <cp:revision>289</cp:revision>
  <dcterms:created xsi:type="dcterms:W3CDTF">2013-01-25T11:23:37Z</dcterms:created>
  <dcterms:modified xsi:type="dcterms:W3CDTF">2020-03-02T12:48:37Z</dcterms:modified>
</cp:coreProperties>
</file>