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83" r:id="rId13"/>
    <p:sldId id="284" r:id="rId14"/>
    <p:sldId id="285" r:id="rId15"/>
    <p:sldId id="28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B09C-2BD6-48BE-A2F6-9768ED0FCF0E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CE3B-E097-4E2A-88F8-51FEBEB31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35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B09C-2BD6-48BE-A2F6-9768ED0FCF0E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CE3B-E097-4E2A-88F8-51FEBEB31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B09C-2BD6-48BE-A2F6-9768ED0FCF0E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CE3B-E097-4E2A-88F8-51FEBEB31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B09C-2BD6-48BE-A2F6-9768ED0FCF0E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CE3B-E097-4E2A-88F8-51FEBEB31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37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B09C-2BD6-48BE-A2F6-9768ED0FCF0E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CE3B-E097-4E2A-88F8-51FEBEB31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69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B09C-2BD6-48BE-A2F6-9768ED0FCF0E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CE3B-E097-4E2A-88F8-51FEBEB31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46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B09C-2BD6-48BE-A2F6-9768ED0FCF0E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CE3B-E097-4E2A-88F8-51FEBEB31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93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B09C-2BD6-48BE-A2F6-9768ED0FCF0E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CE3B-E097-4E2A-88F8-51FEBEB31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63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B09C-2BD6-48BE-A2F6-9768ED0FCF0E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CE3B-E097-4E2A-88F8-51FEBEB31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75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B09C-2BD6-48BE-A2F6-9768ED0FCF0E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CE3B-E097-4E2A-88F8-51FEBEB31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16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B09C-2BD6-48BE-A2F6-9768ED0FCF0E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CE3B-E097-4E2A-88F8-51FEBEB31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16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CB09C-2BD6-48BE-A2F6-9768ED0FCF0E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5CE3B-E097-4E2A-88F8-51FEBEB31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90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73.jpeg"/><Relationship Id="rId4" Type="http://schemas.openxmlformats.org/officeDocument/2006/relationships/image" Target="../media/image1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openxmlformats.org/officeDocument/2006/relationships/image" Target="../media/image300.png"/><Relationship Id="rId4" Type="http://schemas.openxmlformats.org/officeDocument/2006/relationships/image" Target="../media/image75.png"/><Relationship Id="rId9" Type="http://schemas.openxmlformats.org/officeDocument/2006/relationships/image" Target="../media/image2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77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image" Target="../media/image440.png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35082"/>
            <a:ext cx="9144000" cy="4353791"/>
          </a:xfrm>
        </p:spPr>
        <p:txBody>
          <a:bodyPr>
            <a:norm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Gravitační pole, pohyb těles v gravitačním 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poli.</a:t>
            </a:r>
            <a:b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Hydrostatika 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hydrodynamika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 Mattová</a:t>
            </a:r>
            <a:endParaRPr lang="cs-C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3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7868" y="-135082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Gravitační potenciál ɸ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 txBox="1">
            <a:spLocks/>
          </p:cNvSpPr>
          <p:nvPr/>
        </p:nvSpPr>
        <p:spPr>
          <a:xfrm>
            <a:off x="607868" y="1116157"/>
            <a:ext cx="8141277" cy="13360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Gravitační potenciál</a:t>
            </a:r>
            <a:r>
              <a:rPr lang="cs-CZ" sz="2000" dirty="0" smtClean="0"/>
              <a:t> – </a:t>
            </a:r>
            <a:r>
              <a:rPr lang="cs-CZ" sz="2000" b="1" dirty="0" smtClean="0"/>
              <a:t>potenciální energie tělesa</a:t>
            </a:r>
            <a:r>
              <a:rPr lang="cs-CZ" sz="2000" dirty="0" smtClean="0"/>
              <a:t> v daném bodě gravitačního pole </a:t>
            </a:r>
            <a:r>
              <a:rPr lang="cs-CZ" sz="2000" b="1" dirty="0" smtClean="0"/>
              <a:t>vztažena na 1 kg</a:t>
            </a:r>
            <a:r>
              <a:rPr lang="cs-CZ" sz="2000" dirty="0" smtClean="0"/>
              <a:t> jeho hmotnosti  →  [J.kg</a:t>
            </a:r>
            <a:r>
              <a:rPr lang="cs-CZ" sz="2000" baseline="30000" dirty="0" smtClean="0"/>
              <a:t>-1</a:t>
            </a:r>
            <a:r>
              <a:rPr lang="cs-CZ" sz="2000" dirty="0" smtClean="0"/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2" y="1959986"/>
            <a:ext cx="30956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5094278" y="1953299"/>
                <a:ext cx="1244828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𝜱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278" y="1953299"/>
                <a:ext cx="1244828" cy="5741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kupina 6"/>
          <p:cNvGrpSpPr/>
          <p:nvPr/>
        </p:nvGrpSpPr>
        <p:grpSpPr>
          <a:xfrm>
            <a:off x="4106967" y="3036311"/>
            <a:ext cx="5016500" cy="1552575"/>
            <a:chOff x="3924300" y="2949575"/>
            <a:chExt cx="5016500" cy="1552575"/>
          </a:xfrm>
        </p:grpSpPr>
        <p:pic>
          <p:nvPicPr>
            <p:cNvPr id="8" name="Picture 6" descr="http://tap.iop.org/fields/gravity/404/img_full_46850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2949575"/>
              <a:ext cx="1609725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Přímá spojnice se šipkou 8"/>
            <p:cNvCxnSpPr/>
            <p:nvPr/>
          </p:nvCxnSpPr>
          <p:spPr>
            <a:xfrm flipV="1">
              <a:off x="5421313" y="3141663"/>
              <a:ext cx="519112" cy="215900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>
              <a:off x="5062538" y="3933825"/>
              <a:ext cx="877887" cy="0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5984875" y="2960688"/>
              <a:ext cx="295275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dirty="0">
                  <a:solidFill>
                    <a:schemeClr val="accent5">
                      <a:lumMod val="75000"/>
                    </a:schemeClr>
                  </a:solidFill>
                </a:rPr>
                <a:t>větší potenciální energie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989638" y="3741738"/>
              <a:ext cx="2951162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dirty="0">
                  <a:solidFill>
                    <a:schemeClr val="accent5">
                      <a:lumMod val="75000"/>
                    </a:schemeClr>
                  </a:solidFill>
                </a:rPr>
                <a:t>menší potenciální energie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ovéPole 13"/>
          <p:cNvSpPr txBox="1">
            <a:spLocks noChangeArrowheads="1"/>
          </p:cNvSpPr>
          <p:nvPr/>
        </p:nvSpPr>
        <p:spPr bwMode="auto">
          <a:xfrm>
            <a:off x="607868" y="4797860"/>
            <a:ext cx="85124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sz="2000" dirty="0">
                <a:latin typeface="+mn-lt"/>
              </a:rPr>
              <a:t>Práce, kterou vykoná 1 kg tělesa pohybující se od nekonečna k danému bodu v gravitačním poli.</a:t>
            </a:r>
          </a:p>
          <a:p>
            <a:r>
              <a:rPr lang="cs-CZ" sz="2000" dirty="0">
                <a:latin typeface="+mn-lt"/>
              </a:rPr>
              <a:t>Práce, kterou musíme udělit 1 kg tělesa na povrchu Země, aby se dostalo k danému bodu v gravitačním poli (z toho vyplývá i úniková rychlost z gravitačního pole Země).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8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Volný pád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6237" y="1325329"/>
            <a:ext cx="8391525" cy="18668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smtClean="0"/>
              <a:t>Volný pád je výsledkem gravitačního působení Země. Jde o </a:t>
            </a:r>
            <a:r>
              <a:rPr lang="cs-CZ" sz="2000" b="1" dirty="0" smtClean="0"/>
              <a:t>případ rovnoměrně zrychleného pohybu</a:t>
            </a:r>
            <a:r>
              <a:rPr lang="cs-CZ" sz="2000" dirty="0" smtClean="0"/>
              <a:t> s nulovou počáteční rychlostí.</a:t>
            </a:r>
          </a:p>
          <a:p>
            <a:pPr marL="0" indent="0">
              <a:buNone/>
            </a:pPr>
            <a:r>
              <a:rPr lang="cs-CZ" sz="2000" dirty="0" smtClean="0"/>
              <a:t>Zrychlení je v tomto případě dáno působením gravitace a nazýváme ho 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tíhové zrychlení g</a:t>
            </a:r>
            <a:r>
              <a:rPr lang="cs-CZ" sz="2000" dirty="0" smtClean="0"/>
              <a:t>, jehož hodnota je přibližně 10 m.s</a:t>
            </a:r>
            <a:r>
              <a:rPr lang="cs-CZ" sz="2000" baseline="30000" dirty="0" smtClean="0"/>
              <a:t>-2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000" dirty="0" smtClean="0"/>
              <a:t>Jelikož se jedná o rovnoměrně zrychlený pohyb, je možné volný pád popsat známými vztahy, kde se dráha obvykle označuje písmenem </a:t>
            </a:r>
            <a:r>
              <a:rPr lang="cs-CZ" sz="2000" i="1" dirty="0" smtClean="0"/>
              <a:t>h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1026" name="Picture 2" descr="http://images.slideplayer.cz/11/3150712/slides/slid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t="14651" r="45764" b="11379"/>
          <a:stretch/>
        </p:blipFill>
        <p:spPr bwMode="auto">
          <a:xfrm>
            <a:off x="1447800" y="3457574"/>
            <a:ext cx="21717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/>
              <p:cNvSpPr txBox="1"/>
              <p:nvPr/>
            </p:nvSpPr>
            <p:spPr>
              <a:xfrm>
                <a:off x="5686425" y="4000499"/>
                <a:ext cx="1250150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000" b="1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25" y="4000499"/>
                <a:ext cx="1250150" cy="5761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5686425" y="4805749"/>
                <a:ext cx="9226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25" y="4805749"/>
                <a:ext cx="922625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974" r="-5298" b="-254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9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délník 32"/>
          <p:cNvSpPr/>
          <p:nvPr/>
        </p:nvSpPr>
        <p:spPr>
          <a:xfrm>
            <a:off x="0" y="0"/>
            <a:ext cx="9143999" cy="975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5486050" y="975947"/>
            <a:ext cx="3657949" cy="58820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2209800" y="975947"/>
            <a:ext cx="3274788" cy="5882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975946"/>
            <a:ext cx="2209799" cy="5882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1521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Vrhy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38114" y="1065217"/>
            <a:ext cx="24860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900" dirty="0" smtClean="0"/>
              <a:t>Svislý vrh vzhůru</a:t>
            </a:r>
            <a:endParaRPr lang="cs-CZ" sz="1900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438759" y="1611482"/>
            <a:ext cx="1332277" cy="1957110"/>
            <a:chOff x="877936" y="1964253"/>
            <a:chExt cx="1332277" cy="1957110"/>
          </a:xfrm>
        </p:grpSpPr>
        <p:grpSp>
          <p:nvGrpSpPr>
            <p:cNvPr id="8" name="Skupina 7"/>
            <p:cNvGrpSpPr/>
            <p:nvPr/>
          </p:nvGrpSpPr>
          <p:grpSpPr>
            <a:xfrm>
              <a:off x="877936" y="2148919"/>
              <a:ext cx="331739" cy="1697593"/>
              <a:chOff x="877936" y="2148919"/>
              <a:chExt cx="331739" cy="1697593"/>
            </a:xfrm>
          </p:grpSpPr>
          <p:sp>
            <p:nvSpPr>
              <p:cNvPr id="6" name="Šipka ve tvaru U 5"/>
              <p:cNvSpPr/>
              <p:nvPr/>
            </p:nvSpPr>
            <p:spPr>
              <a:xfrm>
                <a:off x="914400" y="2148919"/>
                <a:ext cx="295275" cy="1697593"/>
              </a:xfrm>
              <a:prstGeom prst="uturnArrow">
                <a:avLst>
                  <a:gd name="adj1" fmla="val 25000"/>
                  <a:gd name="adj2" fmla="val 25000"/>
                  <a:gd name="adj3" fmla="val 25000"/>
                  <a:gd name="adj4" fmla="val 43750"/>
                  <a:gd name="adj5" fmla="val 54240"/>
                </a:avLst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Šipka nahoru 6"/>
              <p:cNvSpPr/>
              <p:nvPr/>
            </p:nvSpPr>
            <p:spPr>
              <a:xfrm>
                <a:off x="877936" y="3257550"/>
                <a:ext cx="147637" cy="58896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TextovéPole 8"/>
            <p:cNvSpPr txBox="1"/>
            <p:nvPr/>
          </p:nvSpPr>
          <p:spPr>
            <a:xfrm>
              <a:off x="951754" y="3552031"/>
              <a:ext cx="752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C00000"/>
                  </a:solidFill>
                </a:rPr>
                <a:t>v</a:t>
              </a:r>
              <a:r>
                <a:rPr lang="cs-CZ" i="1" baseline="-25000" dirty="0" smtClean="0">
                  <a:solidFill>
                    <a:srgbClr val="C00000"/>
                  </a:solidFill>
                </a:rPr>
                <a:t>0</a:t>
              </a:r>
              <a:endParaRPr lang="cs-CZ" i="1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457738" y="1964253"/>
              <a:ext cx="752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 </a:t>
              </a:r>
              <a:r>
                <a:rPr lang="cs-CZ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= 0</a:t>
              </a:r>
              <a:endParaRPr lang="cs-CZ" i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2" name="Přímá spojnice 11"/>
            <p:cNvCxnSpPr>
              <a:stCxn id="6" idx="3"/>
            </p:cNvCxnSpPr>
            <p:nvPr/>
          </p:nvCxnSpPr>
          <p:spPr>
            <a:xfrm>
              <a:off x="1043583" y="2148919"/>
              <a:ext cx="415481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ovéPole 14"/>
              <p:cNvSpPr txBox="1"/>
              <p:nvPr/>
            </p:nvSpPr>
            <p:spPr>
              <a:xfrm>
                <a:off x="111390" y="3971360"/>
                <a:ext cx="198701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0" y="3971360"/>
                <a:ext cx="1987018" cy="5186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ovéPole 15"/>
              <p:cNvSpPr txBox="1"/>
              <p:nvPr/>
            </p:nvSpPr>
            <p:spPr>
              <a:xfrm>
                <a:off x="111573" y="4583150"/>
                <a:ext cx="14022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3" y="4583150"/>
                <a:ext cx="140224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174" r="-304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Obrázek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5194" y="1726447"/>
            <a:ext cx="2844000" cy="1991238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2604181" y="1063961"/>
            <a:ext cx="24860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900" dirty="0" smtClean="0"/>
              <a:t>Vodorovný vrh</a:t>
            </a:r>
            <a:endParaRPr lang="cs-CZ" sz="19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322246" y="3805700"/>
            <a:ext cx="339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sa </a:t>
            </a:r>
            <a:r>
              <a:rPr lang="cs-CZ" i="1" dirty="0" smtClean="0"/>
              <a:t>x</a:t>
            </a:r>
            <a:r>
              <a:rPr lang="cs-CZ" dirty="0" smtClean="0"/>
              <a:t> – dráha rovnoměrného pohybu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322246" y="4873948"/>
            <a:ext cx="362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sa </a:t>
            </a:r>
            <a:r>
              <a:rPr lang="cs-CZ" i="1" dirty="0"/>
              <a:t>y</a:t>
            </a:r>
            <a:r>
              <a:rPr lang="cs-CZ" dirty="0" smtClean="0"/>
              <a:t> – výška volného pádu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ovéPole 21"/>
              <p:cNvSpPr txBox="1"/>
              <p:nvPr/>
            </p:nvSpPr>
            <p:spPr>
              <a:xfrm>
                <a:off x="2717373" y="4521675"/>
                <a:ext cx="980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373" y="4521675"/>
                <a:ext cx="98014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106" r="-3727" b="-1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ovéPole 22"/>
              <p:cNvSpPr txBox="1"/>
              <p:nvPr/>
            </p:nvSpPr>
            <p:spPr>
              <a:xfrm>
                <a:off x="2709428" y="5313429"/>
                <a:ext cx="164545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28" y="5313429"/>
                <a:ext cx="1645450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ovéPole 23"/>
              <p:cNvSpPr txBox="1"/>
              <p:nvPr/>
            </p:nvSpPr>
            <p:spPr>
              <a:xfrm>
                <a:off x="3953025" y="4530475"/>
                <a:ext cx="809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025" y="4530475"/>
                <a:ext cx="80932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759" r="-3008"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ovéPole 24"/>
              <p:cNvSpPr txBox="1"/>
              <p:nvPr/>
            </p:nvSpPr>
            <p:spPr>
              <a:xfrm>
                <a:off x="2717373" y="5858627"/>
                <a:ext cx="1170320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373" y="5858627"/>
                <a:ext cx="1170320" cy="298928"/>
              </a:xfrm>
              <a:prstGeom prst="rect">
                <a:avLst/>
              </a:prstGeom>
              <a:blipFill rotWithShape="0">
                <a:blip r:embed="rId8"/>
                <a:stretch>
                  <a:fillRect l="-2604" r="-3125" b="-204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fyzika.feld.cvut.cz/~konicek/simmechanics/vrh_sikmy/pics/vrhsik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48" y="1553458"/>
            <a:ext cx="338975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6072011" y="1071132"/>
            <a:ext cx="24860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900" dirty="0" smtClean="0"/>
              <a:t>Šikmý vrh</a:t>
            </a:r>
            <a:endParaRPr lang="cs-CZ" sz="19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8250" y="3665757"/>
            <a:ext cx="1771650" cy="11525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/>
              <p:cNvSpPr txBox="1"/>
              <p:nvPr/>
            </p:nvSpPr>
            <p:spPr>
              <a:xfrm>
                <a:off x="5620148" y="3794667"/>
                <a:ext cx="14623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148" y="3794667"/>
                <a:ext cx="146238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083" r="-1667"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ovéPole 25"/>
              <p:cNvSpPr txBox="1"/>
              <p:nvPr/>
            </p:nvSpPr>
            <p:spPr>
              <a:xfrm>
                <a:off x="5620148" y="4253731"/>
                <a:ext cx="1439560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148" y="4253731"/>
                <a:ext cx="1439560" cy="298928"/>
              </a:xfrm>
              <a:prstGeom prst="rect">
                <a:avLst/>
              </a:prstGeom>
              <a:blipFill rotWithShape="0">
                <a:blip r:embed="rId12"/>
                <a:stretch>
                  <a:fillRect l="-2119" r="-1695" b="-244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ovéPole 26"/>
              <p:cNvSpPr txBox="1"/>
              <p:nvPr/>
            </p:nvSpPr>
            <p:spPr>
              <a:xfrm>
                <a:off x="6285952" y="5934241"/>
                <a:ext cx="1084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952" y="5934241"/>
                <a:ext cx="1084015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809" r="-3933"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ovéPole 28"/>
              <p:cNvSpPr txBox="1"/>
              <p:nvPr/>
            </p:nvSpPr>
            <p:spPr>
              <a:xfrm>
                <a:off x="7240243" y="4913468"/>
                <a:ext cx="1614545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243" y="4913468"/>
                <a:ext cx="1614545" cy="298928"/>
              </a:xfrm>
              <a:prstGeom prst="rect">
                <a:avLst/>
              </a:prstGeom>
              <a:blipFill rotWithShape="0">
                <a:blip r:embed="rId14"/>
                <a:stretch>
                  <a:fillRect l="-1509" r="-2264" b="-244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ovéPole 29"/>
              <p:cNvSpPr txBox="1"/>
              <p:nvPr/>
            </p:nvSpPr>
            <p:spPr>
              <a:xfrm>
                <a:off x="6285952" y="5322875"/>
                <a:ext cx="206248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952" y="5322875"/>
                <a:ext cx="2062488" cy="51860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ovéPole 30"/>
              <p:cNvSpPr txBox="1"/>
              <p:nvPr/>
            </p:nvSpPr>
            <p:spPr>
              <a:xfrm>
                <a:off x="5844667" y="4913468"/>
                <a:ext cx="9131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667" y="4913468"/>
                <a:ext cx="913199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3333" r="-1333"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7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914" y="-1336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55914" y="1093554"/>
            <a:ext cx="7886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/>
              <a:t>Jaká je hodnota gravitační potenciální energie tělesa o hmotnosti 10 kg ve výšce 50 m, předpokládáme-li homogenní gravitační pole o intenzitě 9,80 N.kg</a:t>
            </a:r>
            <a:r>
              <a:rPr lang="cs-CZ" sz="2000" baseline="30000" dirty="0"/>
              <a:t>-1</a:t>
            </a:r>
            <a:r>
              <a:rPr lang="cs-CZ" sz="2000" dirty="0"/>
              <a:t>?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597478" y="2236356"/>
            <a:ext cx="3838575" cy="1221960"/>
            <a:chOff x="400050" y="1781175"/>
            <a:chExt cx="3838575" cy="1221960"/>
          </a:xfrm>
        </p:grpSpPr>
        <p:sp>
          <p:nvSpPr>
            <p:cNvPr id="5" name="TextovéPole 4"/>
            <p:cNvSpPr txBox="1"/>
            <p:nvPr/>
          </p:nvSpPr>
          <p:spPr>
            <a:xfrm>
              <a:off x="400050" y="1781175"/>
              <a:ext cx="3838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m</a:t>
              </a:r>
              <a:r>
                <a:rPr lang="cs-CZ" dirty="0" smtClean="0"/>
                <a:t> </a:t>
              </a:r>
              <a:r>
                <a:rPr lang="cs-CZ" dirty="0" smtClean="0"/>
                <a:t>= </a:t>
              </a:r>
              <a:r>
                <a:rPr lang="cs-CZ" dirty="0" smtClean="0"/>
                <a:t>10</a:t>
              </a:r>
              <a:r>
                <a:rPr lang="cs-CZ" baseline="30000" dirty="0" smtClean="0"/>
                <a:t> </a:t>
              </a:r>
              <a:r>
                <a:rPr lang="cs-CZ" i="1" dirty="0" smtClean="0"/>
                <a:t>kg</a:t>
              </a:r>
              <a:endParaRPr lang="cs-CZ" i="1" dirty="0" smtClean="0"/>
            </a:p>
            <a:p>
              <a:r>
                <a:rPr lang="cs-CZ" i="1" dirty="0"/>
                <a:t>h</a:t>
              </a:r>
              <a:r>
                <a:rPr lang="cs-CZ" dirty="0" smtClean="0"/>
                <a:t> </a:t>
              </a:r>
              <a:r>
                <a:rPr lang="cs-CZ" dirty="0" smtClean="0"/>
                <a:t>= </a:t>
              </a:r>
              <a:r>
                <a:rPr lang="cs-CZ" dirty="0" smtClean="0"/>
                <a:t>50</a:t>
              </a:r>
              <a:r>
                <a:rPr lang="cs-CZ" dirty="0" smtClean="0"/>
                <a:t> </a:t>
              </a:r>
              <a:r>
                <a:rPr lang="cs-CZ" i="1" dirty="0" smtClean="0"/>
                <a:t>m</a:t>
              </a:r>
              <a:endParaRPr lang="cs-CZ" i="1" dirty="0" smtClean="0"/>
            </a:p>
            <a:p>
              <a:r>
                <a:rPr lang="cs-CZ" i="1" dirty="0"/>
                <a:t>K</a:t>
              </a:r>
              <a:r>
                <a:rPr lang="cs-CZ" dirty="0" smtClean="0"/>
                <a:t> </a:t>
              </a:r>
              <a:r>
                <a:rPr lang="cs-CZ" dirty="0" smtClean="0"/>
                <a:t>= </a:t>
              </a:r>
              <a:r>
                <a:rPr lang="cs-CZ" dirty="0" smtClean="0"/>
                <a:t>9,8</a:t>
              </a:r>
              <a:r>
                <a:rPr lang="cs-CZ" i="1" dirty="0" smtClean="0"/>
                <a:t> </a:t>
              </a:r>
              <a:r>
                <a:rPr lang="cs-CZ" i="1" dirty="0" smtClean="0"/>
                <a:t>N.kg</a:t>
              </a:r>
              <a:r>
                <a:rPr lang="cs-CZ" i="1" baseline="30000" dirty="0" smtClean="0"/>
                <a:t>-1</a:t>
              </a:r>
              <a:endParaRPr lang="cs-CZ" i="1" baseline="30000" dirty="0"/>
            </a:p>
            <a:p>
              <a:r>
                <a:rPr lang="cs-CZ" i="1" dirty="0"/>
                <a:t>E</a:t>
              </a:r>
              <a:r>
                <a:rPr lang="cs-CZ" i="1" baseline="-25000" dirty="0" smtClean="0"/>
                <a:t>p</a:t>
              </a:r>
              <a:r>
                <a:rPr lang="cs-CZ" i="1" dirty="0" smtClean="0"/>
                <a:t> </a:t>
              </a:r>
              <a:r>
                <a:rPr lang="cs-CZ" dirty="0" smtClean="0"/>
                <a:t>= ? </a:t>
              </a:r>
              <a:r>
                <a:rPr lang="cs-CZ" i="1" dirty="0"/>
                <a:t>J</a:t>
              </a:r>
              <a:endParaRPr lang="cs-CZ" i="1" dirty="0" smtClean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0050" y="3003135"/>
              <a:ext cx="316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597478" y="3706964"/>
            <a:ext cx="3381996" cy="336887"/>
            <a:chOff x="597478" y="3706964"/>
            <a:chExt cx="3381996" cy="3368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3093782" y="3706964"/>
                  <a:ext cx="885692" cy="336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sub>
                        </m:sSub>
                      </m:oMath>
                    </m:oMathPara>
                  </a14:m>
                  <a:endParaRPr lang="cs-CZ" sz="2000" b="1" dirty="0"/>
                </a:p>
              </p:txBody>
            </p:sp>
          </mc:Choice>
          <mc:Fallback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782" y="3706964"/>
                  <a:ext cx="885692" cy="33688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897" r="-3448" b="-2363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597478" y="3706964"/>
                  <a:ext cx="1799210" cy="335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cs-CZ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sub>
                        </m:sSub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cs-CZ" sz="2000" b="1" dirty="0"/>
                </a:p>
              </p:txBody>
            </p:sp>
          </mc:Choice>
          <mc:Fallback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478" y="3706964"/>
                  <a:ext cx="1799210" cy="33528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56" r="-2373" b="-2363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Skupina 12"/>
          <p:cNvGrpSpPr/>
          <p:nvPr/>
        </p:nvGrpSpPr>
        <p:grpSpPr>
          <a:xfrm>
            <a:off x="597478" y="4363083"/>
            <a:ext cx="4746133" cy="448526"/>
            <a:chOff x="597478" y="4363083"/>
            <a:chExt cx="4746133" cy="4485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ovéPole 9"/>
                <p:cNvSpPr txBox="1"/>
                <p:nvPr/>
              </p:nvSpPr>
              <p:spPr>
                <a:xfrm>
                  <a:off x="597478" y="4363083"/>
                  <a:ext cx="4676024" cy="3408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cs-CZ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10 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∙50 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∙9,8 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</m:e>
                          <m:sup>
                            <m: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𝟗𝟎𝟎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</m:oMath>
                    </m:oMathPara>
                  </a14:m>
                  <a:endParaRPr lang="cs-CZ" sz="2000" b="1" dirty="0"/>
                </a:p>
              </p:txBody>
            </p:sp>
          </mc:Choice>
          <mc:Fallback>
            <p:sp>
              <p:nvSpPr>
                <p:cNvPr id="10" name="TextovéPol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478" y="4363083"/>
                  <a:ext cx="4676024" cy="3408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82" r="-1434" b="-2142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Přímá spojnice 10"/>
            <p:cNvCxnSpPr/>
            <p:nvPr/>
          </p:nvCxnSpPr>
          <p:spPr>
            <a:xfrm>
              <a:off x="4299611" y="4745415"/>
              <a:ext cx="104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4373502" y="4811609"/>
              <a:ext cx="90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05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45523" y="209263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45523" y="1020817"/>
            <a:ext cx="8473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Z 80 m </a:t>
            </a:r>
            <a:r>
              <a:rPr lang="en-US" sz="2000" dirty="0" err="1"/>
              <a:t>vysoké</a:t>
            </a:r>
            <a:r>
              <a:rPr lang="en-US" sz="2000" dirty="0"/>
              <a:t> </a:t>
            </a:r>
            <a:r>
              <a:rPr lang="en-US" sz="2000" dirty="0" err="1"/>
              <a:t>věže</a:t>
            </a:r>
            <a:r>
              <a:rPr lang="en-US" sz="2000" dirty="0"/>
              <a:t> </a:t>
            </a:r>
            <a:r>
              <a:rPr lang="en-US" sz="2000" dirty="0" err="1"/>
              <a:t>byla</a:t>
            </a:r>
            <a:r>
              <a:rPr lang="en-US" sz="2000" dirty="0"/>
              <a:t> </a:t>
            </a:r>
            <a:r>
              <a:rPr lang="en-US" sz="2000" dirty="0" err="1"/>
              <a:t>vystřelena</a:t>
            </a:r>
            <a:r>
              <a:rPr lang="en-US" sz="2000" dirty="0"/>
              <a:t> </a:t>
            </a:r>
            <a:r>
              <a:rPr lang="en-US" sz="2000" dirty="0" err="1"/>
              <a:t>koule</a:t>
            </a:r>
            <a:r>
              <a:rPr lang="en-US" sz="2000" dirty="0"/>
              <a:t> </a:t>
            </a:r>
            <a:r>
              <a:rPr lang="en-US" sz="2000" dirty="0" err="1"/>
              <a:t>vodorovným</a:t>
            </a:r>
            <a:r>
              <a:rPr lang="en-US" sz="2000" dirty="0"/>
              <a:t> </a:t>
            </a:r>
            <a:r>
              <a:rPr lang="en-US" sz="2000" dirty="0" err="1"/>
              <a:t>směrem</a:t>
            </a:r>
            <a:r>
              <a:rPr lang="en-US" sz="2000" dirty="0"/>
              <a:t> </a:t>
            </a:r>
            <a:r>
              <a:rPr lang="en-US" sz="2000" dirty="0" err="1"/>
              <a:t>rychlostí</a:t>
            </a:r>
            <a:r>
              <a:rPr lang="en-US" sz="2000" dirty="0"/>
              <a:t> 500 m/s. </a:t>
            </a:r>
            <a:r>
              <a:rPr lang="en-US" sz="2000" dirty="0" err="1"/>
              <a:t>Kdy</a:t>
            </a:r>
            <a:r>
              <a:rPr lang="en-US" sz="2000" dirty="0"/>
              <a:t>, v </a:t>
            </a:r>
            <a:r>
              <a:rPr lang="en-US" sz="2000" dirty="0" err="1"/>
              <a:t>jaké</a:t>
            </a:r>
            <a:r>
              <a:rPr lang="en-US" sz="2000" dirty="0"/>
              <a:t> </a:t>
            </a:r>
            <a:r>
              <a:rPr lang="en-US" sz="2000" dirty="0" err="1"/>
              <a:t>vzdálenosti</a:t>
            </a:r>
            <a:r>
              <a:rPr lang="en-US" sz="2000" dirty="0"/>
              <a:t> a </a:t>
            </a:r>
            <a:r>
              <a:rPr lang="en-US" sz="2000" dirty="0" err="1"/>
              <a:t>jakou</a:t>
            </a:r>
            <a:r>
              <a:rPr lang="en-US" sz="2000" dirty="0"/>
              <a:t> </a:t>
            </a:r>
            <a:r>
              <a:rPr lang="en-US" sz="2000" dirty="0" err="1"/>
              <a:t>rychlostí</a:t>
            </a:r>
            <a:r>
              <a:rPr lang="en-US" sz="2000" dirty="0"/>
              <a:t> </a:t>
            </a:r>
            <a:r>
              <a:rPr lang="en-US" sz="2000" dirty="0" err="1"/>
              <a:t>dopadne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vodorovnou</a:t>
            </a:r>
            <a:r>
              <a:rPr lang="en-US" sz="2000" dirty="0"/>
              <a:t> </a:t>
            </a:r>
            <a:r>
              <a:rPr lang="en-US" sz="2000" dirty="0" err="1"/>
              <a:t>rovinu</a:t>
            </a:r>
            <a:r>
              <a:rPr lang="en-US" sz="2000" dirty="0"/>
              <a:t>?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545523" y="1831111"/>
            <a:ext cx="3838575" cy="1485863"/>
            <a:chOff x="400050" y="1781175"/>
            <a:chExt cx="3838575" cy="1485863"/>
          </a:xfrm>
        </p:grpSpPr>
        <p:sp>
          <p:nvSpPr>
            <p:cNvPr id="5" name="TextovéPole 4"/>
            <p:cNvSpPr txBox="1"/>
            <p:nvPr/>
          </p:nvSpPr>
          <p:spPr>
            <a:xfrm>
              <a:off x="400050" y="1781175"/>
              <a:ext cx="38385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h</a:t>
              </a:r>
              <a:r>
                <a:rPr lang="cs-CZ" dirty="0" smtClean="0"/>
                <a:t> </a:t>
              </a:r>
              <a:r>
                <a:rPr lang="cs-CZ" dirty="0" smtClean="0"/>
                <a:t>= </a:t>
              </a:r>
              <a:r>
                <a:rPr lang="cs-CZ" dirty="0" smtClean="0"/>
                <a:t>80</a:t>
              </a:r>
              <a:r>
                <a:rPr lang="cs-CZ" baseline="30000" dirty="0" smtClean="0"/>
                <a:t> </a:t>
              </a:r>
              <a:r>
                <a:rPr lang="cs-CZ" i="1" dirty="0"/>
                <a:t>m</a:t>
              </a:r>
              <a:endParaRPr lang="cs-CZ" i="1" dirty="0" smtClean="0"/>
            </a:p>
            <a:p>
              <a:r>
                <a:rPr lang="cs-CZ" i="1" dirty="0" err="1" smtClean="0"/>
                <a:t>v</a:t>
              </a:r>
              <a:r>
                <a:rPr lang="cs-CZ" i="1" baseline="-25000" dirty="0" err="1" smtClean="0"/>
                <a:t>x</a:t>
              </a:r>
              <a:r>
                <a:rPr lang="cs-CZ" dirty="0" smtClean="0"/>
                <a:t> </a:t>
              </a:r>
              <a:r>
                <a:rPr lang="cs-CZ" dirty="0" smtClean="0"/>
                <a:t>= </a:t>
              </a:r>
              <a:r>
                <a:rPr lang="cs-CZ" dirty="0" smtClean="0"/>
                <a:t>500</a:t>
              </a:r>
              <a:r>
                <a:rPr lang="cs-CZ" dirty="0" smtClean="0"/>
                <a:t> </a:t>
              </a:r>
              <a:r>
                <a:rPr lang="cs-CZ" i="1" dirty="0" smtClean="0"/>
                <a:t>m/s</a:t>
              </a:r>
              <a:endParaRPr lang="cs-CZ" i="1" dirty="0" smtClean="0"/>
            </a:p>
            <a:p>
              <a:r>
                <a:rPr lang="cs-CZ" i="1" dirty="0" smtClean="0"/>
                <a:t>t </a:t>
              </a:r>
              <a:r>
                <a:rPr lang="cs-CZ" dirty="0" smtClean="0"/>
                <a:t>= ? s</a:t>
              </a:r>
              <a:endParaRPr lang="cs-CZ" i="1" baseline="30000" dirty="0"/>
            </a:p>
            <a:p>
              <a:r>
                <a:rPr lang="cs-CZ" i="1" dirty="0" smtClean="0"/>
                <a:t>x</a:t>
              </a:r>
              <a:r>
                <a:rPr lang="cs-CZ" i="1" dirty="0" smtClean="0"/>
                <a:t> </a:t>
              </a:r>
              <a:r>
                <a:rPr lang="cs-CZ" dirty="0" smtClean="0"/>
                <a:t>= ? </a:t>
              </a:r>
              <a:r>
                <a:rPr lang="cs-CZ" i="1" dirty="0"/>
                <a:t>m</a:t>
              </a:r>
              <a:endParaRPr lang="cs-CZ" i="1" dirty="0" smtClean="0"/>
            </a:p>
            <a:p>
              <a:r>
                <a:rPr lang="cs-CZ" i="1" dirty="0" smtClean="0"/>
                <a:t>v </a:t>
              </a:r>
              <a:r>
                <a:rPr lang="cs-CZ" dirty="0" smtClean="0"/>
                <a:t>= ? </a:t>
              </a:r>
              <a:r>
                <a:rPr lang="cs-CZ" i="1" dirty="0" smtClean="0"/>
                <a:t>m/s</a:t>
              </a:r>
              <a:endParaRPr lang="cs-CZ" i="1" dirty="0" smtClean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0050" y="3267038"/>
              <a:ext cx="316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20"/>
          <p:cNvGrpSpPr/>
          <p:nvPr/>
        </p:nvGrpSpPr>
        <p:grpSpPr>
          <a:xfrm>
            <a:off x="4384098" y="2067095"/>
            <a:ext cx="3838575" cy="1085518"/>
            <a:chOff x="4384098" y="2067095"/>
            <a:chExt cx="3838575" cy="10855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4384098" y="2067095"/>
                  <a:ext cx="1000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4098" y="2067095"/>
                  <a:ext cx="1000209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049" r="-4878" b="-1521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4384098" y="2611471"/>
                  <a:ext cx="1645450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cs-CZ" b="1" dirty="0"/>
                </a:p>
              </p:txBody>
            </p:sp>
          </mc:Choice>
          <mc:Fallback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4098" y="2611471"/>
                  <a:ext cx="1645450" cy="51860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6796000" y="2067095"/>
                  <a:ext cx="1022652" cy="3024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6000" y="2067095"/>
                  <a:ext cx="1022652" cy="3024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976" r="-4167" b="-22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ovéPole 9"/>
                <p:cNvSpPr txBox="1"/>
                <p:nvPr/>
              </p:nvSpPr>
              <p:spPr>
                <a:xfrm>
                  <a:off x="6796000" y="2588933"/>
                  <a:ext cx="1426673" cy="5636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  <m:sup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b>
                              <m:sup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oMath>
                    </m:oMathPara>
                  </a14:m>
                  <a:endParaRPr lang="cs-CZ" b="1" dirty="0"/>
                </a:p>
              </p:txBody>
            </p:sp>
          </mc:Choice>
          <mc:Fallback>
            <p:sp>
              <p:nvSpPr>
                <p:cNvPr id="10" name="TextovéPol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6000" y="2588933"/>
                  <a:ext cx="1426673" cy="56368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/>
              <p:cNvSpPr txBox="1"/>
              <p:nvPr/>
            </p:nvSpPr>
            <p:spPr>
              <a:xfrm>
                <a:off x="439512" y="5213100"/>
                <a:ext cx="4050596" cy="315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12" y="5213100"/>
                <a:ext cx="4050596" cy="315023"/>
              </a:xfrm>
              <a:prstGeom prst="rect">
                <a:avLst/>
              </a:prstGeom>
              <a:blipFill rotWithShape="0"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Skupina 22"/>
          <p:cNvGrpSpPr/>
          <p:nvPr/>
        </p:nvGrpSpPr>
        <p:grpSpPr>
          <a:xfrm>
            <a:off x="502266" y="4677260"/>
            <a:ext cx="4052481" cy="373340"/>
            <a:chOff x="502266" y="4677260"/>
            <a:chExt cx="4052481" cy="3733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ovéPole 11"/>
                <p:cNvSpPr txBox="1"/>
                <p:nvPr/>
              </p:nvSpPr>
              <p:spPr>
                <a:xfrm>
                  <a:off x="502266" y="4677260"/>
                  <a:ext cx="39823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=500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>
            <p:sp>
              <p:nvSpPr>
                <p:cNvPr id="12" name="TextovéPol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66" y="4677260"/>
                  <a:ext cx="398237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59" t="-4348" r="-459" b="-1521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Přímá spojnice 14"/>
            <p:cNvCxnSpPr/>
            <p:nvPr/>
          </p:nvCxnSpPr>
          <p:spPr>
            <a:xfrm>
              <a:off x="3510747" y="4984406"/>
              <a:ext cx="104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3584638" y="5050600"/>
              <a:ext cx="90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419205" y="5759124"/>
            <a:ext cx="6325129" cy="563680"/>
            <a:chOff x="419205" y="5759124"/>
            <a:chExt cx="6325129" cy="5636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ovéPole 13"/>
                <p:cNvSpPr txBox="1"/>
                <p:nvPr/>
              </p:nvSpPr>
              <p:spPr>
                <a:xfrm>
                  <a:off x="419205" y="5759124"/>
                  <a:ext cx="6325129" cy="5636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500 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sSup>
                                      <m:sSupPr>
                                        <m:ctrlPr>
                                          <a:rPr lang="cs-CZ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40 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sSup>
                                      <m:sSupPr>
                                        <m:ctrlPr>
                                          <a:rPr lang="cs-CZ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acc>
                          <m:accPr>
                            <m:chr m:val="̇"/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acc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𝟓𝟎𝟐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cs-CZ" b="1" dirty="0"/>
                </a:p>
              </p:txBody>
            </p:sp>
          </mc:Choice>
          <mc:Fallback>
            <p:sp>
              <p:nvSpPr>
                <p:cNvPr id="14" name="TextovéPol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05" y="5759124"/>
                  <a:ext cx="6325129" cy="56368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08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Přímá spojnice 16"/>
            <p:cNvCxnSpPr/>
            <p:nvPr/>
          </p:nvCxnSpPr>
          <p:spPr>
            <a:xfrm>
              <a:off x="5497386" y="6256610"/>
              <a:ext cx="104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571277" y="6322804"/>
              <a:ext cx="90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Skupina 21"/>
          <p:cNvGrpSpPr/>
          <p:nvPr/>
        </p:nvGrpSpPr>
        <p:grpSpPr>
          <a:xfrm>
            <a:off x="502266" y="3575816"/>
            <a:ext cx="7304179" cy="842603"/>
            <a:chOff x="502266" y="3575816"/>
            <a:chExt cx="7304179" cy="8426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502266" y="3575816"/>
                  <a:ext cx="7249933" cy="8426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→  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2∙</m:t>
                                </m:r>
                                <m:d>
                                  <m:d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den>
                            </m:f>
                          </m:e>
                        </m:rad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2∙</m:t>
                                </m:r>
                                <m:d>
                                  <m:d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80 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−0 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10 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e>
                        </m:rad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66" y="3575816"/>
                  <a:ext cx="7249933" cy="84260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Přímá spojnice 18"/>
            <p:cNvCxnSpPr/>
            <p:nvPr/>
          </p:nvCxnSpPr>
          <p:spPr>
            <a:xfrm>
              <a:off x="7338445" y="4225869"/>
              <a:ext cx="468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7412336" y="4292063"/>
              <a:ext cx="32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86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03960" y="19887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03960" y="1096972"/>
            <a:ext cx="788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Kulička</a:t>
            </a:r>
            <a:r>
              <a:rPr lang="en-US" sz="2000" dirty="0"/>
              <a:t> </a:t>
            </a:r>
            <a:r>
              <a:rPr lang="en-US" sz="2000" dirty="0" err="1"/>
              <a:t>byla</a:t>
            </a:r>
            <a:r>
              <a:rPr lang="en-US" sz="2000" dirty="0"/>
              <a:t> </a:t>
            </a:r>
            <a:r>
              <a:rPr lang="en-US" sz="2000" dirty="0" err="1"/>
              <a:t>vržena</a:t>
            </a:r>
            <a:r>
              <a:rPr lang="en-US" sz="2000" dirty="0"/>
              <a:t> pod </a:t>
            </a:r>
            <a:r>
              <a:rPr lang="en-US" sz="2000" dirty="0" err="1"/>
              <a:t>úhlem</a:t>
            </a:r>
            <a:r>
              <a:rPr lang="en-US" sz="2000" dirty="0"/>
              <a:t> 60° </a:t>
            </a:r>
            <a:r>
              <a:rPr lang="en-US" sz="2000" dirty="0" err="1"/>
              <a:t>rychlostí</a:t>
            </a:r>
            <a:r>
              <a:rPr lang="en-US" sz="2000" dirty="0"/>
              <a:t> 20 m/s. </a:t>
            </a:r>
            <a:r>
              <a:rPr lang="en-US" sz="2000" dirty="0" err="1"/>
              <a:t>Určete</a:t>
            </a:r>
            <a:r>
              <a:rPr lang="en-US" sz="2000" dirty="0"/>
              <a:t> </a:t>
            </a:r>
            <a:r>
              <a:rPr lang="en-US" sz="2000" dirty="0" err="1"/>
              <a:t>délku</a:t>
            </a:r>
            <a:r>
              <a:rPr lang="en-US" sz="2000" dirty="0"/>
              <a:t> </a:t>
            </a:r>
            <a:r>
              <a:rPr lang="en-US" sz="2000" dirty="0" err="1"/>
              <a:t>vrhu</a:t>
            </a:r>
            <a:r>
              <a:rPr lang="en-US" sz="2000" dirty="0"/>
              <a:t> a </a:t>
            </a:r>
            <a:r>
              <a:rPr lang="en-US" sz="2000" dirty="0" err="1"/>
              <a:t>vodorovnou</a:t>
            </a:r>
            <a:r>
              <a:rPr lang="en-US" sz="2000" dirty="0"/>
              <a:t> a </a:t>
            </a:r>
            <a:r>
              <a:rPr lang="en-US" sz="2000" dirty="0" err="1"/>
              <a:t>svislou</a:t>
            </a:r>
            <a:r>
              <a:rPr lang="en-US" sz="2000" dirty="0"/>
              <a:t> </a:t>
            </a:r>
            <a:r>
              <a:rPr lang="en-US" sz="2000" dirty="0" err="1"/>
              <a:t>složku</a:t>
            </a:r>
            <a:r>
              <a:rPr lang="en-US" sz="2000" dirty="0"/>
              <a:t> </a:t>
            </a:r>
            <a:r>
              <a:rPr lang="en-US" sz="2000" dirty="0" err="1"/>
              <a:t>počáteční</a:t>
            </a:r>
            <a:r>
              <a:rPr lang="en-US" sz="2000" dirty="0"/>
              <a:t> </a:t>
            </a:r>
            <a:r>
              <a:rPr lang="en-US" sz="2000" dirty="0" err="1"/>
              <a:t>rychlosti</a:t>
            </a:r>
            <a:r>
              <a:rPr lang="en-US" sz="2000" dirty="0"/>
              <a:t>.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503960" y="1924629"/>
            <a:ext cx="3838575" cy="1596032"/>
            <a:chOff x="400050" y="1781175"/>
            <a:chExt cx="3838575" cy="1596032"/>
          </a:xfrm>
        </p:grpSpPr>
        <p:sp>
          <p:nvSpPr>
            <p:cNvPr id="5" name="TextovéPole 4"/>
            <p:cNvSpPr txBox="1"/>
            <p:nvPr/>
          </p:nvSpPr>
          <p:spPr>
            <a:xfrm>
              <a:off x="400050" y="1781175"/>
              <a:ext cx="38385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>
                  <a:sym typeface="Symbol" panose="05050102010706020507" pitchFamily="18" charset="2"/>
                </a:rPr>
                <a:t></a:t>
              </a:r>
              <a:r>
                <a:rPr lang="cs-CZ" dirty="0" smtClean="0"/>
                <a:t> </a:t>
              </a:r>
              <a:r>
                <a:rPr lang="cs-CZ" dirty="0" smtClean="0"/>
                <a:t>= </a:t>
              </a:r>
              <a:r>
                <a:rPr lang="cs-CZ" dirty="0" smtClean="0"/>
                <a:t>60</a:t>
              </a:r>
              <a:r>
                <a:rPr lang="cs-CZ" baseline="30000" dirty="0" smtClean="0"/>
                <a:t> </a:t>
              </a:r>
              <a:r>
                <a:rPr lang="cs-CZ" i="1" dirty="0" smtClean="0"/>
                <a:t>°</a:t>
              </a:r>
              <a:endParaRPr lang="cs-CZ" i="1" dirty="0" smtClean="0"/>
            </a:p>
            <a:p>
              <a:r>
                <a:rPr lang="cs-CZ" i="1" dirty="0" smtClean="0"/>
                <a:t>v</a:t>
              </a:r>
              <a:r>
                <a:rPr lang="cs-CZ" i="1" baseline="-25000" dirty="0" smtClean="0"/>
                <a:t>0</a:t>
              </a:r>
              <a:r>
                <a:rPr lang="cs-CZ" dirty="0" smtClean="0"/>
                <a:t> </a:t>
              </a:r>
              <a:r>
                <a:rPr lang="cs-CZ" dirty="0" smtClean="0"/>
                <a:t>= </a:t>
              </a:r>
              <a:r>
                <a:rPr lang="cs-CZ" dirty="0" smtClean="0"/>
                <a:t>20</a:t>
              </a:r>
              <a:r>
                <a:rPr lang="cs-CZ" i="1" dirty="0" smtClean="0"/>
                <a:t> m/s</a:t>
              </a:r>
              <a:endParaRPr lang="cs-CZ" i="1" baseline="30000" dirty="0"/>
            </a:p>
            <a:p>
              <a:r>
                <a:rPr lang="cs-CZ" i="1" dirty="0" smtClean="0"/>
                <a:t>x </a:t>
              </a:r>
              <a:r>
                <a:rPr lang="cs-CZ" dirty="0" smtClean="0"/>
                <a:t>= ? </a:t>
              </a:r>
              <a:r>
                <a:rPr lang="cs-CZ" i="1" dirty="0"/>
                <a:t>m</a:t>
              </a:r>
              <a:endParaRPr lang="cs-CZ" i="1" dirty="0" smtClean="0"/>
            </a:p>
            <a:p>
              <a:r>
                <a:rPr lang="cs-CZ" i="1" dirty="0"/>
                <a:t>v</a:t>
              </a:r>
              <a:r>
                <a:rPr lang="cs-CZ" i="1" baseline="-25000" dirty="0" smtClean="0"/>
                <a:t>0x</a:t>
              </a:r>
              <a:r>
                <a:rPr lang="cs-CZ" i="1" dirty="0" smtClean="0"/>
                <a:t> </a:t>
              </a:r>
              <a:r>
                <a:rPr lang="cs-CZ" dirty="0" smtClean="0"/>
                <a:t>= ? </a:t>
              </a:r>
              <a:r>
                <a:rPr lang="cs-CZ" i="1" dirty="0" smtClean="0"/>
                <a:t>m/s</a:t>
              </a:r>
            </a:p>
            <a:p>
              <a:r>
                <a:rPr lang="cs-CZ" i="1" dirty="0"/>
                <a:t>v</a:t>
              </a:r>
              <a:r>
                <a:rPr lang="cs-CZ" i="1" baseline="-25000" dirty="0" smtClean="0"/>
                <a:t>0y</a:t>
              </a:r>
              <a:r>
                <a:rPr lang="cs-CZ" i="1" dirty="0" smtClean="0"/>
                <a:t> </a:t>
              </a:r>
              <a:r>
                <a:rPr lang="cs-CZ" dirty="0" smtClean="0"/>
                <a:t>= ? m/s</a:t>
              </a:r>
              <a:endParaRPr lang="cs-CZ" i="1" dirty="0" smtClean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0050" y="3377207"/>
              <a:ext cx="316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4"/>
          <p:cNvGrpSpPr/>
          <p:nvPr/>
        </p:nvGrpSpPr>
        <p:grpSpPr>
          <a:xfrm>
            <a:off x="4329711" y="2165708"/>
            <a:ext cx="4377335" cy="1055854"/>
            <a:chOff x="4329711" y="2165708"/>
            <a:chExt cx="4377335" cy="1055854"/>
          </a:xfrm>
        </p:grpSpPr>
        <p:grpSp>
          <p:nvGrpSpPr>
            <p:cNvPr id="10" name="Skupina 9"/>
            <p:cNvGrpSpPr/>
            <p:nvPr/>
          </p:nvGrpSpPr>
          <p:grpSpPr>
            <a:xfrm>
              <a:off x="4329711" y="2165708"/>
              <a:ext cx="3386744" cy="988921"/>
              <a:chOff x="4329711" y="2165708"/>
              <a:chExt cx="3386744" cy="98892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TextovéPole 6"/>
                  <p:cNvSpPr txBox="1"/>
                  <p:nvPr/>
                </p:nvSpPr>
                <p:spPr>
                  <a:xfrm>
                    <a:off x="4329711" y="2167673"/>
                    <a:ext cx="153715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func>
                            <m:func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oMath>
                      </m:oMathPara>
                    </a14:m>
                    <a:endParaRPr lang="cs-CZ" b="1" dirty="0"/>
                  </a:p>
                </p:txBody>
              </p:sp>
            </mc:Choice>
            <mc:Fallback>
              <p:sp>
                <p:nvSpPr>
                  <p:cNvPr id="7" name="TextovéPole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9711" y="2167673"/>
                    <a:ext cx="1537152" cy="276999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1984" r="-1984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ovéPole 7"/>
                  <p:cNvSpPr txBox="1"/>
                  <p:nvPr/>
                </p:nvSpPr>
                <p:spPr>
                  <a:xfrm>
                    <a:off x="4342535" y="2852174"/>
                    <a:ext cx="1511504" cy="3024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func>
                            <m:func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oMath>
                      </m:oMathPara>
                    </a14:m>
                    <a:endParaRPr lang="cs-CZ" b="1" dirty="0"/>
                  </a:p>
                </p:txBody>
              </p:sp>
            </mc:Choice>
            <mc:Fallback>
              <p:sp>
                <p:nvSpPr>
                  <p:cNvPr id="8" name="TextovéPole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2535" y="2852174"/>
                    <a:ext cx="1511504" cy="30245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2016" r="-2016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ovéPole 8"/>
                  <p:cNvSpPr txBox="1"/>
                  <p:nvPr/>
                </p:nvSpPr>
                <p:spPr>
                  <a:xfrm>
                    <a:off x="6618462" y="2165708"/>
                    <a:ext cx="10979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oMath>
                      </m:oMathPara>
                    </a14:m>
                    <a:endParaRPr lang="cs-CZ" b="1" dirty="0"/>
                  </a:p>
                </p:txBody>
              </p:sp>
            </mc:Choice>
            <mc:Fallback>
              <p:sp>
                <p:nvSpPr>
                  <p:cNvPr id="9" name="TextovéPole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8462" y="2165708"/>
                    <a:ext cx="1097993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778" r="-3889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ovéPole 13"/>
                <p:cNvSpPr txBox="1"/>
                <p:nvPr/>
              </p:nvSpPr>
              <p:spPr>
                <a:xfrm>
                  <a:off x="6618462" y="2702958"/>
                  <a:ext cx="2088584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cs-CZ" b="1" dirty="0"/>
                </a:p>
              </p:txBody>
            </p:sp>
          </mc:Choice>
          <mc:Fallback>
            <p:sp>
              <p:nvSpPr>
                <p:cNvPr id="14" name="TextovéPol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462" y="2702958"/>
                  <a:ext cx="2088584" cy="51860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ovéPole 15"/>
              <p:cNvSpPr txBox="1"/>
              <p:nvPr/>
            </p:nvSpPr>
            <p:spPr>
              <a:xfrm>
                <a:off x="503960" y="5070901"/>
                <a:ext cx="570649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→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=3,4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60" y="5070901"/>
                <a:ext cx="5706499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Skupina 22"/>
          <p:cNvGrpSpPr/>
          <p:nvPr/>
        </p:nvGrpSpPr>
        <p:grpSpPr>
          <a:xfrm>
            <a:off x="550808" y="3785975"/>
            <a:ext cx="4916602" cy="381397"/>
            <a:chOff x="550808" y="3785975"/>
            <a:chExt cx="4916602" cy="38139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550808" y="3785975"/>
                  <a:ext cx="4916602" cy="2832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 °</m:t>
                            </m:r>
                          </m:e>
                        </m:func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cs-CZ" b="1" dirty="0"/>
                </a:p>
              </p:txBody>
            </p:sp>
          </mc:Choice>
          <mc:Fallback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808" y="3785975"/>
                  <a:ext cx="4916602" cy="28321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8" t="-4255" r="-124" b="-1489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Přímá spojnice 16"/>
            <p:cNvCxnSpPr/>
            <p:nvPr/>
          </p:nvCxnSpPr>
          <p:spPr>
            <a:xfrm>
              <a:off x="4422987" y="4101178"/>
              <a:ext cx="104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4496878" y="4167372"/>
              <a:ext cx="90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550808" y="4426923"/>
            <a:ext cx="4846070" cy="405468"/>
            <a:chOff x="550808" y="4426923"/>
            <a:chExt cx="4846070" cy="40546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ovéPole 11"/>
                <p:cNvSpPr txBox="1"/>
                <p:nvPr/>
              </p:nvSpPr>
              <p:spPr>
                <a:xfrm>
                  <a:off x="550808" y="4426923"/>
                  <a:ext cx="4846070" cy="3150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</m:t>
                            </m:r>
                          </m:e>
                        </m:func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acc>
                          <m:accPr>
                            <m:chr m:val="̇"/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acc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cs-CZ" b="1" dirty="0"/>
                </a:p>
              </p:txBody>
            </p:sp>
          </mc:Choice>
          <mc:Fallback>
            <p:sp>
              <p:nvSpPr>
                <p:cNvPr id="12" name="TextovéPol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808" y="4426923"/>
                  <a:ext cx="4846070" cy="31502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52" r="-126" b="-25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Přímá spojnice 18"/>
            <p:cNvCxnSpPr/>
            <p:nvPr/>
          </p:nvCxnSpPr>
          <p:spPr>
            <a:xfrm>
              <a:off x="4349096" y="4766197"/>
              <a:ext cx="104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4422987" y="4832391"/>
              <a:ext cx="90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/>
          <p:cNvGrpSpPr/>
          <p:nvPr/>
        </p:nvGrpSpPr>
        <p:grpSpPr>
          <a:xfrm>
            <a:off x="550808" y="5918460"/>
            <a:ext cx="3935435" cy="399831"/>
            <a:chOff x="550808" y="5918460"/>
            <a:chExt cx="3935435" cy="3998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ovéPole 12"/>
                <p:cNvSpPr txBox="1"/>
                <p:nvPr/>
              </p:nvSpPr>
              <p:spPr>
                <a:xfrm>
                  <a:off x="550808" y="5918460"/>
                  <a:ext cx="38073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3,4 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𝟑𝟒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>
            <p:sp>
              <p:nvSpPr>
                <p:cNvPr id="13" name="TextovéPol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808" y="5918460"/>
                  <a:ext cx="3807324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80" t="-4444" r="-480" b="-1555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Přímá spojnice 20"/>
            <p:cNvCxnSpPr/>
            <p:nvPr/>
          </p:nvCxnSpPr>
          <p:spPr>
            <a:xfrm>
              <a:off x="3694243" y="6252097"/>
              <a:ext cx="7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3768134" y="6318291"/>
              <a:ext cx="648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6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95325" y="1365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tekutin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727362" y="1462089"/>
            <a:ext cx="8167255" cy="24345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None/>
              <a:defRPr/>
            </a:pPr>
            <a:r>
              <a:rPr lang="cs-CZ" sz="2000" dirty="0"/>
              <a:t>Část mechaniky, která se zabývá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</a:rPr>
              <a:t>mechanickými vlastnostmi tekutin</a:t>
            </a:r>
            <a:r>
              <a:rPr lang="cs-CZ" sz="2000" dirty="0"/>
              <a:t>, tj. silami v kapalinách a plynech a pohybem kapalin a </a:t>
            </a:r>
            <a:r>
              <a:rPr lang="cs-CZ" sz="2000" dirty="0" smtClean="0"/>
              <a:t>plynů.</a:t>
            </a:r>
          </a:p>
          <a:p>
            <a:pPr marL="82296" indent="0">
              <a:buNone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Tekutiny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/>
              <a:t>– </a:t>
            </a:r>
            <a:r>
              <a:rPr lang="cs-CZ" sz="2000" dirty="0" smtClean="0"/>
              <a:t>souhrnné </a:t>
            </a:r>
            <a:r>
              <a:rPr lang="cs-CZ" sz="2000" dirty="0"/>
              <a:t>označení pro kapaliny a plyny</a:t>
            </a:r>
          </a:p>
          <a:p>
            <a:pPr marL="402336" lvl="1" indent="0">
              <a:buNone/>
              <a:defRPr/>
            </a:pPr>
            <a:r>
              <a:rPr lang="cs-CZ" sz="2000" i="1" dirty="0" smtClean="0">
                <a:solidFill>
                  <a:schemeClr val="accent2">
                    <a:lumMod val="50000"/>
                  </a:schemeClr>
                </a:solidFill>
              </a:rPr>
              <a:t>Tekutost</a:t>
            </a:r>
            <a:r>
              <a:rPr lang="cs-CZ" sz="2000" dirty="0"/>
              <a:t> </a:t>
            </a:r>
            <a:r>
              <a:rPr lang="cs-CZ" sz="2000" dirty="0" smtClean="0"/>
              <a:t>– schopnost </a:t>
            </a:r>
            <a:r>
              <a:rPr lang="cs-CZ" sz="2000" dirty="0"/>
              <a:t>měnit svůj tvar a přizpůsobovat se tvaru nádoby, v níž se nachází</a:t>
            </a:r>
          </a:p>
          <a:p>
            <a:pPr marL="402336" lvl="1" indent="0">
              <a:buNone/>
              <a:defRPr/>
            </a:pPr>
            <a:r>
              <a:rPr lang="cs-CZ" sz="2000" dirty="0"/>
              <a:t>Schopnost tekutin téci je pro různé látky různá a je závislá na jejich </a:t>
            </a:r>
            <a:r>
              <a:rPr lang="cs-CZ" sz="2000" i="1" dirty="0">
                <a:solidFill>
                  <a:schemeClr val="accent2">
                    <a:lumMod val="50000"/>
                  </a:schemeClr>
                </a:solidFill>
              </a:rPr>
              <a:t>vnitřním tření (viskozitě)</a:t>
            </a:r>
          </a:p>
          <a:p>
            <a:pPr marL="640080" lvl="1" indent="-237744">
              <a:buFont typeface="Verdana"/>
              <a:buChar char="◦"/>
              <a:defRPr/>
            </a:pPr>
            <a:endParaRPr lang="cs-CZ" sz="2000" dirty="0">
              <a:solidFill>
                <a:srgbClr val="FFFF0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20880" y="4042065"/>
            <a:ext cx="8073737" cy="21626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Ideální (dokonalá) kapalina </a:t>
            </a:r>
            <a:r>
              <a:rPr lang="cs-CZ" sz="2000" dirty="0" smtClean="0"/>
              <a:t>je kapalina, která je dokonale nestlačitelná a bez vnitřního tření.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Ideální (dokonalý) plyn </a:t>
            </a:r>
            <a:r>
              <a:rPr lang="cs-CZ" sz="2000" dirty="0" smtClean="0"/>
              <a:t>je dokonale stlačitelný a bez vnitřního tření. </a:t>
            </a:r>
          </a:p>
        </p:txBody>
      </p:sp>
    </p:spTree>
    <p:extLst>
      <p:ext uri="{BB962C8B-B14F-4D97-AF65-F5344CB8AC3E}">
        <p14:creationId xmlns:p14="http://schemas.microsoft.com/office/powerpoint/2010/main" val="26050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Hydrostatika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28650" y="1325563"/>
            <a:ext cx="7886700" cy="14072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None/>
              <a:defRPr/>
            </a:pPr>
            <a:r>
              <a:rPr lang="cs-CZ" sz="2000" dirty="0" smtClean="0"/>
              <a:t>Zabývá mechanickými vlastnostmi </a:t>
            </a:r>
            <a:r>
              <a:rPr lang="cs-CZ" sz="2000" b="1" u="sng" dirty="0" smtClean="0"/>
              <a:t>nepohybujících se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kapalin, tedy kapalin, které jsou v klidu.</a:t>
            </a:r>
          </a:p>
          <a:p>
            <a:pPr marL="82296" indent="0">
              <a:buNone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Tlak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–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/>
              <a:t>p</a:t>
            </a:r>
            <a:r>
              <a:rPr lang="cs-CZ" sz="2000" dirty="0" smtClean="0"/>
              <a:t>ůsobí-li </a:t>
            </a:r>
            <a:r>
              <a:rPr lang="cs-CZ" sz="2000" b="1" dirty="0" smtClean="0"/>
              <a:t>síla</a:t>
            </a:r>
            <a:r>
              <a:rPr lang="cs-CZ" sz="2000" dirty="0" smtClean="0"/>
              <a:t> o velikosti </a:t>
            </a:r>
            <a:r>
              <a:rPr lang="cs-CZ" sz="2000" b="1" i="1" dirty="0" smtClean="0"/>
              <a:t>F</a:t>
            </a:r>
            <a:r>
              <a:rPr lang="cs-CZ" sz="2000" dirty="0" smtClean="0"/>
              <a:t> kolmo na </a:t>
            </a:r>
            <a:r>
              <a:rPr lang="cs-CZ" sz="2000" b="1" dirty="0" smtClean="0"/>
              <a:t>plochu</a:t>
            </a:r>
            <a:r>
              <a:rPr lang="cs-CZ" sz="2000" dirty="0" smtClean="0"/>
              <a:t> o obsahu </a:t>
            </a:r>
            <a:r>
              <a:rPr lang="cs-CZ" sz="2000" b="1" i="1" dirty="0" smtClean="0"/>
              <a:t>S</a:t>
            </a:r>
            <a:r>
              <a:rPr lang="cs-CZ" sz="2000" dirty="0" smtClean="0"/>
              <a:t>, vyvolá uvnitř tekutiny </a:t>
            </a:r>
            <a:r>
              <a:rPr lang="cs-CZ" sz="2000" b="1" dirty="0" smtClean="0"/>
              <a:t>tlak </a:t>
            </a:r>
            <a:r>
              <a:rPr lang="cs-CZ" sz="2000" b="1" i="1" dirty="0" smtClean="0"/>
              <a:t>p</a:t>
            </a:r>
            <a:r>
              <a:rPr lang="cs-CZ" sz="2000" dirty="0" smtClean="0"/>
              <a:t> definovaný vztahem: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691245" y="2899064"/>
                <a:ext cx="857029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245" y="2899064"/>
                <a:ext cx="857029" cy="6914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4322619" y="3060102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[</a:t>
            </a:r>
            <a:r>
              <a:rPr lang="cs-CZ" sz="2000" b="1" i="1" dirty="0" smtClean="0">
                <a:solidFill>
                  <a:schemeClr val="accent2">
                    <a:lumMod val="50000"/>
                  </a:schemeClr>
                </a:solidFill>
              </a:rPr>
              <a:t>Pa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 = </a:t>
            </a:r>
            <a:r>
              <a:rPr lang="cs-CZ" sz="2000" b="1" i="1" dirty="0" smtClean="0">
                <a:solidFill>
                  <a:schemeClr val="accent2">
                    <a:lumMod val="50000"/>
                  </a:schemeClr>
                </a:solidFill>
              </a:rPr>
              <a:t>N.m</a:t>
            </a:r>
            <a:r>
              <a:rPr lang="cs-CZ" sz="2000" b="1" i="1" baseline="30000" dirty="0" smtClean="0">
                <a:solidFill>
                  <a:schemeClr val="accent2">
                    <a:lumMod val="50000"/>
                  </a:schemeClr>
                </a:solidFill>
              </a:rPr>
              <a:t>-2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 = </a:t>
            </a:r>
            <a:r>
              <a:rPr lang="cs-CZ" sz="2000" b="1" i="1" dirty="0" smtClean="0">
                <a:solidFill>
                  <a:schemeClr val="accent2">
                    <a:lumMod val="50000"/>
                  </a:schemeClr>
                </a:solidFill>
              </a:rPr>
              <a:t>kg.m</a:t>
            </a:r>
            <a:r>
              <a:rPr lang="cs-CZ" sz="2000" b="1" i="1" baseline="30000" dirty="0" smtClean="0">
                <a:solidFill>
                  <a:schemeClr val="accent2">
                    <a:lumMod val="50000"/>
                  </a:schemeClr>
                </a:solidFill>
              </a:rPr>
              <a:t>-1</a:t>
            </a:r>
            <a:r>
              <a:rPr lang="cs-CZ" sz="2000" b="1" i="1" dirty="0" smtClean="0">
                <a:solidFill>
                  <a:schemeClr val="accent2">
                    <a:lumMod val="50000"/>
                  </a:schemeClr>
                </a:solidFill>
              </a:rPr>
              <a:t>.s</a:t>
            </a:r>
            <a:r>
              <a:rPr lang="cs-CZ" sz="2000" b="1" i="1" baseline="30000" dirty="0" smtClean="0">
                <a:solidFill>
                  <a:schemeClr val="accent2">
                    <a:lumMod val="50000"/>
                  </a:schemeClr>
                </a:solidFill>
              </a:rPr>
              <a:t>-2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]</a:t>
            </a:r>
            <a:endParaRPr lang="cs-CZ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28650" y="4058372"/>
            <a:ext cx="7886700" cy="2762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None/>
              <a:defRPr/>
            </a:pPr>
            <a:r>
              <a:rPr lang="cs-CZ" sz="2000" dirty="0" smtClean="0"/>
              <a:t>Tlak v kapalinách má </a:t>
            </a:r>
            <a:r>
              <a:rPr lang="cs-CZ" sz="2000" b="1" u="sng" dirty="0" smtClean="0"/>
              <a:t>dvě různé příčiny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svého vzniku:</a:t>
            </a:r>
          </a:p>
          <a:p>
            <a:pPr marL="539496" indent="-457200">
              <a:buAutoNum type="alphaLcParenR"/>
              <a:defRPr/>
            </a:pPr>
            <a:r>
              <a:rPr lang="cs-CZ" sz="2000" b="1" dirty="0" smtClean="0"/>
              <a:t>výskyt kapaliny v silovém poli</a:t>
            </a:r>
            <a:r>
              <a:rPr lang="cs-CZ" sz="2000" dirty="0" smtClean="0"/>
              <a:t> (např. v gravitačním poli), v kapalině vzniká </a:t>
            </a:r>
            <a:r>
              <a:rPr lang="cs-CZ" sz="2000" b="1" i="1" dirty="0" smtClean="0"/>
              <a:t>vnitřní tlak</a:t>
            </a:r>
            <a:r>
              <a:rPr lang="cs-CZ" sz="2000" b="1" dirty="0" smtClean="0"/>
              <a:t> </a:t>
            </a:r>
            <a:r>
              <a:rPr lang="cs-CZ" sz="2000" dirty="0" smtClean="0"/>
              <a:t>nebo</a:t>
            </a:r>
            <a:r>
              <a:rPr lang="cs-CZ" sz="2000" b="1" dirty="0" smtClean="0"/>
              <a:t> </a:t>
            </a:r>
            <a:r>
              <a:rPr lang="cs-CZ" sz="2000" dirty="0" smtClean="0"/>
              <a:t>také</a:t>
            </a:r>
            <a:r>
              <a:rPr lang="cs-CZ" sz="2000" b="1" dirty="0" smtClean="0"/>
              <a:t> </a:t>
            </a:r>
            <a:r>
              <a:rPr lang="cs-CZ" sz="2000" b="1" i="1" dirty="0" smtClean="0"/>
              <a:t>hydrostatický tlak</a:t>
            </a:r>
            <a:endParaRPr lang="cs-CZ" sz="2000" b="1" i="1" dirty="0">
              <a:solidFill>
                <a:srgbClr val="C00000"/>
              </a:solidFill>
            </a:endParaRPr>
          </a:p>
          <a:p>
            <a:pPr marL="539496" indent="-457200">
              <a:buAutoNum type="alphaLcParenR"/>
              <a:defRPr/>
            </a:pPr>
            <a:r>
              <a:rPr lang="cs-CZ" sz="2000" b="1" dirty="0" smtClean="0"/>
              <a:t>silové působení vnější síly</a:t>
            </a:r>
            <a:r>
              <a:rPr lang="cs-CZ" sz="2000" dirty="0" smtClean="0">
                <a:solidFill>
                  <a:srgbClr val="FFFF00"/>
                </a:solidFill>
              </a:rPr>
              <a:t> </a:t>
            </a:r>
            <a:r>
              <a:rPr lang="cs-CZ" sz="2000" dirty="0" smtClean="0"/>
              <a:t>na povrch kapaliny (např. pístem), vniká v kapalině </a:t>
            </a:r>
            <a:r>
              <a:rPr lang="cs-CZ" sz="2000" b="1" i="1" dirty="0" smtClean="0"/>
              <a:t>vnější tlak</a:t>
            </a:r>
            <a:endParaRPr lang="cs-CZ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(hydrostatický) tlak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28650" y="1323155"/>
            <a:ext cx="7886700" cy="994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2000" b="1" dirty="0" smtClean="0"/>
              <a:t>Hydrostatická tlaková síla </a:t>
            </a:r>
            <a:r>
              <a:rPr lang="cs-CZ" sz="2000" dirty="0" smtClean="0"/>
              <a:t>– </a:t>
            </a:r>
            <a:r>
              <a:rPr lang="cs-CZ" sz="2000" dirty="0"/>
              <a:t>t</a:t>
            </a:r>
            <a:r>
              <a:rPr lang="cs-CZ" sz="2000" dirty="0" smtClean="0"/>
              <a:t>íhová síla kapaliny, která by se nacházela nad příslušnou plochou o obsahu </a:t>
            </a:r>
            <a:r>
              <a:rPr lang="cs-CZ" sz="2000" i="1" dirty="0" smtClean="0"/>
              <a:t>S</a:t>
            </a:r>
            <a:r>
              <a:rPr lang="cs-CZ" sz="2000" dirty="0"/>
              <a:t>:</a:t>
            </a:r>
            <a:endParaRPr lang="cs-CZ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883492" y="2132553"/>
                <a:ext cx="33770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cs-CZ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cs-CZ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cs-CZ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cs-CZ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cs-CZ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92" y="2132553"/>
                <a:ext cx="337701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625" r="-1986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/>
          <p:cNvSpPr txBox="1">
            <a:spLocks/>
          </p:cNvSpPr>
          <p:nvPr/>
        </p:nvSpPr>
        <p:spPr>
          <a:xfrm>
            <a:off x="628650" y="2811843"/>
            <a:ext cx="7886700" cy="7210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Hydrostatický tlak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– tlak vyvolaný tíhovou sílou kapaliny. V hloubce </a:t>
            </a:r>
            <a:r>
              <a:rPr lang="cs-CZ" sz="2000" i="1" dirty="0" smtClean="0"/>
              <a:t>h</a:t>
            </a:r>
            <a:r>
              <a:rPr lang="cs-CZ" sz="2000" dirty="0" smtClean="0"/>
              <a:t> pod volným povrchem kapaliny </a:t>
            </a:r>
            <a:r>
              <a:rPr lang="cs-CZ" sz="2000" i="1" dirty="0" smtClean="0"/>
              <a:t>S</a:t>
            </a:r>
            <a:r>
              <a:rPr lang="cs-CZ" sz="2000" dirty="0" smtClean="0"/>
              <a:t> o hustotě </a:t>
            </a:r>
            <a:r>
              <a:rPr lang="el-GR" sz="2000" i="1" dirty="0" smtClean="0"/>
              <a:t>ρ</a:t>
            </a:r>
            <a:r>
              <a:rPr lang="cs-CZ" sz="2000" dirty="0" smtClean="0"/>
              <a:t> je dán vztahem: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348922" y="3842867"/>
                <a:ext cx="4446154" cy="7014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</m:num>
                        <m:den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cs-CZ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922" y="3842867"/>
                <a:ext cx="4446154" cy="7014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628650" y="4980080"/>
            <a:ext cx="7886700" cy="14415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2000" b="1" u="sng" dirty="0" smtClean="0"/>
              <a:t>hladiny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– místa o stejném hydrostatickém tlaku</a:t>
            </a:r>
          </a:p>
          <a:p>
            <a:pPr marL="0" indent="0">
              <a:buNone/>
              <a:defRPr/>
            </a:pPr>
            <a:r>
              <a:rPr lang="cs-CZ" sz="2000" b="1" u="sng" dirty="0"/>
              <a:t>v</a:t>
            </a:r>
            <a:r>
              <a:rPr lang="cs-CZ" sz="2000" b="1" u="sng" dirty="0" smtClean="0"/>
              <a:t>olná hladina </a:t>
            </a:r>
            <a:r>
              <a:rPr lang="cs-CZ" sz="2000" dirty="0" smtClean="0"/>
              <a:t>– hladina o nulovém hydrostatickém tlaku na volném povrchu kapaliny</a:t>
            </a:r>
          </a:p>
        </p:txBody>
      </p:sp>
    </p:spTree>
    <p:extLst>
      <p:ext uri="{BB962C8B-B14F-4D97-AF65-F5344CB8AC3E}">
        <p14:creationId xmlns:p14="http://schemas.microsoft.com/office/powerpoint/2010/main" val="20404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28650" y="93518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(hydrostatický) tlak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28650" y="1219200"/>
            <a:ext cx="8148637" cy="4800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u="sng" dirty="0" smtClean="0"/>
              <a:t>Spojené nádoby</a:t>
            </a:r>
            <a:r>
              <a:rPr lang="cs-CZ" sz="2000" dirty="0" smtClean="0"/>
              <a:t>: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i="1" dirty="0" smtClean="0"/>
              <a:t>volná hladina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spojených nádob je </a:t>
            </a:r>
            <a:r>
              <a:rPr lang="cs-CZ" sz="2000" i="1" dirty="0" smtClean="0"/>
              <a:t>ve všech ramenech ve stejné výšce h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nezávisle na jejich tvaru. Je to dáno tím, že </a:t>
            </a:r>
            <a:r>
              <a:rPr lang="cs-CZ" sz="2000" i="1" dirty="0" smtClean="0"/>
              <a:t>u dna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všech ramen je </a:t>
            </a:r>
            <a:r>
              <a:rPr lang="cs-CZ" sz="2000" i="1" dirty="0" smtClean="0"/>
              <a:t>stejný hydrostatický tlak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a proto musí být </a:t>
            </a:r>
            <a:r>
              <a:rPr lang="cs-CZ" sz="2000" i="1" dirty="0" smtClean="0"/>
              <a:t>stejná i výška vodního sloupce nad dnem.</a:t>
            </a:r>
          </a:p>
          <a:p>
            <a:pPr marL="0" indent="0">
              <a:buNone/>
            </a:pPr>
            <a:endParaRPr lang="cs-CZ" sz="2000" b="1" dirty="0">
              <a:solidFill>
                <a:srgbClr val="C00000"/>
              </a:solidFill>
            </a:endParaRPr>
          </a:p>
          <a:p>
            <a:endParaRPr lang="cs-CZ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000" b="1" u="sng" dirty="0" smtClean="0"/>
              <a:t>Hydrostatický paradox</a:t>
            </a:r>
            <a:r>
              <a:rPr lang="cs-CZ" sz="2000" dirty="0" smtClean="0"/>
              <a:t>: hydrostatická tlaková síla působící na dno nádoby naplněné do stejné výšky stejnou kapalinou je </a:t>
            </a:r>
            <a:r>
              <a:rPr lang="pl-PL" sz="2000" dirty="0" smtClean="0"/>
              <a:t>vždy stejná bez ohledu na množství kapaliny.</a:t>
            </a:r>
            <a:endParaRPr lang="cs-CZ" sz="2000" b="1" dirty="0" smtClean="0"/>
          </a:p>
        </p:txBody>
      </p:sp>
      <p:pic>
        <p:nvPicPr>
          <p:cNvPr id="4" name="Obrázek 3" descr="image0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6" y="5209743"/>
            <a:ext cx="32480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Spojité_nádoby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2435225"/>
            <a:ext cx="30003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3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259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Gravitační síla, Newtonův gravitační zákon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8259" y="1232053"/>
            <a:ext cx="82347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cs-CZ" sz="2000" dirty="0"/>
              <a:t>Gravitace je všeobecná vlastnost </a:t>
            </a:r>
            <a:r>
              <a:rPr lang="cs-CZ" sz="2000" dirty="0" smtClean="0"/>
              <a:t>těles, </a:t>
            </a:r>
            <a:r>
              <a:rPr lang="cs-CZ" sz="2000" b="1" dirty="0" smtClean="0"/>
              <a:t>vzájemné </a:t>
            </a:r>
            <a:r>
              <a:rPr lang="cs-CZ" sz="2000" b="1" dirty="0"/>
              <a:t>silové působení mezi</a:t>
            </a:r>
            <a:r>
              <a:rPr lang="cs-CZ" sz="2000" dirty="0"/>
              <a:t> libovolnými </a:t>
            </a:r>
            <a:r>
              <a:rPr lang="cs-CZ" sz="2000" b="1" dirty="0" smtClean="0"/>
              <a:t>tělesy</a:t>
            </a:r>
            <a:r>
              <a:rPr lang="cs-CZ" sz="2000" dirty="0" smtClean="0"/>
              <a:t>. Příčinou vzniku tohoto silového působení je </a:t>
            </a:r>
            <a:r>
              <a:rPr lang="cs-CZ" sz="2000" b="1" i="1" dirty="0" smtClean="0"/>
              <a:t>hmotnost</a:t>
            </a:r>
            <a:r>
              <a:rPr lang="cs-CZ" sz="2000" dirty="0" smtClean="0"/>
              <a:t> těles, a tudíž působí mezi všemi hmotnými body (na rozdíl od jiných sil). Gravitační síla je </a:t>
            </a:r>
            <a:r>
              <a:rPr lang="cs-CZ" sz="2000" b="1" dirty="0" smtClean="0"/>
              <a:t>vždy přitažlivá</a:t>
            </a:r>
            <a:r>
              <a:rPr lang="cs-CZ" sz="2000" dirty="0" smtClean="0"/>
              <a:t>.</a:t>
            </a:r>
            <a:endParaRPr lang="cs-CZ" sz="2000" b="1" dirty="0"/>
          </a:p>
        </p:txBody>
      </p:sp>
      <p:sp>
        <p:nvSpPr>
          <p:cNvPr id="4" name="Obdélník 3"/>
          <p:cNvSpPr/>
          <p:nvPr/>
        </p:nvSpPr>
        <p:spPr>
          <a:xfrm>
            <a:off x="618258" y="2608923"/>
            <a:ext cx="31328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 smtClean="0">
                <a:solidFill>
                  <a:schemeClr val="accent2">
                    <a:lumMod val="50000"/>
                  </a:schemeClr>
                </a:solidFill>
              </a:rPr>
              <a:t>Newtonův gravitační zákon:</a:t>
            </a:r>
            <a:r>
              <a:rPr lang="cs-CZ" sz="2000" dirty="0" smtClean="0"/>
              <a:t> velikost </a:t>
            </a:r>
            <a:r>
              <a:rPr lang="cs-CZ" sz="2000" dirty="0"/>
              <a:t>gravitačních sil je </a:t>
            </a:r>
            <a:r>
              <a:rPr lang="cs-CZ" sz="2000" b="1" dirty="0"/>
              <a:t>přímo úměrná násobku</a:t>
            </a:r>
            <a:r>
              <a:rPr lang="cs-CZ" sz="2000" dirty="0"/>
              <a:t> jejich </a:t>
            </a:r>
            <a:r>
              <a:rPr lang="cs-CZ" sz="2000" b="1" dirty="0"/>
              <a:t>hmotností</a:t>
            </a:r>
            <a:r>
              <a:rPr lang="cs-CZ" sz="2000" dirty="0"/>
              <a:t> a </a:t>
            </a:r>
            <a:r>
              <a:rPr lang="cs-CZ" sz="2000" b="1" dirty="0"/>
              <a:t>nepřímo úměrná čtverci</a:t>
            </a:r>
            <a:r>
              <a:rPr lang="cs-CZ" sz="2000" dirty="0"/>
              <a:t> jejich </a:t>
            </a:r>
            <a:r>
              <a:rPr lang="cs-CZ" sz="2000" b="1" dirty="0"/>
              <a:t>vzdálenosti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2050" name="Picture 2" descr="Výsledok vyhľadávania obrázkov pre dopyt newton gravity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04" y="2618941"/>
            <a:ext cx="23812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216536" y="3260704"/>
                <a:ext cx="2009396" cy="635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536" y="3260704"/>
                <a:ext cx="2009396" cy="6354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618258" y="4601346"/>
            <a:ext cx="31328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cs-CZ" sz="2000" dirty="0"/>
              <a:t>Dvě tělesa na sebe </a:t>
            </a:r>
            <a:r>
              <a:rPr lang="cs-CZ" sz="2000" dirty="0" smtClean="0"/>
              <a:t>tedy vzájemně </a:t>
            </a:r>
            <a:r>
              <a:rPr lang="cs-CZ" sz="2000" dirty="0"/>
              <a:t>působí </a:t>
            </a:r>
            <a:r>
              <a:rPr lang="cs-CZ" sz="2000" b="1" dirty="0"/>
              <a:t>stejně velkými silami</a:t>
            </a:r>
            <a:r>
              <a:rPr lang="cs-CZ" sz="2000" dirty="0"/>
              <a:t>, které mají </a:t>
            </a:r>
            <a:r>
              <a:rPr lang="cs-CZ" sz="2000" b="1" dirty="0"/>
              <a:t>opačný směr</a:t>
            </a:r>
            <a:r>
              <a:rPr lang="cs-CZ" sz="2000" dirty="0"/>
              <a:t>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891395" y="4601346"/>
            <a:ext cx="4613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Gravitační konstanta G</a:t>
            </a:r>
            <a:r>
              <a:rPr lang="cs-CZ" sz="2000" dirty="0" smtClean="0"/>
              <a:t> - stejné </a:t>
            </a:r>
            <a:r>
              <a:rPr lang="cs-CZ" sz="2000" dirty="0"/>
              <a:t>číslo, jako číselná hodnota gravitační síly, dvou těles o stejné hmotnosti 1kg a při jejich vzdálenosti </a:t>
            </a:r>
            <a:r>
              <a:rPr lang="cs-CZ" sz="2000" dirty="0" smtClean="0"/>
              <a:t>1m.</a:t>
            </a:r>
          </a:p>
          <a:p>
            <a:r>
              <a:rPr lang="cs-CZ" sz="2000" i="1" dirty="0" smtClean="0"/>
              <a:t>G</a:t>
            </a:r>
            <a:r>
              <a:rPr lang="cs-CZ" sz="2000" dirty="0" smtClean="0"/>
              <a:t> = </a:t>
            </a:r>
            <a:r>
              <a:rPr lang="sk-SK" sz="2000" dirty="0"/>
              <a:t>6,67.10 </a:t>
            </a:r>
            <a:r>
              <a:rPr lang="sk-SK" sz="2000" baseline="30000" dirty="0"/>
              <a:t>-11 </a:t>
            </a:r>
            <a:r>
              <a:rPr lang="sk-SK" sz="2000" dirty="0"/>
              <a:t>N.m</a:t>
            </a:r>
            <a:r>
              <a:rPr lang="sk-SK" sz="2000" baseline="30000" dirty="0"/>
              <a:t>2</a:t>
            </a:r>
            <a:r>
              <a:rPr lang="sk-SK" sz="2000" dirty="0"/>
              <a:t>.kg</a:t>
            </a:r>
            <a:r>
              <a:rPr lang="sk-SK" sz="2000" baseline="30000" dirty="0"/>
              <a:t>-2</a:t>
            </a:r>
            <a:endParaRPr lang="cs-CZ" sz="2000" dirty="0"/>
          </a:p>
          <a:p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981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1024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Vnější tlak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28651" y="1328738"/>
            <a:ext cx="7886700" cy="17573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Vnější tlak </a:t>
            </a:r>
            <a:r>
              <a:rPr lang="cs-CZ" sz="2000" dirty="0" smtClean="0"/>
              <a:t>je tlak způsobený </a:t>
            </a:r>
            <a:r>
              <a:rPr lang="cs-CZ" sz="2000" b="1" dirty="0" smtClean="0"/>
              <a:t>vnější silou působící na povrch kapaliny</a:t>
            </a:r>
            <a:r>
              <a:rPr lang="cs-CZ" sz="2000" dirty="0" smtClean="0"/>
              <a:t>.</a:t>
            </a: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u="sng" dirty="0" smtClean="0">
                <a:solidFill>
                  <a:schemeClr val="accent2">
                    <a:lumMod val="50000"/>
                  </a:schemeClr>
                </a:solidFill>
              </a:rPr>
              <a:t>Pascalův zákon</a:t>
            </a:r>
            <a:r>
              <a:rPr lang="cs-CZ" sz="2000" dirty="0" smtClean="0"/>
              <a:t>: Jestliže na kapalinu působí vnější tlaková síla, pak tlak v každém místě kapaliny vzroste o stejnou hodnotu. Vnější tlak v kapalině je v </a:t>
            </a:r>
            <a:r>
              <a:rPr lang="cs-CZ" sz="2000" b="1" dirty="0" smtClean="0"/>
              <a:t>celém objemu</a:t>
            </a:r>
            <a:r>
              <a:rPr lang="cs-CZ" sz="2000" dirty="0" smtClean="0"/>
              <a:t> kapaliny </a:t>
            </a:r>
            <a:r>
              <a:rPr lang="cs-CZ" sz="2000" b="1" dirty="0" smtClean="0"/>
              <a:t>stejný</a:t>
            </a:r>
            <a:r>
              <a:rPr lang="cs-CZ" sz="2000" dirty="0" smtClean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299546"/>
            <a:ext cx="5220000" cy="28793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072" y="3538212"/>
            <a:ext cx="1481456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Hydrostatická vztlaková síla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6696" y="1325563"/>
            <a:ext cx="793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schemeClr val="accent2">
                    <a:lumMod val="50000"/>
                  </a:schemeClr>
                </a:solidFill>
              </a:rPr>
              <a:t>Hydrostatická vztlaková síla</a:t>
            </a:r>
            <a:r>
              <a:rPr lang="cs-CZ" sz="2000" dirty="0" smtClean="0"/>
              <a:t> – vzniká jako důsledek tíhové síly a </a:t>
            </a:r>
            <a:r>
              <a:rPr lang="cs-CZ" sz="2000" b="1" dirty="0" smtClean="0"/>
              <a:t>rozdílné</a:t>
            </a:r>
            <a:r>
              <a:rPr lang="cs-CZ" sz="2000" dirty="0" smtClean="0"/>
              <a:t> </a:t>
            </a:r>
            <a:r>
              <a:rPr lang="cs-CZ" sz="2000" b="1" dirty="0" smtClean="0"/>
              <a:t>hodnoty</a:t>
            </a:r>
            <a:r>
              <a:rPr lang="cs-CZ" sz="2000" dirty="0" smtClean="0"/>
              <a:t> hydrostatického </a:t>
            </a:r>
            <a:r>
              <a:rPr lang="cs-CZ" sz="2000" b="1" dirty="0" smtClean="0"/>
              <a:t>tlaku v různých hloubkách</a:t>
            </a:r>
            <a:r>
              <a:rPr lang="cs-CZ" sz="2000" dirty="0" smtClean="0"/>
              <a:t> kapaliny (tlak ve spodní části je větší než v horní části) a tak dochází k </a:t>
            </a:r>
            <a:r>
              <a:rPr lang="cs-CZ" sz="2000" b="1" dirty="0" smtClean="0"/>
              <a:t>nadlehčování tělesa</a:t>
            </a:r>
            <a:r>
              <a:rPr lang="cs-CZ" sz="2000" dirty="0" smtClean="0"/>
              <a:t>, které je do této kapaliny ponořené.</a:t>
            </a:r>
            <a:endParaRPr lang="cs-CZ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70758" y="3077932"/>
                <a:ext cx="19997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58" y="3077932"/>
                <a:ext cx="1999778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2439" r="-3049" b="-26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70758" y="3735204"/>
                <a:ext cx="19997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58" y="3735204"/>
                <a:ext cx="1999778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9" r="-3049" b="-26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44781" y="4370401"/>
                <a:ext cx="86024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𝒗𝒛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81" y="4370401"/>
                <a:ext cx="8602483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13" r="-283" b="-26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189" y="2396645"/>
            <a:ext cx="3276000" cy="177815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76696" y="5069391"/>
            <a:ext cx="793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schemeClr val="accent2">
                    <a:lumMod val="50000"/>
                  </a:schemeClr>
                </a:solidFill>
              </a:rPr>
              <a:t>Archimedův zákon</a:t>
            </a:r>
            <a:r>
              <a:rPr lang="cs-CZ" sz="2000" dirty="0" smtClean="0"/>
              <a:t> – těleso ponořené do kapaliny je nadlehčováno sílou, která je rovná tíze (váze) tekutiny tělesem vytlačené.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5948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28650" y="155864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Hydrostatická vztlaková síla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8354" y="955642"/>
            <a:ext cx="805699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Předpokládejme, že </a:t>
            </a:r>
            <a:r>
              <a:rPr lang="cs-CZ" sz="2000" b="1" dirty="0" smtClean="0"/>
              <a:t>na těleso</a:t>
            </a:r>
            <a:r>
              <a:rPr lang="cs-CZ" sz="2000" dirty="0" smtClean="0"/>
              <a:t> ponořené do kapaliny </a:t>
            </a:r>
            <a:r>
              <a:rPr lang="cs-CZ" sz="2000" b="1" dirty="0" smtClean="0"/>
              <a:t>působí</a:t>
            </a:r>
            <a:r>
              <a:rPr lang="cs-CZ" sz="2000" dirty="0" smtClean="0"/>
              <a:t> pouze </a:t>
            </a:r>
            <a:r>
              <a:rPr lang="cs-CZ" sz="2000" b="1" dirty="0" smtClean="0"/>
              <a:t>tíhová síla </a:t>
            </a:r>
            <a:r>
              <a:rPr lang="cs-CZ" sz="2000" dirty="0" smtClean="0"/>
              <a:t>a</a:t>
            </a:r>
            <a:r>
              <a:rPr lang="cs-CZ" sz="2000" b="1" dirty="0" smtClean="0"/>
              <a:t> hydrostatická vztlaková síla</a:t>
            </a:r>
            <a:r>
              <a:rPr lang="cs-CZ" sz="2000" dirty="0" smtClean="0"/>
              <a:t>. Výsledná síla pak rozhodne o tom, jestli těleso klesne na dno, bude se vznášet anebo vystoupá na hladinu.</a:t>
            </a:r>
            <a:endParaRPr lang="cs-CZ" sz="20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58354" y="2067980"/>
                <a:ext cx="25830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54" y="2067980"/>
                <a:ext cx="2583079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1651" r="-2123" b="-254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58354" y="2722461"/>
                <a:ext cx="17703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𝒗𝒛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54" y="2722461"/>
                <a:ext cx="1770356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749" r="-3093" b="-26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58354" y="3373135"/>
                <a:ext cx="36413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𝒗𝒛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54" y="3373135"/>
                <a:ext cx="364138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171" r="-1338" b="-254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8" descr="image002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0"/>
          <a:stretch/>
        </p:blipFill>
        <p:spPr bwMode="auto">
          <a:xfrm>
            <a:off x="4486851" y="1878972"/>
            <a:ext cx="4419600" cy="221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8353" y="4436510"/>
            <a:ext cx="5152737" cy="84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Těleso se ponoří do kapaliny </a:t>
            </a:r>
            <a:r>
              <a:rPr lang="cs-CZ" sz="2000" b="1" dirty="0" smtClean="0"/>
              <a:t>tím větší částí</a:t>
            </a:r>
            <a:r>
              <a:rPr lang="cs-CZ" sz="2000" dirty="0" smtClean="0"/>
              <a:t> svého objemu, čím je </a:t>
            </a:r>
            <a:r>
              <a:rPr lang="cs-CZ" sz="2000" b="1" dirty="0" smtClean="0"/>
              <a:t>jeho hustota větší</a:t>
            </a:r>
            <a:r>
              <a:rPr lang="cs-CZ" sz="2000" dirty="0" smtClean="0"/>
              <a:t>, nebo čím je </a:t>
            </a:r>
            <a:r>
              <a:rPr lang="cs-CZ" sz="2000" b="1" dirty="0" smtClean="0"/>
              <a:t>hustota kapaliny menší</a:t>
            </a:r>
            <a:r>
              <a:rPr lang="cs-CZ" sz="2000" dirty="0" smtClean="0"/>
              <a:t>.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58353" y="5587776"/>
                <a:ext cx="24257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53" y="5587776"/>
                <a:ext cx="2425792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759" r="-2261" b="-26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4069306" y="5417632"/>
                <a:ext cx="920380" cy="648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306" y="5417632"/>
                <a:ext cx="920380" cy="6480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Skupina 12"/>
          <p:cNvGrpSpPr/>
          <p:nvPr/>
        </p:nvGrpSpPr>
        <p:grpSpPr>
          <a:xfrm>
            <a:off x="6174847" y="4436510"/>
            <a:ext cx="1800000" cy="2103524"/>
            <a:chOff x="6174847" y="4436510"/>
            <a:chExt cx="1800000" cy="2103524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4847" y="4436510"/>
              <a:ext cx="1800000" cy="2103524"/>
            </a:xfrm>
            <a:prstGeom prst="rect">
              <a:avLst/>
            </a:prstGeom>
          </p:spPr>
        </p:pic>
        <p:cxnSp>
          <p:nvCxnSpPr>
            <p:cNvPr id="12" name="Přímá spojnice 11"/>
            <p:cNvCxnSpPr/>
            <p:nvPr/>
          </p:nvCxnSpPr>
          <p:spPr>
            <a:xfrm>
              <a:off x="6965951" y="4973137"/>
              <a:ext cx="0" cy="720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26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95300" y="1249363"/>
            <a:ext cx="8134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>
              <a:defRPr/>
            </a:pPr>
            <a:r>
              <a:rPr lang="cs-CZ" sz="2000" dirty="0"/>
              <a:t>Je-li hustota ledu 917 kg.m</a:t>
            </a:r>
            <a:r>
              <a:rPr lang="cs-CZ" sz="2000" baseline="30000" dirty="0"/>
              <a:t>-3</a:t>
            </a:r>
            <a:r>
              <a:rPr lang="cs-CZ" sz="2000" dirty="0"/>
              <a:t> a hustota mořské vody 1030 kg.m</a:t>
            </a:r>
            <a:r>
              <a:rPr lang="cs-CZ" sz="2000" baseline="30000" dirty="0"/>
              <a:t>-3</a:t>
            </a:r>
            <a:r>
              <a:rPr lang="cs-CZ" sz="2000" dirty="0"/>
              <a:t> činí podíl objemu ledovce nad hladinou z celkového objemu ledovce </a:t>
            </a:r>
            <a:r>
              <a:rPr lang="cs-CZ" sz="2000" dirty="0" smtClean="0"/>
              <a:t>přibližně…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600075" y="2070101"/>
            <a:ext cx="3838575" cy="923330"/>
            <a:chOff x="400050" y="1781175"/>
            <a:chExt cx="3838575" cy="923330"/>
          </a:xfrm>
        </p:grpSpPr>
        <p:sp>
          <p:nvSpPr>
            <p:cNvPr id="5" name="TextovéPole 4"/>
            <p:cNvSpPr txBox="1"/>
            <p:nvPr/>
          </p:nvSpPr>
          <p:spPr>
            <a:xfrm>
              <a:off x="400050" y="1781175"/>
              <a:ext cx="38385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err="1"/>
                <a:t>ρ</a:t>
              </a:r>
              <a:r>
                <a:rPr lang="cs-CZ" i="1" baseline="-25000" dirty="0" err="1" smtClean="0"/>
                <a:t>t</a:t>
              </a:r>
              <a:r>
                <a:rPr lang="cs-CZ" dirty="0" smtClean="0"/>
                <a:t> = 917 </a:t>
              </a:r>
              <a:r>
                <a:rPr lang="cs-CZ" i="1" dirty="0" smtClean="0"/>
                <a:t>kg.m</a:t>
              </a:r>
              <a:r>
                <a:rPr lang="cs-CZ" i="1" baseline="30000" dirty="0" smtClean="0"/>
                <a:t>-3</a:t>
              </a:r>
              <a:endParaRPr lang="cs-CZ" i="1" dirty="0" smtClean="0"/>
            </a:p>
            <a:p>
              <a:r>
                <a:rPr lang="cs-CZ" i="1" dirty="0" err="1" smtClean="0"/>
                <a:t>ρ</a:t>
              </a:r>
              <a:r>
                <a:rPr lang="cs-CZ" i="1" baseline="-25000" dirty="0" err="1"/>
                <a:t>k</a:t>
              </a:r>
              <a:r>
                <a:rPr lang="cs-CZ" dirty="0" smtClean="0"/>
                <a:t> = 1030 </a:t>
              </a:r>
              <a:r>
                <a:rPr lang="cs-CZ" i="1" dirty="0" smtClean="0"/>
                <a:t>kg.m</a:t>
              </a:r>
              <a:r>
                <a:rPr lang="cs-CZ" i="1" baseline="30000" dirty="0" smtClean="0"/>
                <a:t>-3</a:t>
              </a:r>
              <a:endParaRPr lang="cs-CZ" i="1" dirty="0" smtClean="0"/>
            </a:p>
            <a:p>
              <a:r>
                <a:rPr lang="cs-CZ" i="1" dirty="0" smtClean="0"/>
                <a:t>V</a:t>
              </a:r>
              <a:r>
                <a:rPr lang="cs-CZ" baseline="30000" dirty="0" smtClean="0"/>
                <a:t>‘‘</a:t>
              </a:r>
              <a:r>
                <a:rPr lang="cs-CZ" dirty="0" smtClean="0"/>
                <a:t> = ?</a:t>
              </a:r>
              <a:r>
                <a:rPr lang="cs-CZ" i="1" dirty="0" smtClean="0"/>
                <a:t> m</a:t>
              </a:r>
              <a:r>
                <a:rPr lang="cs-CZ" i="1" baseline="30000" dirty="0" smtClean="0"/>
                <a:t>3</a:t>
              </a:r>
              <a:endParaRPr lang="cs-CZ" i="1" dirty="0" smtClean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0050" y="2704505"/>
              <a:ext cx="316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600075" y="3206612"/>
                <a:ext cx="827021" cy="583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3206612"/>
                <a:ext cx="827021" cy="5831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8625" y="4045202"/>
                <a:ext cx="7383688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917 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1030 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0,89    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=0,89∙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→     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=89 %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4045202"/>
                <a:ext cx="7383688" cy="6043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Skupina 11"/>
          <p:cNvGrpSpPr/>
          <p:nvPr/>
        </p:nvGrpSpPr>
        <p:grpSpPr>
          <a:xfrm>
            <a:off x="600075" y="4905015"/>
            <a:ext cx="3888509" cy="376991"/>
            <a:chOff x="600075" y="5039585"/>
            <a:chExt cx="3888509" cy="3769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600075" y="5039585"/>
                  <a:ext cx="38381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=100 %−89 %=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%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75" y="5039585"/>
                  <a:ext cx="383810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11" r="-1429" b="-13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Přímá spojnice 9"/>
            <p:cNvCxnSpPr/>
            <p:nvPr/>
          </p:nvCxnSpPr>
          <p:spPr>
            <a:xfrm>
              <a:off x="3804584" y="5350382"/>
              <a:ext cx="68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3878475" y="5416576"/>
              <a:ext cx="54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251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95300" y="45377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88606" y="676471"/>
            <a:ext cx="79533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>
              <a:defRPr/>
            </a:pPr>
            <a:r>
              <a:rPr lang="cs-CZ" sz="2000" dirty="0"/>
              <a:t>Olověná koule o hmotnosti 11,3 kg, zcela ponořená do kapaliny, táhne za závěsné lanko silou 103 N. Uvažujte velikost tíhového zrychlení 10 m.s</a:t>
            </a:r>
            <a:r>
              <a:rPr lang="cs-CZ" sz="2000" baseline="30000" dirty="0"/>
              <a:t>-2</a:t>
            </a:r>
            <a:r>
              <a:rPr lang="cs-CZ" sz="2000" dirty="0"/>
              <a:t>. Hustota olova je 11 300, rtuti 13 600 a líhu 860 kg.m</a:t>
            </a:r>
            <a:r>
              <a:rPr lang="cs-CZ" sz="2000" baseline="30000" dirty="0"/>
              <a:t>-3</a:t>
            </a:r>
            <a:r>
              <a:rPr lang="cs-CZ" sz="2000" dirty="0"/>
              <a:t>. Do jaké kapaliny je koule ponořena?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600075" y="1999910"/>
            <a:ext cx="3838575" cy="1571030"/>
            <a:chOff x="400050" y="1781175"/>
            <a:chExt cx="3838575" cy="1571030"/>
          </a:xfrm>
        </p:grpSpPr>
        <p:sp>
          <p:nvSpPr>
            <p:cNvPr id="5" name="TextovéPole 4"/>
            <p:cNvSpPr txBox="1"/>
            <p:nvPr/>
          </p:nvSpPr>
          <p:spPr>
            <a:xfrm>
              <a:off x="400050" y="1781175"/>
              <a:ext cx="38385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/>
                <a:t>m</a:t>
              </a:r>
              <a:r>
                <a:rPr lang="cs-CZ" dirty="0" smtClean="0"/>
                <a:t> = 11,3 </a:t>
              </a:r>
              <a:r>
                <a:rPr lang="cs-CZ" i="1" dirty="0" smtClean="0"/>
                <a:t>kg</a:t>
              </a:r>
            </a:p>
            <a:p>
              <a:r>
                <a:rPr lang="cs-CZ" i="1" dirty="0" smtClean="0"/>
                <a:t>F</a:t>
              </a:r>
              <a:r>
                <a:rPr lang="cs-CZ" i="1" baseline="-25000" dirty="0" smtClean="0"/>
                <a:t>L</a:t>
              </a:r>
              <a:r>
                <a:rPr lang="cs-CZ" dirty="0" smtClean="0"/>
                <a:t> = 103 </a:t>
              </a:r>
              <a:r>
                <a:rPr lang="cs-CZ" i="1" dirty="0" smtClean="0"/>
                <a:t>N</a:t>
              </a:r>
            </a:p>
            <a:p>
              <a:r>
                <a:rPr lang="cs-CZ" i="1" dirty="0"/>
                <a:t>g</a:t>
              </a:r>
              <a:r>
                <a:rPr lang="cs-CZ" dirty="0" smtClean="0"/>
                <a:t> = 10 </a:t>
              </a:r>
              <a:r>
                <a:rPr lang="cs-CZ" i="1" dirty="0" smtClean="0"/>
                <a:t>m.s</a:t>
              </a:r>
              <a:r>
                <a:rPr lang="cs-CZ" i="1" baseline="30000" dirty="0" smtClean="0"/>
                <a:t>-2</a:t>
              </a:r>
              <a:endParaRPr lang="cs-CZ" i="1" dirty="0" smtClean="0"/>
            </a:p>
            <a:p>
              <a:r>
                <a:rPr lang="cs-CZ" i="1" dirty="0" err="1" smtClean="0"/>
                <a:t>ρ</a:t>
              </a:r>
              <a:r>
                <a:rPr lang="cs-CZ" i="1" baseline="-25000" dirty="0" err="1" smtClean="0"/>
                <a:t>t</a:t>
              </a:r>
              <a:r>
                <a:rPr lang="cs-CZ" dirty="0" smtClean="0"/>
                <a:t> = 11 300 </a:t>
              </a:r>
              <a:r>
                <a:rPr lang="cs-CZ" i="1" dirty="0" smtClean="0"/>
                <a:t>kg.m</a:t>
              </a:r>
              <a:r>
                <a:rPr lang="cs-CZ" i="1" baseline="30000" dirty="0" smtClean="0"/>
                <a:t>-3</a:t>
              </a:r>
              <a:endParaRPr lang="cs-CZ" i="1" dirty="0" smtClean="0"/>
            </a:p>
            <a:p>
              <a:r>
                <a:rPr lang="cs-CZ" i="1" dirty="0" err="1" smtClean="0"/>
                <a:t>ρ</a:t>
              </a:r>
              <a:r>
                <a:rPr lang="cs-CZ" i="1" baseline="-25000" dirty="0" err="1" smtClean="0"/>
                <a:t>k</a:t>
              </a:r>
              <a:r>
                <a:rPr lang="cs-CZ" dirty="0" smtClean="0"/>
                <a:t> = ?</a:t>
              </a:r>
              <a:r>
                <a:rPr lang="cs-CZ" i="1" dirty="0" smtClean="0"/>
                <a:t> </a:t>
              </a:r>
              <a:r>
                <a:rPr lang="cs-CZ" i="1" dirty="0"/>
                <a:t>k</a:t>
              </a:r>
              <a:r>
                <a:rPr lang="cs-CZ" i="1" dirty="0" smtClean="0"/>
                <a:t>g.m</a:t>
              </a:r>
              <a:r>
                <a:rPr lang="cs-CZ" i="1" baseline="30000" dirty="0" smtClean="0"/>
                <a:t>3</a:t>
              </a:r>
              <a:endParaRPr lang="cs-CZ" i="1" dirty="0" smtClean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0050" y="3352205"/>
              <a:ext cx="316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Skupina 19"/>
          <p:cNvGrpSpPr/>
          <p:nvPr/>
        </p:nvGrpSpPr>
        <p:grpSpPr>
          <a:xfrm>
            <a:off x="4315850" y="1832230"/>
            <a:ext cx="3428383" cy="1738710"/>
            <a:chOff x="4315850" y="1832230"/>
            <a:chExt cx="3428383" cy="1738710"/>
          </a:xfrm>
        </p:grpSpPr>
        <p:grpSp>
          <p:nvGrpSpPr>
            <p:cNvPr id="14" name="Skupina 13"/>
            <p:cNvGrpSpPr/>
            <p:nvPr/>
          </p:nvGrpSpPr>
          <p:grpSpPr>
            <a:xfrm>
              <a:off x="4315850" y="2494472"/>
              <a:ext cx="1497013" cy="717531"/>
              <a:chOff x="4110310" y="2971800"/>
              <a:chExt cx="1497013" cy="7175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ovéPole 7"/>
                  <p:cNvSpPr txBox="1"/>
                  <p:nvPr/>
                </p:nvSpPr>
                <p:spPr>
                  <a:xfrm>
                    <a:off x="4114800" y="2971800"/>
                    <a:ext cx="9696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sub>
                          </m:sSub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𝒗𝒛</m:t>
                              </m:r>
                            </m:sub>
                          </m:sSub>
                        </m:oMath>
                      </m:oMathPara>
                    </a14:m>
                    <a:endParaRPr lang="cs-CZ" b="1" dirty="0"/>
                  </a:p>
                </p:txBody>
              </p:sp>
            </mc:Choice>
            <mc:Fallback xmlns="">
              <p:sp>
                <p:nvSpPr>
                  <p:cNvPr id="8" name="TextovéPole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4800" y="2971800"/>
                    <a:ext cx="969689" cy="276999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5660" r="-629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ovéPole 8"/>
                  <p:cNvSpPr txBox="1"/>
                  <p:nvPr/>
                </p:nvSpPr>
                <p:spPr>
                  <a:xfrm>
                    <a:off x="4110310" y="3412332"/>
                    <a:ext cx="149701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sub>
                          </m:s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𝒗𝒛</m:t>
                              </m:r>
                            </m:sub>
                          </m:s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oMath>
                      </m:oMathPara>
                    </a14:m>
                    <a:endParaRPr lang="cs-CZ" b="1" dirty="0"/>
                  </a:p>
                </p:txBody>
              </p:sp>
            </mc:Choice>
            <mc:Fallback xmlns="">
              <p:sp>
                <p:nvSpPr>
                  <p:cNvPr id="9" name="TextovéPole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0310" y="3412332"/>
                    <a:ext cx="1497013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659" r="-1220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Skupina 12"/>
            <p:cNvGrpSpPr/>
            <p:nvPr/>
          </p:nvGrpSpPr>
          <p:grpSpPr>
            <a:xfrm>
              <a:off x="6211372" y="1832230"/>
              <a:ext cx="1532861" cy="1738710"/>
              <a:chOff x="6137092" y="2100679"/>
              <a:chExt cx="1532861" cy="1738710"/>
            </a:xfrm>
          </p:grpSpPr>
          <p:pic>
            <p:nvPicPr>
              <p:cNvPr id="7" name="Obrázek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3162" y="2100679"/>
                <a:ext cx="1044000" cy="1738710"/>
              </a:xfrm>
              <a:prstGeom prst="rect">
                <a:avLst/>
              </a:prstGeom>
            </p:spPr>
          </p:pic>
          <p:sp>
            <p:nvSpPr>
              <p:cNvPr id="10" name="TextovéPole 9"/>
              <p:cNvSpPr txBox="1"/>
              <p:nvPr/>
            </p:nvSpPr>
            <p:spPr>
              <a:xfrm>
                <a:off x="6137092" y="3110299"/>
                <a:ext cx="6380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i="1" dirty="0" smtClean="0"/>
                  <a:t>F</a:t>
                </a:r>
                <a:r>
                  <a:rPr lang="cs-CZ" b="1" i="1" baseline="-25000" dirty="0" smtClean="0"/>
                  <a:t>G</a:t>
                </a:r>
                <a:endParaRPr lang="cs-CZ" b="1" i="1" dirty="0"/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6339734" y="2443897"/>
                <a:ext cx="6380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i="1" dirty="0" smtClean="0"/>
                  <a:t>F</a:t>
                </a:r>
                <a:r>
                  <a:rPr lang="cs-CZ" b="1" i="1" baseline="-25000" dirty="0"/>
                  <a:t>L</a:t>
                </a:r>
                <a:endParaRPr lang="cs-CZ" b="1" i="1" dirty="0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7031883" y="3227666"/>
                <a:ext cx="6380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i="1" dirty="0" err="1" smtClean="0"/>
                  <a:t>F</a:t>
                </a:r>
                <a:r>
                  <a:rPr lang="cs-CZ" b="1" i="1" baseline="-25000" dirty="0" err="1" smtClean="0"/>
                  <a:t>vz</a:t>
                </a:r>
                <a:endParaRPr lang="cs-CZ" b="1" i="1" dirty="0"/>
              </a:p>
            </p:txBody>
          </p:sp>
        </p:grpSp>
      </p:grpSp>
      <p:grpSp>
        <p:nvGrpSpPr>
          <p:cNvPr id="21" name="Skupina 20"/>
          <p:cNvGrpSpPr/>
          <p:nvPr/>
        </p:nvGrpSpPr>
        <p:grpSpPr>
          <a:xfrm>
            <a:off x="600075" y="3734473"/>
            <a:ext cx="7572671" cy="525080"/>
            <a:chOff x="600075" y="4141106"/>
            <a:chExt cx="7572671" cy="525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ovéPole 14"/>
                <p:cNvSpPr txBox="1"/>
                <p:nvPr/>
              </p:nvSpPr>
              <p:spPr>
                <a:xfrm>
                  <a:off x="600075" y="4217909"/>
                  <a:ext cx="14970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𝒗𝒛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5" name="TextovéPol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75" y="4217909"/>
                  <a:ext cx="149701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252" r="-1220" b="-1521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véPole 15"/>
                <p:cNvSpPr txBox="1"/>
                <p:nvPr/>
              </p:nvSpPr>
              <p:spPr>
                <a:xfrm>
                  <a:off x="2790968" y="4217908"/>
                  <a:ext cx="23162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6" name="TextovéPol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0968" y="4217908"/>
                  <a:ext cx="231621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53" r="-789" b="-2391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ovéPole 16"/>
                <p:cNvSpPr txBox="1"/>
                <p:nvPr/>
              </p:nvSpPr>
              <p:spPr>
                <a:xfrm>
                  <a:off x="5782861" y="4141106"/>
                  <a:ext cx="2389885" cy="525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𝝆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den>
                        </m:f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7" name="TextovéPol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861" y="4141106"/>
                  <a:ext cx="2389885" cy="52508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Skupina 24"/>
          <p:cNvGrpSpPr/>
          <p:nvPr/>
        </p:nvGrpSpPr>
        <p:grpSpPr>
          <a:xfrm>
            <a:off x="600075" y="4458716"/>
            <a:ext cx="8080611" cy="606700"/>
            <a:chOff x="600075" y="4458716"/>
            <a:chExt cx="8080611" cy="606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/>
                <p:cNvSpPr txBox="1"/>
                <p:nvPr/>
              </p:nvSpPr>
              <p:spPr>
                <a:xfrm>
                  <a:off x="600075" y="4479294"/>
                  <a:ext cx="2172325" cy="586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8" name="TextovéPol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75" y="4479294"/>
                  <a:ext cx="2172325" cy="58612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ovéPole 18"/>
                <p:cNvSpPr txBox="1"/>
                <p:nvPr/>
              </p:nvSpPr>
              <p:spPr>
                <a:xfrm>
                  <a:off x="3448164" y="4458716"/>
                  <a:ext cx="5232522" cy="6043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11,3 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∙10 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−103 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∙11 300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11,3 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∙10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9" name="TextovéPol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8164" y="4458716"/>
                  <a:ext cx="5232522" cy="60439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Skupina 25"/>
          <p:cNvGrpSpPr/>
          <p:nvPr/>
        </p:nvGrpSpPr>
        <p:grpSpPr>
          <a:xfrm>
            <a:off x="600075" y="5439351"/>
            <a:ext cx="4593565" cy="604396"/>
            <a:chOff x="600075" y="5439351"/>
            <a:chExt cx="4593565" cy="6043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/>
                <p:cNvSpPr txBox="1"/>
                <p:nvPr/>
              </p:nvSpPr>
              <p:spPr>
                <a:xfrm>
                  <a:off x="600075" y="5439351"/>
                  <a:ext cx="4593565" cy="6043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113 000 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𝑘𝑔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113 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22" name="TextovéPol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75" y="5439351"/>
                  <a:ext cx="4593565" cy="60439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Přímá spojnice 22"/>
            <p:cNvCxnSpPr/>
            <p:nvPr/>
          </p:nvCxnSpPr>
          <p:spPr>
            <a:xfrm>
              <a:off x="3623609" y="5973184"/>
              <a:ext cx="151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3697500" y="6039378"/>
              <a:ext cx="133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57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125" y="-2254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Hydrodynamika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9125" y="897514"/>
            <a:ext cx="834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Hydrodynamika se zaobírá </a:t>
            </a:r>
            <a:r>
              <a:rPr lang="cs-CZ" sz="2000" b="1" dirty="0" smtClean="0"/>
              <a:t>pohybem kapalin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533399" y="1297624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>
              <a:defRPr/>
            </a:pPr>
            <a:r>
              <a:rPr lang="cs-CZ" sz="2000" dirty="0"/>
              <a:t>Při proudění musí být </a:t>
            </a:r>
            <a:r>
              <a:rPr lang="cs-CZ" sz="2000" b="1" u="sng" dirty="0"/>
              <a:t>zachována hmotnost tekutiny</a:t>
            </a:r>
            <a:r>
              <a:rPr lang="cs-CZ" sz="2000" dirty="0"/>
              <a:t>. Z tohoto jednoduchého předpokladu vycházíme při odvození rovnice kontinuity proudění.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3399" y="2016316"/>
            <a:ext cx="57912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>
              <a:defRPr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</a:rPr>
              <a:t>Objemový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průtok </a:t>
            </a:r>
            <a:r>
              <a:rPr lang="cs-CZ" sz="2000" dirty="0" smtClean="0"/>
              <a:t>– objem kapaliny, který </a:t>
            </a:r>
            <a:r>
              <a:rPr lang="cs-CZ" sz="2000" dirty="0"/>
              <a:t>proteče daným průřezem </a:t>
            </a:r>
            <a:r>
              <a:rPr lang="cs-CZ" sz="2000" dirty="0" smtClean="0"/>
              <a:t>trubice </a:t>
            </a:r>
            <a:r>
              <a:rPr lang="cs-CZ" sz="2000" dirty="0"/>
              <a:t>za jednotku času</a:t>
            </a:r>
            <a:r>
              <a:rPr lang="cs-CZ" sz="2000" dirty="0" smtClean="0"/>
              <a:t>.</a:t>
            </a:r>
          </a:p>
          <a:p>
            <a:pPr marL="82296">
              <a:defRPr/>
            </a:pPr>
            <a:r>
              <a:rPr lang="cs-CZ" sz="2000" dirty="0" smtClean="0"/>
              <a:t> </a:t>
            </a:r>
            <a:endParaRPr lang="cs-CZ" sz="2000" dirty="0"/>
          </a:p>
          <a:p>
            <a:pPr marL="82296">
              <a:defRPr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</a:rPr>
              <a:t>Hmotnostní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průtok </a:t>
            </a:r>
            <a:r>
              <a:rPr lang="cs-CZ" sz="2000" dirty="0" smtClean="0"/>
              <a:t>– hmotnost kapaliny</a:t>
            </a:r>
            <a:r>
              <a:rPr lang="cs-CZ" sz="2000" dirty="0"/>
              <a:t>, která proteče </a:t>
            </a:r>
            <a:r>
              <a:rPr lang="cs-CZ" sz="2000" dirty="0" smtClean="0"/>
              <a:t>daným průřezem </a:t>
            </a:r>
            <a:r>
              <a:rPr lang="cs-CZ" sz="2000" dirty="0"/>
              <a:t>za jednotku času.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448425" y="2026777"/>
                <a:ext cx="170001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2026777"/>
                <a:ext cx="1700017" cy="5761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6448425" y="2924417"/>
                <a:ext cx="2076209" cy="531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2924417"/>
                <a:ext cx="2076209" cy="5314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604836" y="3823746"/>
            <a:ext cx="5562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Rovnice kontinuity</a:t>
            </a:r>
            <a:r>
              <a:rPr lang="cs-CZ" sz="2000" dirty="0" smtClean="0"/>
              <a:t> - při ustáleném proudění ideální kapaliny je součin obsahu průřezu a velikosti rychlosti proudící kapaliny v každém místě trubice stejný.</a:t>
            </a:r>
          </a:p>
        </p:txBody>
      </p:sp>
      <p:pic>
        <p:nvPicPr>
          <p:cNvPr id="9" name="Obrázek 8" descr="kontinui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823746"/>
            <a:ext cx="2214563" cy="21637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640771" y="5109087"/>
                <a:ext cx="13596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71" y="5109087"/>
                <a:ext cx="1359603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5381" r="-1794" b="-294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457574" y="5109087"/>
                <a:ext cx="27911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574" y="5109087"/>
                <a:ext cx="279114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528" r="-655" b="-254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465049" y="5664566"/>
                <a:ext cx="19279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049" y="5664566"/>
                <a:ext cx="192790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631" b="-156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5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16827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Energie proudící kapaliny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28650" y="9763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Element o objemu V proudící kapaliny má tři formy energie, </a:t>
            </a:r>
            <a:r>
              <a:rPr lang="cs-CZ" sz="2000" b="1" dirty="0" smtClean="0"/>
              <a:t>kinetickou E</a:t>
            </a:r>
            <a:r>
              <a:rPr lang="cs-CZ" sz="2000" b="1" baseline="-25000" dirty="0" smtClean="0"/>
              <a:t>k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, </a:t>
            </a:r>
            <a:r>
              <a:rPr lang="cs-CZ" sz="2000" b="1" dirty="0" smtClean="0"/>
              <a:t>potenciální tlakovou </a:t>
            </a:r>
            <a:r>
              <a:rPr lang="cs-CZ" sz="2000" b="1" dirty="0" err="1" smtClean="0"/>
              <a:t>E</a:t>
            </a:r>
            <a:r>
              <a:rPr lang="cs-CZ" sz="2000" b="1" baseline="-25000" dirty="0" err="1" smtClean="0"/>
              <a:t>pp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 a </a:t>
            </a:r>
            <a:r>
              <a:rPr lang="cs-CZ" sz="2000" b="1" dirty="0" smtClean="0"/>
              <a:t>potenciální výškovou </a:t>
            </a:r>
            <a:r>
              <a:rPr lang="cs-CZ" sz="2000" b="1" dirty="0" err="1" smtClean="0"/>
              <a:t>E</a:t>
            </a:r>
            <a:r>
              <a:rPr lang="cs-CZ" sz="2000" b="1" baseline="-25000" dirty="0" err="1" smtClean="0"/>
              <a:t>ph</a:t>
            </a:r>
            <a:r>
              <a:rPr lang="cs-CZ" sz="2000" dirty="0"/>
              <a:t>:</a:t>
            </a:r>
            <a:endParaRPr lang="cs-CZ" sz="2000" b="1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427424" y="1925319"/>
                <a:ext cx="2289152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𝒑𝒑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𝒑𝒉</m:t>
                          </m:r>
                        </m:sub>
                      </m:sSub>
                    </m:oMath>
                  </m:oMathPara>
                </a14:m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424" y="1925319"/>
                <a:ext cx="2289152" cy="335285"/>
              </a:xfrm>
              <a:prstGeom prst="rect">
                <a:avLst/>
              </a:prstGeom>
              <a:blipFill rotWithShape="0">
                <a:blip r:embed="rId2"/>
                <a:stretch>
                  <a:fillRect l="-2128" r="-2128" b="-290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81000" y="2459391"/>
                <a:ext cx="227446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59391"/>
                <a:ext cx="2274469" cy="5186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249689" y="2567754"/>
                <a:ext cx="2737865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𝒑𝒑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𝑭𝒍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𝒑𝑺𝒍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𝒑𝑽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689" y="2567754"/>
                <a:ext cx="2737865" cy="301878"/>
              </a:xfrm>
              <a:prstGeom prst="rect">
                <a:avLst/>
              </a:prstGeom>
              <a:blipFill rotWithShape="0">
                <a:blip r:embed="rId4"/>
                <a:stretch>
                  <a:fillRect l="-1559" t="-2000" r="-2895" b="-26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6581774" y="2567754"/>
                <a:ext cx="2135136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𝒑𝒉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𝒎𝒈𝒉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𝑽𝒈𝒉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74" y="2567754"/>
                <a:ext cx="2135136" cy="301878"/>
              </a:xfrm>
              <a:prstGeom prst="rect">
                <a:avLst/>
              </a:prstGeom>
              <a:blipFill rotWithShape="0">
                <a:blip r:embed="rId5"/>
                <a:stretch>
                  <a:fillRect l="-2286" t="-2000" r="-3714" b="-2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628649" y="3264434"/>
            <a:ext cx="839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accent2">
                    <a:lumMod val="50000"/>
                  </a:schemeClr>
                </a:solidFill>
              </a:rPr>
              <a:t>Bernoulliho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 rovnice </a:t>
            </a:r>
            <a:r>
              <a:rPr lang="cs-CZ" sz="2000" dirty="0" smtClean="0"/>
              <a:t>– </a:t>
            </a:r>
            <a:r>
              <a:rPr lang="cs-CZ" sz="2000" b="1" dirty="0" smtClean="0"/>
              <a:t>součet</a:t>
            </a:r>
            <a:r>
              <a:rPr lang="cs-CZ" sz="2000" dirty="0" smtClean="0"/>
              <a:t> kinetické, potenciální tlakové a potenciální výškové </a:t>
            </a:r>
            <a:r>
              <a:rPr lang="cs-CZ" sz="2000" b="1" dirty="0" smtClean="0"/>
              <a:t>energie</a:t>
            </a:r>
            <a:r>
              <a:rPr lang="cs-CZ" sz="2000" dirty="0" smtClean="0"/>
              <a:t> je ve všech částech trubice </a:t>
            </a:r>
            <a:r>
              <a:rPr lang="cs-CZ" sz="2000" b="1" dirty="0" smtClean="0"/>
              <a:t>stejný</a:t>
            </a:r>
            <a:r>
              <a:rPr lang="cs-CZ" sz="2000" dirty="0" smtClean="0"/>
              <a:t>. Vyjádření zákonu </a:t>
            </a:r>
            <a:r>
              <a:rPr lang="cs-CZ" sz="2000" b="1" dirty="0" smtClean="0"/>
              <a:t>zachování energie</a:t>
            </a:r>
            <a:r>
              <a:rPr lang="cs-CZ" sz="2000" dirty="0" smtClean="0"/>
              <a:t> pro ustálené proudění ideální kapaliny.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81000" y="4903033"/>
                <a:ext cx="3549754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sSup>
                        <m:sSup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𝒑𝑽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𝑽𝒈𝒉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𝒌𝒐𝒏𝒔𝒕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903033"/>
                <a:ext cx="3549754" cy="5761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6" descr="500px-BernoullisLawDerivationDiagr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4076699"/>
            <a:ext cx="4762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2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025" y="-552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Výtok kapaliny otvorem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81025" y="1218200"/>
            <a:ext cx="6134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Je dodržován zákon zachování mechanické energie.</a:t>
            </a:r>
          </a:p>
          <a:p>
            <a:endParaRPr lang="cs-CZ" sz="2000" dirty="0" smtClean="0"/>
          </a:p>
          <a:p>
            <a:r>
              <a:rPr lang="cs-CZ" sz="2000" dirty="0" smtClean="0"/>
              <a:t>V blízkosti otvoru v hloubce </a:t>
            </a:r>
            <a:r>
              <a:rPr lang="cs-CZ" sz="2000" i="1" dirty="0" smtClean="0"/>
              <a:t>h</a:t>
            </a:r>
            <a:r>
              <a:rPr lang="cs-CZ" sz="2000" dirty="0" smtClean="0"/>
              <a:t> pod volným povrchem kapaliny se </a:t>
            </a:r>
            <a:r>
              <a:rPr lang="cs-CZ" sz="2000" b="1" dirty="0" smtClean="0"/>
              <a:t>tlaková potenciální energie</a:t>
            </a:r>
            <a:r>
              <a:rPr lang="cs-CZ" sz="2000" dirty="0" smtClean="0"/>
              <a:t> kapaliny </a:t>
            </a:r>
            <a:r>
              <a:rPr lang="cs-CZ" sz="2000" b="1" dirty="0" smtClean="0"/>
              <a:t>mění v kinetickou energii</a:t>
            </a:r>
            <a:r>
              <a:rPr lang="cs-CZ" sz="2000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983695" y="2984926"/>
                <a:ext cx="1095108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𝒑𝒑</m:t>
                          </m:r>
                        </m:sub>
                      </m:sSub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695" y="2984926"/>
                <a:ext cx="1095108" cy="335285"/>
              </a:xfrm>
              <a:prstGeom prst="rect">
                <a:avLst/>
              </a:prstGeom>
              <a:blipFill rotWithShape="0">
                <a:blip r:embed="rId3"/>
                <a:stretch>
                  <a:fillRect l="-5000" r="-2778" b="-2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131906" y="3367645"/>
                <a:ext cx="1851789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sSup>
                        <m:sSup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𝒈𝒉𝑽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906" y="3367645"/>
                <a:ext cx="1851789" cy="5761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236486" y="3469370"/>
                <a:ext cx="1225848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𝒈𝒉</m:t>
                          </m:r>
                        </m:e>
                      </m:rad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486" y="3469370"/>
                <a:ext cx="1225848" cy="372731"/>
              </a:xfrm>
              <a:prstGeom prst="rect">
                <a:avLst/>
              </a:prstGeom>
              <a:blipFill rotWithShape="0">
                <a:blip r:embed="rId5"/>
                <a:stretch>
                  <a:fillRect l="-2488" r="-7463"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303729"/>
              </p:ext>
            </p:extLst>
          </p:nvPr>
        </p:nvGraphicFramePr>
        <p:xfrm>
          <a:off x="6715125" y="1523346"/>
          <a:ext cx="21764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Visio" r:id="rId6" imgW="2176522" imgH="1936909" progId="Visio.Drawing.11">
                  <p:embed/>
                </p:oleObj>
              </mc:Choice>
              <mc:Fallback>
                <p:oleObj name="Visio" r:id="rId6" imgW="2176522" imgH="19369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1523346"/>
                        <a:ext cx="2176463" cy="1936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élník 7"/>
          <p:cNvSpPr/>
          <p:nvPr/>
        </p:nvSpPr>
        <p:spPr>
          <a:xfrm>
            <a:off x="581025" y="4354483"/>
            <a:ext cx="5162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 smtClean="0">
                <a:solidFill>
                  <a:schemeClr val="accent2">
                    <a:lumMod val="50000"/>
                  </a:schemeClr>
                </a:solidFill>
              </a:rPr>
              <a:t>Vlastnosti reální kapaliny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</a:t>
            </a:r>
            <a:r>
              <a:rPr lang="cs-CZ" sz="2000" dirty="0" smtClean="0"/>
              <a:t>platňují se síly vnitřního tření, které pohyb kapaliny brzdí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</a:t>
            </a:r>
            <a:r>
              <a:rPr lang="cs-CZ" sz="2000" dirty="0" smtClean="0"/>
              <a:t>ychlost není v celém průřezu trubice stejná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</a:t>
            </a:r>
            <a:r>
              <a:rPr lang="cs-CZ" sz="2000" dirty="0" smtClean="0"/>
              <a:t>ávislost na rychlosti dává vznik laminárnímu a turbulentnímu typu proudění</a:t>
            </a:r>
          </a:p>
        </p:txBody>
      </p:sp>
      <p:pic>
        <p:nvPicPr>
          <p:cNvPr id="1028" name="Picture 4" descr="Laminar and Turbulent Fl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4354483"/>
            <a:ext cx="3076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025" y="-1492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57225" y="1176339"/>
            <a:ext cx="7810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>
              <a:defRPr/>
            </a:pPr>
            <a:r>
              <a:rPr lang="cs-CZ" sz="2000" dirty="0"/>
              <a:t>Práce W vykonaná působením tlaku p = 40 kPa kapaliny na píst o ploše 2000 cm</a:t>
            </a:r>
            <a:r>
              <a:rPr lang="cs-CZ" sz="2000" baseline="30000" dirty="0"/>
              <a:t>2</a:t>
            </a:r>
            <a:r>
              <a:rPr lang="cs-CZ" sz="2000" dirty="0"/>
              <a:t>, který se posunul o 50 cm, </a:t>
            </a:r>
            <a:r>
              <a:rPr lang="cs-CZ" sz="2000" dirty="0" smtClean="0"/>
              <a:t>je…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723900" y="2018960"/>
            <a:ext cx="3838575" cy="1200329"/>
            <a:chOff x="400050" y="1781175"/>
            <a:chExt cx="3838575" cy="1200329"/>
          </a:xfrm>
        </p:grpSpPr>
        <p:sp>
          <p:nvSpPr>
            <p:cNvPr id="5" name="TextovéPole 4"/>
            <p:cNvSpPr txBox="1"/>
            <p:nvPr/>
          </p:nvSpPr>
          <p:spPr>
            <a:xfrm>
              <a:off x="400050" y="1781175"/>
              <a:ext cx="3838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p</a:t>
              </a:r>
              <a:r>
                <a:rPr lang="cs-CZ" dirty="0" smtClean="0"/>
                <a:t> = 40 </a:t>
              </a:r>
              <a:r>
                <a:rPr lang="cs-CZ" i="1" dirty="0" smtClean="0"/>
                <a:t>kPa</a:t>
              </a:r>
              <a:r>
                <a:rPr lang="cs-CZ" dirty="0" smtClean="0"/>
                <a:t> = 40 000 </a:t>
              </a:r>
              <a:r>
                <a:rPr lang="cs-CZ" i="1" dirty="0" smtClean="0"/>
                <a:t>Pa</a:t>
              </a:r>
            </a:p>
            <a:p>
              <a:r>
                <a:rPr lang="cs-CZ" i="1" dirty="0"/>
                <a:t>S</a:t>
              </a:r>
              <a:r>
                <a:rPr lang="cs-CZ" dirty="0" smtClean="0"/>
                <a:t> = 2 000 </a:t>
              </a:r>
              <a:r>
                <a:rPr lang="cs-CZ" i="1" dirty="0" smtClean="0"/>
                <a:t>cm</a:t>
              </a:r>
              <a:r>
                <a:rPr lang="cs-CZ" i="1" baseline="30000" dirty="0" smtClean="0"/>
                <a:t>2</a:t>
              </a:r>
              <a:r>
                <a:rPr lang="cs-CZ" dirty="0" smtClean="0"/>
                <a:t> = 0,2 </a:t>
              </a:r>
              <a:r>
                <a:rPr lang="cs-CZ" i="1" dirty="0" smtClean="0"/>
                <a:t>m</a:t>
              </a:r>
              <a:r>
                <a:rPr lang="cs-CZ" i="1" baseline="30000" dirty="0" smtClean="0"/>
                <a:t>2</a:t>
              </a:r>
              <a:endParaRPr lang="cs-CZ" i="1" dirty="0" smtClean="0"/>
            </a:p>
            <a:p>
              <a:r>
                <a:rPr lang="cs-CZ" i="1" dirty="0" smtClean="0"/>
                <a:t>l</a:t>
              </a:r>
              <a:r>
                <a:rPr lang="cs-CZ" dirty="0" smtClean="0"/>
                <a:t> = 50 </a:t>
              </a:r>
              <a:r>
                <a:rPr lang="cs-CZ" i="1" dirty="0" smtClean="0"/>
                <a:t>cm</a:t>
              </a:r>
              <a:r>
                <a:rPr lang="cs-CZ" dirty="0" smtClean="0"/>
                <a:t> = 0,5 </a:t>
              </a:r>
              <a:r>
                <a:rPr lang="cs-CZ" i="1" dirty="0" smtClean="0"/>
                <a:t>m</a:t>
              </a:r>
            </a:p>
            <a:p>
              <a:r>
                <a:rPr lang="cs-CZ" i="1" dirty="0"/>
                <a:t>W</a:t>
              </a:r>
              <a:r>
                <a:rPr lang="cs-CZ" dirty="0" smtClean="0"/>
                <a:t> = ? </a:t>
              </a:r>
              <a:r>
                <a:rPr lang="cs-CZ" i="1" dirty="0" smtClean="0"/>
                <a:t>J</a:t>
              </a:r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0050" y="2981504"/>
              <a:ext cx="316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23900" y="3444054"/>
                <a:ext cx="2649700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𝒑𝒑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3444054"/>
                <a:ext cx="2649700" cy="301878"/>
              </a:xfrm>
              <a:prstGeom prst="rect">
                <a:avLst/>
              </a:prstGeom>
              <a:blipFill rotWithShape="0">
                <a:blip r:embed="rId2"/>
                <a:stretch>
                  <a:fillRect l="-1843" r="-1843" b="-224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Skupina 10"/>
          <p:cNvGrpSpPr/>
          <p:nvPr/>
        </p:nvGrpSpPr>
        <p:grpSpPr>
          <a:xfrm>
            <a:off x="723900" y="4117740"/>
            <a:ext cx="5138201" cy="411791"/>
            <a:chOff x="723900" y="4117740"/>
            <a:chExt cx="5138201" cy="411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723900" y="4117740"/>
                  <a:ext cx="51382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=40 000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𝑃𝑎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∙0,2 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∙0,5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" y="4117740"/>
                  <a:ext cx="5138201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68" t="-4348" r="-1542" b="-2826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Přímá spojnice 8"/>
            <p:cNvCxnSpPr/>
            <p:nvPr/>
          </p:nvCxnSpPr>
          <p:spPr>
            <a:xfrm>
              <a:off x="5033309" y="4463337"/>
              <a:ext cx="828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5107200" y="4529531"/>
              <a:ext cx="648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64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1025" y="19367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81025" y="1019086"/>
            <a:ext cx="7886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>
              <a:defRPr/>
            </a:pPr>
            <a:r>
              <a:rPr lang="cs-CZ" sz="2000" dirty="0"/>
              <a:t>Ve vodorovné trubici proudí voda rychlostí 2,24 m.s</a:t>
            </a:r>
            <a:r>
              <a:rPr lang="cs-CZ" sz="2000" baseline="30000" dirty="0"/>
              <a:t>-1</a:t>
            </a:r>
            <a:r>
              <a:rPr lang="cs-CZ" sz="2000" dirty="0"/>
              <a:t> a má tlak 0,1 MPa. V zúženém místě trubice byl naměřen tlak 90 kPa. Jaká je v něm přibližně rychlost proudění vody?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685800" y="2149049"/>
            <a:ext cx="3838575" cy="1200329"/>
            <a:chOff x="400050" y="1781175"/>
            <a:chExt cx="3838575" cy="1200329"/>
          </a:xfrm>
        </p:grpSpPr>
        <p:sp>
          <p:nvSpPr>
            <p:cNvPr id="5" name="TextovéPole 4"/>
            <p:cNvSpPr txBox="1"/>
            <p:nvPr/>
          </p:nvSpPr>
          <p:spPr>
            <a:xfrm>
              <a:off x="400050" y="1781175"/>
              <a:ext cx="3838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p</a:t>
              </a:r>
              <a:r>
                <a:rPr lang="cs-CZ" i="1" baseline="-25000" dirty="0" smtClean="0"/>
                <a:t>1</a:t>
              </a:r>
              <a:r>
                <a:rPr lang="cs-CZ" dirty="0" smtClean="0"/>
                <a:t> = 0,1 </a:t>
              </a:r>
              <a:r>
                <a:rPr lang="cs-CZ" i="1" dirty="0" smtClean="0"/>
                <a:t>MPa</a:t>
              </a:r>
              <a:r>
                <a:rPr lang="cs-CZ" dirty="0" smtClean="0"/>
                <a:t> = 100 000 </a:t>
              </a:r>
              <a:r>
                <a:rPr lang="cs-CZ" i="1" dirty="0" smtClean="0"/>
                <a:t>Pa</a:t>
              </a:r>
            </a:p>
            <a:p>
              <a:r>
                <a:rPr lang="cs-CZ" i="1" dirty="0" smtClean="0"/>
                <a:t>v</a:t>
              </a:r>
              <a:r>
                <a:rPr lang="cs-CZ" i="1" baseline="-25000" dirty="0" smtClean="0"/>
                <a:t>1</a:t>
              </a:r>
              <a:r>
                <a:rPr lang="cs-CZ" dirty="0" smtClean="0"/>
                <a:t> = 2,24 </a:t>
              </a:r>
              <a:r>
                <a:rPr lang="cs-CZ" i="1" dirty="0" smtClean="0"/>
                <a:t>m.s</a:t>
              </a:r>
              <a:r>
                <a:rPr lang="cs-CZ" i="1" baseline="30000" dirty="0" smtClean="0"/>
                <a:t>-1</a:t>
              </a:r>
              <a:endParaRPr lang="cs-CZ" i="1" dirty="0" smtClean="0"/>
            </a:p>
            <a:p>
              <a:r>
                <a:rPr lang="cs-CZ" i="1" dirty="0" smtClean="0"/>
                <a:t>p</a:t>
              </a:r>
              <a:r>
                <a:rPr lang="cs-CZ" i="1" baseline="-25000" dirty="0" smtClean="0"/>
                <a:t>2</a:t>
              </a:r>
              <a:r>
                <a:rPr lang="cs-CZ" dirty="0" smtClean="0"/>
                <a:t> = 90 </a:t>
              </a:r>
              <a:r>
                <a:rPr lang="cs-CZ" i="1" dirty="0" smtClean="0"/>
                <a:t>kPa</a:t>
              </a:r>
              <a:r>
                <a:rPr lang="cs-CZ" dirty="0" smtClean="0"/>
                <a:t> = 90 000 </a:t>
              </a:r>
              <a:r>
                <a:rPr lang="cs-CZ" i="1" dirty="0" smtClean="0"/>
                <a:t>Pa</a:t>
              </a:r>
            </a:p>
            <a:p>
              <a:r>
                <a:rPr lang="cs-CZ" i="1" dirty="0" smtClean="0"/>
                <a:t>v</a:t>
              </a:r>
              <a:r>
                <a:rPr lang="cs-CZ" i="1" baseline="-25000" dirty="0" smtClean="0"/>
                <a:t>2</a:t>
              </a:r>
              <a:r>
                <a:rPr lang="cs-CZ" dirty="0" smtClean="0"/>
                <a:t> = ? </a:t>
              </a:r>
              <a:r>
                <a:rPr lang="cs-CZ" i="1" dirty="0" smtClean="0"/>
                <a:t>m.s</a:t>
              </a:r>
              <a:r>
                <a:rPr lang="cs-CZ" i="1" baseline="30000" dirty="0" smtClean="0"/>
                <a:t>-1</a:t>
              </a:r>
              <a:endParaRPr lang="cs-CZ" i="1" dirty="0" smtClean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0050" y="2981504"/>
              <a:ext cx="316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Skupina 11"/>
          <p:cNvGrpSpPr/>
          <p:nvPr/>
        </p:nvGrpSpPr>
        <p:grpSpPr>
          <a:xfrm>
            <a:off x="685800" y="3172889"/>
            <a:ext cx="6557099" cy="1077603"/>
            <a:chOff x="685800" y="3172889"/>
            <a:chExt cx="6557099" cy="10776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685800" y="3560008"/>
                  <a:ext cx="2546916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  <m:sSubSup>
                          <m:sSubSup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  <m:sSubSup>
                          <m:sSubSup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cs-CZ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3560008"/>
                  <a:ext cx="2546916" cy="51860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4305300" y="3172889"/>
                  <a:ext cx="2937599" cy="10776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cs-CZ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cs-CZ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𝝆</m:t>
                                    </m:r>
                                    <m:sSubSup>
                                      <m:sSubSupPr>
                                        <m:ctrlPr>
                                          <a:rPr lang="cs-CZ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lang="cs-CZ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cs-CZ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cs-CZ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cs-CZ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cs-CZ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𝝆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300" y="3172889"/>
                  <a:ext cx="2937599" cy="107760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56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Skupina 12"/>
          <p:cNvGrpSpPr/>
          <p:nvPr/>
        </p:nvGrpSpPr>
        <p:grpSpPr>
          <a:xfrm>
            <a:off x="490815" y="4549707"/>
            <a:ext cx="8246553" cy="1077603"/>
            <a:chOff x="490815" y="4549707"/>
            <a:chExt cx="8246553" cy="10776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490815" y="4549707"/>
                  <a:ext cx="8246553" cy="10776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1000 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𝑘𝑔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sSup>
                                      <m:sSup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cs-CZ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cs-CZ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2,24 </m:t>
                                            </m:r>
                                            <m:r>
                                              <a:rPr lang="cs-CZ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cs-CZ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cs-CZ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cs-CZ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cs-CZ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+100 000 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𝑃𝑎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−90 000 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𝑃𝑎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1000 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acc>
                          <m:accPr>
                            <m:chr m:val="̇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acc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15" y="4549707"/>
                  <a:ext cx="8246553" cy="10776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Přímá spojnice 9"/>
            <p:cNvCxnSpPr/>
            <p:nvPr/>
          </p:nvCxnSpPr>
          <p:spPr>
            <a:xfrm>
              <a:off x="7824134" y="5387262"/>
              <a:ext cx="828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7898025" y="5453456"/>
              <a:ext cx="648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798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7868" y="-13508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gravitačního pole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07868" y="1101436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Gravitační pole </a:t>
            </a:r>
            <a:r>
              <a:rPr lang="cs-CZ" sz="2000" dirty="0" smtClean="0"/>
              <a:t>– prostor kolem tělesa, ve kterém se projevuje působení gravitační síly. Teoreticky sahá do nekonečna.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607868" y="1924827"/>
            <a:ext cx="7886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u="sng" dirty="0">
                <a:solidFill>
                  <a:schemeClr val="accent2">
                    <a:lumMod val="50000"/>
                  </a:schemeClr>
                </a:solidFill>
              </a:rPr>
              <a:t>Intenzita gravitačního pole</a:t>
            </a:r>
            <a:r>
              <a:rPr lang="cs-CZ" sz="2000" dirty="0"/>
              <a:t> je definována jako podíl gravitační síly </a:t>
            </a:r>
            <a:r>
              <a:rPr lang="cs-CZ" sz="2000" dirty="0" err="1"/>
              <a:t>F</a:t>
            </a:r>
            <a:r>
              <a:rPr lang="cs-CZ" sz="2000" baseline="-25000" dirty="0" err="1"/>
              <a:t>g</a:t>
            </a:r>
            <a:r>
              <a:rPr lang="cs-CZ" sz="2000" baseline="-25000" dirty="0"/>
              <a:t> </a:t>
            </a:r>
            <a:r>
              <a:rPr lang="cs-CZ" sz="2000" dirty="0"/>
              <a:t>, která působí v daném místě (</a:t>
            </a:r>
            <a:r>
              <a:rPr lang="cs-CZ" sz="2000" i="1" dirty="0"/>
              <a:t>v dané vzdálenosti</a:t>
            </a:r>
            <a:r>
              <a:rPr lang="cs-CZ" sz="2000" dirty="0"/>
              <a:t>) na těleso, a hmotnosti tohoto tělesa.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403516" y="3234430"/>
                <a:ext cx="2445285" cy="589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num>
                        <m:den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𝒌𝒈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516" y="3234430"/>
                <a:ext cx="2445285" cy="5895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Výsledok vyhľadávania obrázkov pre dopyt gravitational inten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48" y="2743652"/>
            <a:ext cx="23336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403516" y="4114192"/>
                <a:ext cx="1064714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cs-CZ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516" y="4114192"/>
                <a:ext cx="1064714" cy="5741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516947" y="5188784"/>
            <a:ext cx="8068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Intenzita gravitačního pole závisí pouze na hmotnosti hmotnějšího objektu, </a:t>
            </a:r>
            <a:r>
              <a:rPr lang="cs-CZ" sz="2000" b="1" dirty="0" smtClean="0"/>
              <a:t>nezávisí na hmotnosti objektu přitahovaného</a:t>
            </a:r>
            <a:r>
              <a:rPr lang="cs-CZ" sz="2000" dirty="0" smtClean="0"/>
              <a:t>. Stejně jako gravitační síla i intenzita </a:t>
            </a:r>
            <a:r>
              <a:rPr lang="cs-CZ" sz="2000" b="1" dirty="0" smtClean="0"/>
              <a:t>klesá s druhou mocninou vzdálenosti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428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52450" y="85725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52449" y="903456"/>
            <a:ext cx="8143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Při ustáleném proudění protéká hadicí o průměru 1 cm 30 litrů vody za minutu. Její koncovka má poloměr 0,25 cm. Za jakou dobu se naplní nádoba o objemu 0,3 m</a:t>
            </a:r>
            <a:r>
              <a:rPr lang="cs-CZ" sz="2000" baseline="30000" dirty="0" smtClean="0"/>
              <a:t>3</a:t>
            </a:r>
            <a:r>
              <a:rPr lang="cs-CZ" sz="2000" dirty="0" smtClean="0"/>
              <a:t>?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552449" y="2025224"/>
            <a:ext cx="3838575" cy="1789004"/>
            <a:chOff x="400050" y="1781175"/>
            <a:chExt cx="3838575" cy="1789004"/>
          </a:xfrm>
        </p:grpSpPr>
        <p:sp>
          <p:nvSpPr>
            <p:cNvPr id="5" name="TextovéPole 4"/>
            <p:cNvSpPr txBox="1"/>
            <p:nvPr/>
          </p:nvSpPr>
          <p:spPr>
            <a:xfrm>
              <a:off x="400050" y="1781175"/>
              <a:ext cx="38385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/>
                <a:t>r</a:t>
              </a:r>
              <a:r>
                <a:rPr lang="cs-CZ" i="1" baseline="-25000" dirty="0" smtClean="0"/>
                <a:t>1</a:t>
              </a:r>
              <a:r>
                <a:rPr lang="cs-CZ" dirty="0" smtClean="0"/>
                <a:t> = 0,005 </a:t>
              </a:r>
              <a:r>
                <a:rPr lang="cs-CZ" i="1" dirty="0" smtClean="0"/>
                <a:t>cm</a:t>
              </a:r>
            </a:p>
            <a:p>
              <a:r>
                <a:rPr lang="cs-CZ" i="1" dirty="0"/>
                <a:t>V</a:t>
              </a:r>
              <a:r>
                <a:rPr lang="cs-CZ" i="1" baseline="-25000" dirty="0" smtClean="0"/>
                <a:t>1</a:t>
              </a:r>
              <a:r>
                <a:rPr lang="cs-CZ" dirty="0" smtClean="0"/>
                <a:t> = 30 </a:t>
              </a:r>
              <a:r>
                <a:rPr lang="cs-CZ" i="1" dirty="0" smtClean="0"/>
                <a:t>l</a:t>
              </a:r>
              <a:r>
                <a:rPr lang="cs-CZ" dirty="0" smtClean="0"/>
                <a:t> = 0,03 </a:t>
              </a:r>
              <a:r>
                <a:rPr lang="cs-CZ" i="1" dirty="0" smtClean="0"/>
                <a:t>m</a:t>
              </a:r>
              <a:r>
                <a:rPr lang="cs-CZ" i="1" baseline="30000" dirty="0" smtClean="0"/>
                <a:t>3</a:t>
              </a:r>
            </a:p>
            <a:p>
              <a:r>
                <a:rPr lang="cs-CZ" i="1" dirty="0" smtClean="0"/>
                <a:t>t</a:t>
              </a:r>
              <a:r>
                <a:rPr lang="cs-CZ" i="1" baseline="-25000" dirty="0"/>
                <a:t>1</a:t>
              </a:r>
              <a:r>
                <a:rPr lang="cs-CZ" dirty="0" smtClean="0"/>
                <a:t> = 60 </a:t>
              </a:r>
              <a:r>
                <a:rPr lang="cs-CZ" i="1" dirty="0" smtClean="0"/>
                <a:t>s</a:t>
              </a:r>
            </a:p>
            <a:p>
              <a:r>
                <a:rPr lang="cs-CZ" i="1" dirty="0"/>
                <a:t>r</a:t>
              </a:r>
              <a:r>
                <a:rPr lang="cs-CZ" i="1" baseline="-25000" dirty="0" smtClean="0"/>
                <a:t>2</a:t>
              </a:r>
              <a:r>
                <a:rPr lang="cs-CZ" dirty="0" smtClean="0"/>
                <a:t> = 0,0025 </a:t>
              </a:r>
              <a:r>
                <a:rPr lang="cs-CZ" i="1" dirty="0" smtClean="0"/>
                <a:t>cm</a:t>
              </a:r>
            </a:p>
            <a:p>
              <a:r>
                <a:rPr lang="cs-CZ" i="1" dirty="0"/>
                <a:t>V</a:t>
              </a:r>
              <a:r>
                <a:rPr lang="cs-CZ" i="1" baseline="-25000" dirty="0" smtClean="0"/>
                <a:t>2</a:t>
              </a:r>
              <a:r>
                <a:rPr lang="cs-CZ" dirty="0" smtClean="0"/>
                <a:t> = 0,3 </a:t>
              </a:r>
              <a:r>
                <a:rPr lang="cs-CZ" i="1" dirty="0" smtClean="0"/>
                <a:t>m</a:t>
              </a:r>
              <a:r>
                <a:rPr lang="cs-CZ" i="1" baseline="30000" dirty="0" smtClean="0"/>
                <a:t>3</a:t>
              </a:r>
              <a:endParaRPr lang="cs-CZ" i="1" dirty="0"/>
            </a:p>
            <a:p>
              <a:r>
                <a:rPr lang="cs-CZ" i="1" dirty="0"/>
                <a:t>t</a:t>
              </a:r>
              <a:r>
                <a:rPr lang="cs-CZ" i="1" baseline="-25000" dirty="0" smtClean="0"/>
                <a:t>2</a:t>
              </a:r>
              <a:r>
                <a:rPr lang="cs-CZ" dirty="0" smtClean="0"/>
                <a:t> = ? </a:t>
              </a:r>
              <a:r>
                <a:rPr lang="cs-CZ" i="1" dirty="0" smtClean="0"/>
                <a:t>s</a:t>
              </a:r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42911" y="3570179"/>
              <a:ext cx="316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Skupina 11"/>
          <p:cNvGrpSpPr/>
          <p:nvPr/>
        </p:nvGrpSpPr>
        <p:grpSpPr>
          <a:xfrm>
            <a:off x="595310" y="3988237"/>
            <a:ext cx="2803395" cy="563872"/>
            <a:chOff x="595310" y="3988237"/>
            <a:chExt cx="2803395" cy="563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595310" y="4133850"/>
                  <a:ext cx="9119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310" y="4133850"/>
                  <a:ext cx="911980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8054" r="-3356" b="-2826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2525196" y="3988237"/>
                  <a:ext cx="873509" cy="563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196" y="3988237"/>
                  <a:ext cx="873509" cy="56387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Skupina 12"/>
          <p:cNvGrpSpPr/>
          <p:nvPr/>
        </p:nvGrpSpPr>
        <p:grpSpPr>
          <a:xfrm>
            <a:off x="595310" y="4962525"/>
            <a:ext cx="3678754" cy="601127"/>
            <a:chOff x="595310" y="4962525"/>
            <a:chExt cx="3678754" cy="601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595310" y="4962525"/>
                  <a:ext cx="3572645" cy="6011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0,3 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∙60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0,03 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𝟔𝟎𝟎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cs-CZ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310" y="4962525"/>
                  <a:ext cx="3572645" cy="60112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Přímá spojnice 9"/>
            <p:cNvCxnSpPr/>
            <p:nvPr/>
          </p:nvCxnSpPr>
          <p:spPr>
            <a:xfrm>
              <a:off x="3446064" y="5493089"/>
              <a:ext cx="828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3519955" y="5559283"/>
              <a:ext cx="648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40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Gravitační intenzita vs. gravitační zrychlení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84488" y="1361209"/>
            <a:ext cx="7975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Velikostně mají gravitační intenzita a gravitační zrychlení </a:t>
            </a:r>
            <a:r>
              <a:rPr lang="cs-CZ" sz="2000" b="1" dirty="0" smtClean="0"/>
              <a:t>stejnou hodnotu</a:t>
            </a:r>
            <a:r>
              <a:rPr lang="cs-CZ" sz="2000" dirty="0" smtClean="0"/>
              <a:t>, rozměrově mají i </a:t>
            </a:r>
            <a:r>
              <a:rPr lang="cs-CZ" sz="2000" b="1" dirty="0" smtClean="0"/>
              <a:t>stejnou jednotku</a:t>
            </a:r>
            <a:r>
              <a:rPr lang="cs-CZ" sz="2000" dirty="0" smtClean="0"/>
              <a:t>.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587169" y="2299800"/>
                <a:ext cx="890500" cy="589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num>
                        <m:den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9" y="2299800"/>
                <a:ext cx="890500" cy="5895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84488" y="3135833"/>
                <a:ext cx="1295804" cy="336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88" y="3135833"/>
                <a:ext cx="1295804" cy="336887"/>
              </a:xfrm>
              <a:prstGeom prst="rect">
                <a:avLst/>
              </a:prstGeom>
              <a:blipFill rotWithShape="0">
                <a:blip r:embed="rId3"/>
                <a:stretch>
                  <a:fillRect l="-4245" r="-4245" b="-2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280786" y="3135832"/>
                <a:ext cx="1394613" cy="336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786" y="3135832"/>
                <a:ext cx="1394613" cy="336887"/>
              </a:xfrm>
              <a:prstGeom prst="rect">
                <a:avLst/>
              </a:prstGeom>
              <a:blipFill rotWithShape="0">
                <a:blip r:embed="rId4"/>
                <a:stretch>
                  <a:fillRect l="-3493" r="-2183" b="-2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584488" y="3714166"/>
                <a:ext cx="1696298" cy="336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88" y="3714166"/>
                <a:ext cx="1696298" cy="336887"/>
              </a:xfrm>
              <a:prstGeom prst="rect">
                <a:avLst/>
              </a:prstGeom>
              <a:blipFill rotWithShape="0">
                <a:blip r:embed="rId5"/>
                <a:stretch>
                  <a:fillRect l="-1799" r="-1439" b="-2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89573" y="4292499"/>
                <a:ext cx="885692" cy="336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73" y="4292499"/>
                <a:ext cx="885692" cy="336887"/>
              </a:xfrm>
              <a:prstGeom prst="rect">
                <a:avLst/>
              </a:prstGeom>
              <a:blipFill rotWithShape="0">
                <a:blip r:embed="rId6"/>
                <a:stretch>
                  <a:fillRect l="-6897" r="-3448" b="-2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57" y="4625795"/>
            <a:ext cx="21050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57" y="1999057"/>
            <a:ext cx="2301875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210832" y="2390727"/>
            <a:ext cx="2859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schemeClr val="accent2">
                    <a:lumMod val="50000"/>
                  </a:schemeClr>
                </a:solidFill>
              </a:rPr>
              <a:t>Radiální gravitační pole:</a:t>
            </a:r>
          </a:p>
          <a:p>
            <a:r>
              <a:rPr lang="cs-CZ" sz="2000" dirty="0"/>
              <a:t>i</a:t>
            </a:r>
            <a:r>
              <a:rPr lang="cs-CZ" sz="2000" dirty="0" smtClean="0"/>
              <a:t>ntenzita ve všech místech směřuje do středu hmotného bodu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43600" y="4625795"/>
            <a:ext cx="312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schemeClr val="accent2">
                    <a:lumMod val="50000"/>
                  </a:schemeClr>
                </a:solidFill>
              </a:rPr>
              <a:t>Homogenní gravitační pole:</a:t>
            </a:r>
          </a:p>
          <a:p>
            <a:r>
              <a:rPr lang="cs-CZ" sz="2000" dirty="0"/>
              <a:t>i</a:t>
            </a:r>
            <a:r>
              <a:rPr lang="cs-CZ" sz="2000" dirty="0" smtClean="0"/>
              <a:t>ntenzita má ve všech místech konstantní směr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554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1752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Gravitační vs. tíhová síla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32510" y="1006886"/>
            <a:ext cx="8655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Tíhová síla</a:t>
            </a:r>
            <a:r>
              <a:rPr lang="cs-CZ" sz="2000" dirty="0" smtClean="0"/>
              <a:t> působí na </a:t>
            </a:r>
            <a:r>
              <a:rPr lang="cs-CZ" sz="2000" b="1" dirty="0" smtClean="0"/>
              <a:t>tělesa</a:t>
            </a:r>
            <a:r>
              <a:rPr lang="cs-CZ" sz="2000" dirty="0" smtClean="0"/>
              <a:t>, která jsou </a:t>
            </a:r>
            <a:r>
              <a:rPr lang="cs-CZ" sz="2000" b="1" dirty="0" smtClean="0"/>
              <a:t>v kontaktu se zemským povrchem</a:t>
            </a:r>
            <a:r>
              <a:rPr lang="cs-CZ" sz="2000" dirty="0" smtClean="0"/>
              <a:t>. Jde o </a:t>
            </a:r>
            <a:r>
              <a:rPr lang="cs-CZ" sz="2000" b="1" u="sng" dirty="0" smtClean="0">
                <a:solidFill>
                  <a:schemeClr val="accent2">
                    <a:lumMod val="50000"/>
                  </a:schemeClr>
                </a:solidFill>
              </a:rPr>
              <a:t>výslednici gravitační síly</a:t>
            </a:r>
            <a:r>
              <a:rPr lang="cs-CZ" sz="2000" dirty="0" smtClean="0"/>
              <a:t> Země </a:t>
            </a:r>
            <a:r>
              <a:rPr lang="cs-CZ" sz="2000" b="1" u="sng" dirty="0" smtClean="0">
                <a:solidFill>
                  <a:schemeClr val="accent2">
                    <a:lumMod val="50000"/>
                  </a:schemeClr>
                </a:solidFill>
              </a:rPr>
              <a:t>a odstředivé síly</a:t>
            </a:r>
            <a:r>
              <a:rPr lang="cs-CZ" sz="2000" dirty="0" smtClean="0"/>
              <a:t> způsobené její rotací. Zatímco gravitační síla směřuje </a:t>
            </a:r>
            <a:r>
              <a:rPr lang="cs-CZ" sz="2000" i="1" dirty="0" smtClean="0"/>
              <a:t>vždy do středu</a:t>
            </a:r>
            <a:r>
              <a:rPr lang="cs-CZ" sz="2000" dirty="0" smtClean="0"/>
              <a:t> Země, </a:t>
            </a:r>
            <a:r>
              <a:rPr lang="cs-CZ" sz="2000" i="1" dirty="0" smtClean="0"/>
              <a:t>směr tíhové síly záleží na výslednici</a:t>
            </a:r>
            <a:r>
              <a:rPr lang="cs-CZ" sz="2000" dirty="0" smtClean="0"/>
              <a:t> obou </a:t>
            </a:r>
            <a:r>
              <a:rPr lang="cs-CZ" sz="2000" i="1" dirty="0" smtClean="0"/>
              <a:t>sil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2050" name="Picture 2" descr="Výsledok vyhľadávania obrázkov pre dopyt gravitační a tíhová síla rozdí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74" y="2275957"/>
            <a:ext cx="23812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457716" y="2516593"/>
                <a:ext cx="2018822" cy="626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sSup>
                            <m:sSup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cs-CZ" sz="2000" b="1" i="1" smtClean="0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</m:sub>
                                  </m:sSub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716" y="2516593"/>
                <a:ext cx="2018822" cy="6265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310455" y="2672469"/>
                <a:ext cx="1377237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455" y="2672469"/>
                <a:ext cx="1377237" cy="314766"/>
              </a:xfrm>
              <a:prstGeom prst="rect">
                <a:avLst/>
              </a:prstGeom>
              <a:blipFill rotWithShape="0">
                <a:blip r:embed="rId4"/>
                <a:stretch>
                  <a:fillRect l="-3540" r="-2655" b="-115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5156877" y="3426707"/>
                <a:ext cx="1585242" cy="336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77" y="3426707"/>
                <a:ext cx="1585242" cy="336887"/>
              </a:xfrm>
              <a:prstGeom prst="rect">
                <a:avLst/>
              </a:prstGeom>
              <a:blipFill rotWithShape="0">
                <a:blip r:embed="rId5"/>
                <a:stretch>
                  <a:fillRect l="-3462" r="-1538" b="-2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332510" y="4465952"/>
            <a:ext cx="86556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Tíhová síla se </a:t>
            </a:r>
            <a:r>
              <a:rPr lang="cs-CZ" sz="2000" b="1" dirty="0" smtClean="0"/>
              <a:t>mění se zeměpisní šířkou</a:t>
            </a:r>
            <a:r>
              <a:rPr lang="cs-CZ" sz="2000" dirty="0" smtClean="0"/>
              <a:t> a je vždy menší než gravitační síla a nemá s ní ani stejný směr (výjimkou jsou póly Země, kde platí </a:t>
            </a:r>
            <a:r>
              <a:rPr lang="cs-CZ" sz="2000" i="1" dirty="0" err="1" smtClean="0"/>
              <a:t>F</a:t>
            </a:r>
            <a:r>
              <a:rPr lang="cs-CZ" sz="2000" i="1" baseline="-25000" dirty="0" err="1" smtClean="0"/>
              <a:t>g</a:t>
            </a:r>
            <a:r>
              <a:rPr lang="cs-CZ" sz="2000" i="1" dirty="0" smtClean="0"/>
              <a:t> </a:t>
            </a:r>
            <a:r>
              <a:rPr lang="cs-CZ" sz="2000" dirty="0" smtClean="0"/>
              <a:t>=</a:t>
            </a:r>
            <a:r>
              <a:rPr lang="cs-CZ" sz="2000" i="1" dirty="0" smtClean="0"/>
              <a:t> F</a:t>
            </a:r>
            <a:r>
              <a:rPr lang="cs-CZ" sz="2000" i="1" baseline="-25000" dirty="0" smtClean="0"/>
              <a:t>G</a:t>
            </a:r>
            <a:r>
              <a:rPr lang="cs-CZ" sz="2000" dirty="0" smtClean="0"/>
              <a:t>).</a:t>
            </a:r>
          </a:p>
          <a:p>
            <a:r>
              <a:rPr lang="cs-CZ" sz="2000" dirty="0" smtClean="0"/>
              <a:t>Pole tíhové síly se nazývá </a:t>
            </a:r>
            <a:r>
              <a:rPr lang="cs-CZ" sz="2000" b="1" dirty="0" smtClean="0"/>
              <a:t>tíhové pole</a:t>
            </a:r>
            <a:r>
              <a:rPr lang="cs-CZ" sz="2000" dirty="0" smtClean="0"/>
              <a:t>. </a:t>
            </a:r>
            <a:r>
              <a:rPr lang="cs-CZ" sz="2000" dirty="0"/>
              <a:t>V</a:t>
            </a:r>
            <a:r>
              <a:rPr lang="cs-CZ" sz="2000" dirty="0" smtClean="0"/>
              <a:t>šechna </a:t>
            </a:r>
            <a:r>
              <a:rPr lang="cs-CZ" sz="2000" b="1" dirty="0" smtClean="0"/>
              <a:t>tělesa v kontaktu se zemským</a:t>
            </a:r>
            <a:r>
              <a:rPr lang="cs-CZ" sz="2000" dirty="0" smtClean="0"/>
              <a:t> </a:t>
            </a:r>
            <a:r>
              <a:rPr lang="cs-CZ" sz="2000" b="1" dirty="0" smtClean="0"/>
              <a:t>povrchem se nacházejí v tíhovém poli</a:t>
            </a:r>
            <a:r>
              <a:rPr lang="cs-CZ" sz="2000" dirty="0" smtClean="0"/>
              <a:t>, nikoliv v gravitačním (to bychom museli být v nějaké výšce </a:t>
            </a:r>
            <a:r>
              <a:rPr lang="cs-CZ" sz="2000" i="1" dirty="0" smtClean="0"/>
              <a:t>h</a:t>
            </a:r>
            <a:r>
              <a:rPr lang="cs-CZ" sz="2000" dirty="0" smtClean="0"/>
              <a:t> nad zemským povrchem).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987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7868" y="-18559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Tíha a tíhové zrychlení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32510" y="1139971"/>
            <a:ext cx="861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Tíhová síla udává všem tělesům spojeným se zemským povrchem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tíhové zrychlení </a:t>
            </a:r>
            <a:r>
              <a:rPr lang="cs-CZ" sz="2000" b="1" i="1" dirty="0" smtClean="0">
                <a:solidFill>
                  <a:schemeClr val="accent2">
                    <a:lumMod val="50000"/>
                  </a:schemeClr>
                </a:solidFill>
              </a:rPr>
              <a:t>g</a:t>
            </a:r>
            <a:r>
              <a:rPr lang="cs-CZ" sz="2000" dirty="0" smtClean="0"/>
              <a:t>, což je </a:t>
            </a:r>
            <a:r>
              <a:rPr lang="cs-CZ" sz="2000" b="1" dirty="0" smtClean="0"/>
              <a:t>zrychlení volného pádu</a:t>
            </a:r>
            <a:r>
              <a:rPr lang="cs-CZ" sz="2000" dirty="0" smtClean="0"/>
              <a:t> v daném místě.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088492" y="2072915"/>
                <a:ext cx="11020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𝒎𝒈</m:t>
                      </m:r>
                    </m:oMath>
                  </m:oMathPara>
                </a14:m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492" y="2072915"/>
                <a:ext cx="1102097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5000" r="-6111" b="-254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332510" y="2605750"/>
            <a:ext cx="8614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Hlavní složku tíhového zrychlení tvoří gravitační zrychlení </a:t>
            </a:r>
            <a:r>
              <a:rPr lang="cs-CZ" sz="2000" i="1" dirty="0" err="1" smtClean="0"/>
              <a:t>a</a:t>
            </a:r>
            <a:r>
              <a:rPr lang="cs-CZ" sz="2000" i="1" baseline="-25000" dirty="0" err="1" smtClean="0"/>
              <a:t>g</a:t>
            </a:r>
            <a:r>
              <a:rPr lang="cs-CZ" sz="2000" dirty="0" smtClean="0"/>
              <a:t>, menší složku pak odstředivá síla. Z toho důvodu je </a:t>
            </a:r>
            <a:r>
              <a:rPr lang="cs-CZ" sz="2000" b="1" dirty="0" smtClean="0"/>
              <a:t>tíhové zrychlení na pólech větší</a:t>
            </a:r>
            <a:r>
              <a:rPr lang="cs-CZ" sz="2000" dirty="0" smtClean="0"/>
              <a:t> </a:t>
            </a:r>
            <a:r>
              <a:rPr lang="cs-CZ" sz="2000" b="1" dirty="0" smtClean="0"/>
              <a:t>než</a:t>
            </a:r>
            <a:r>
              <a:rPr lang="cs-CZ" sz="2000" dirty="0" smtClean="0"/>
              <a:t> tíhové zrychlení </a:t>
            </a:r>
            <a:r>
              <a:rPr lang="cs-CZ" sz="2000" b="1" dirty="0" smtClean="0"/>
              <a:t>na rovníku</a:t>
            </a:r>
            <a:r>
              <a:rPr lang="cs-CZ" sz="2000" dirty="0" smtClean="0"/>
              <a:t>. Dohodnutá konstanta tíhového zrychlení na Zemi je </a:t>
            </a:r>
            <a:r>
              <a:rPr lang="cs-CZ" sz="2000" b="1" i="1" dirty="0" smtClean="0"/>
              <a:t>g</a:t>
            </a:r>
            <a:r>
              <a:rPr lang="cs-CZ" sz="2000" b="1" dirty="0" smtClean="0"/>
              <a:t> = 9,8 </a:t>
            </a:r>
            <a:r>
              <a:rPr lang="cs-CZ" sz="2000" b="1" i="1" dirty="0" smtClean="0"/>
              <a:t>m.s</a:t>
            </a:r>
            <a:r>
              <a:rPr lang="cs-CZ" sz="2000" b="1" i="1" baseline="30000" dirty="0" smtClean="0"/>
              <a:t>-2</a:t>
            </a:r>
            <a:r>
              <a:rPr lang="cs-CZ" sz="2000" i="1" dirty="0" smtClean="0"/>
              <a:t>.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2510" y="3929189"/>
            <a:ext cx="5153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Tíha </a:t>
            </a:r>
            <a:r>
              <a:rPr lang="cs-CZ" sz="2000" b="1" i="1" dirty="0">
                <a:solidFill>
                  <a:schemeClr val="accent2">
                    <a:lumMod val="50000"/>
                  </a:schemeClr>
                </a:solidFill>
              </a:rPr>
              <a:t>G</a:t>
            </a:r>
            <a:r>
              <a:rPr lang="cs-CZ" sz="2000" dirty="0" smtClean="0"/>
              <a:t> je </a:t>
            </a:r>
            <a:r>
              <a:rPr lang="cs-CZ" sz="2000" b="1" dirty="0" smtClean="0"/>
              <a:t>síla</a:t>
            </a:r>
            <a:r>
              <a:rPr lang="cs-CZ" sz="2000" dirty="0" smtClean="0"/>
              <a:t>, kterou </a:t>
            </a:r>
            <a:r>
              <a:rPr lang="cs-CZ" sz="2000" b="1" dirty="0" smtClean="0"/>
              <a:t>působí těleso na své okolí v tíhovém poli Země</a:t>
            </a:r>
            <a:r>
              <a:rPr lang="cs-CZ" sz="2000" dirty="0" smtClean="0"/>
              <a:t> (např. na podložku nebo na závěs). Tíha může být stejně velká jako </a:t>
            </a:r>
            <a:r>
              <a:rPr lang="cs-CZ" sz="2000" i="1" dirty="0" err="1" smtClean="0"/>
              <a:t>F</a:t>
            </a:r>
            <a:r>
              <a:rPr lang="cs-CZ" sz="2000" i="1" baseline="-25000" dirty="0" err="1" smtClean="0"/>
              <a:t>g</a:t>
            </a:r>
            <a:r>
              <a:rPr lang="cs-CZ" sz="2000" dirty="0" smtClean="0"/>
              <a:t> Země, ale může být i menší nebo větší v závislosti na vlastnostech okolí (např. pohyb podložky). Pokud je </a:t>
            </a:r>
            <a:r>
              <a:rPr lang="cs-CZ" sz="2000" i="1" u="sng" dirty="0" smtClean="0"/>
              <a:t>těleso v klidu, je velikost tíhy stejná jako velikost tíhové síly</a:t>
            </a:r>
            <a:r>
              <a:rPr lang="cs-CZ" sz="2000" dirty="0" smtClean="0"/>
              <a:t>, liší se pouze v působišti.</a:t>
            </a:r>
            <a:endParaRPr lang="cs-CZ" sz="2000" dirty="0"/>
          </a:p>
        </p:txBody>
      </p:sp>
      <p:pic>
        <p:nvPicPr>
          <p:cNvPr id="3074" name="Picture 2" descr="Výsledok vyhľadávania obrázkov pre dopyt tíha těl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06" y="3658462"/>
            <a:ext cx="310976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7478" y="-19598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97478" y="1129580"/>
            <a:ext cx="7886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/>
              <a:t>Hodnota gravitační konstanty je 6,67.10</a:t>
            </a:r>
            <a:r>
              <a:rPr lang="cs-CZ" sz="2000" baseline="30000" dirty="0"/>
              <a:t>-11</a:t>
            </a:r>
            <a:r>
              <a:rPr lang="cs-CZ" sz="2000" dirty="0"/>
              <a:t> N.m</a:t>
            </a:r>
            <a:r>
              <a:rPr lang="cs-CZ" sz="2000" baseline="30000" dirty="0"/>
              <a:t>2</a:t>
            </a:r>
            <a:r>
              <a:rPr lang="cs-CZ" sz="2000" dirty="0"/>
              <a:t>.kg</a:t>
            </a:r>
            <a:r>
              <a:rPr lang="cs-CZ" sz="2000" baseline="30000" dirty="0"/>
              <a:t>-2</a:t>
            </a:r>
            <a:r>
              <a:rPr lang="cs-CZ" sz="2000" dirty="0"/>
              <a:t>, hmotnost Země je 5,98.10</a:t>
            </a:r>
            <a:r>
              <a:rPr lang="cs-CZ" sz="2000" baseline="30000" dirty="0"/>
              <a:t>24</a:t>
            </a:r>
            <a:r>
              <a:rPr lang="cs-CZ" sz="2000" dirty="0"/>
              <a:t> kg, Měsíce 7,38.10</a:t>
            </a:r>
            <a:r>
              <a:rPr lang="cs-CZ" sz="2000" baseline="30000" dirty="0"/>
              <a:t>22</a:t>
            </a:r>
            <a:r>
              <a:rPr lang="cs-CZ" sz="2000" dirty="0"/>
              <a:t> kg, vzdálenost mezi nimi 385 000 km. Velikost gravitační síly působící mezi Měsícem a Zemí je </a:t>
            </a:r>
            <a:r>
              <a:rPr lang="cs-CZ" sz="2000" dirty="0" smtClean="0"/>
              <a:t>zhruba…?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597478" y="2236356"/>
            <a:ext cx="3838575" cy="1221960"/>
            <a:chOff x="400050" y="1781175"/>
            <a:chExt cx="3838575" cy="1221960"/>
          </a:xfrm>
        </p:grpSpPr>
        <p:sp>
          <p:nvSpPr>
            <p:cNvPr id="5" name="TextovéPole 4"/>
            <p:cNvSpPr txBox="1"/>
            <p:nvPr/>
          </p:nvSpPr>
          <p:spPr>
            <a:xfrm>
              <a:off x="400050" y="1781175"/>
              <a:ext cx="3838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/>
                <a:t>m</a:t>
              </a:r>
              <a:r>
                <a:rPr lang="cs-CZ" i="1" baseline="-25000" dirty="0" smtClean="0"/>
                <a:t>1</a:t>
              </a:r>
              <a:r>
                <a:rPr lang="cs-CZ" dirty="0" smtClean="0"/>
                <a:t> = 5,98,10</a:t>
              </a:r>
              <a:r>
                <a:rPr lang="cs-CZ" baseline="30000" dirty="0" smtClean="0"/>
                <a:t>24</a:t>
              </a:r>
              <a:r>
                <a:rPr lang="cs-CZ" dirty="0" smtClean="0"/>
                <a:t> </a:t>
              </a:r>
              <a:r>
                <a:rPr lang="cs-CZ" i="1" dirty="0" smtClean="0"/>
                <a:t>kg</a:t>
              </a:r>
            </a:p>
            <a:p>
              <a:r>
                <a:rPr lang="cs-CZ" i="1" dirty="0" smtClean="0"/>
                <a:t>m</a:t>
              </a:r>
              <a:r>
                <a:rPr lang="cs-CZ" i="1" baseline="-25000" dirty="0" smtClean="0"/>
                <a:t>2</a:t>
              </a:r>
              <a:r>
                <a:rPr lang="cs-CZ" dirty="0" smtClean="0"/>
                <a:t> = 7,38,10</a:t>
              </a:r>
              <a:r>
                <a:rPr lang="cs-CZ" baseline="30000" dirty="0" smtClean="0"/>
                <a:t>22</a:t>
              </a:r>
              <a:r>
                <a:rPr lang="cs-CZ" dirty="0" smtClean="0"/>
                <a:t> </a:t>
              </a:r>
              <a:r>
                <a:rPr lang="cs-CZ" i="1" dirty="0" smtClean="0"/>
                <a:t>kg.m</a:t>
              </a:r>
              <a:r>
                <a:rPr lang="cs-CZ" i="1" baseline="30000" dirty="0" smtClean="0"/>
                <a:t>-3</a:t>
              </a:r>
              <a:endParaRPr lang="cs-CZ" i="1" dirty="0" smtClean="0"/>
            </a:p>
            <a:p>
              <a:r>
                <a:rPr lang="cs-CZ" i="1" dirty="0"/>
                <a:t>r</a:t>
              </a:r>
              <a:r>
                <a:rPr lang="cs-CZ" dirty="0" smtClean="0"/>
                <a:t> = 385 000 km = 3,85.10</a:t>
              </a:r>
              <a:r>
                <a:rPr lang="cs-CZ" baseline="30000" dirty="0" smtClean="0"/>
                <a:t>8</a:t>
              </a:r>
              <a:r>
                <a:rPr lang="cs-CZ" i="1" dirty="0" smtClean="0"/>
                <a:t> m</a:t>
              </a:r>
              <a:endParaRPr lang="cs-CZ" i="1" baseline="30000" dirty="0"/>
            </a:p>
            <a:p>
              <a:r>
                <a:rPr lang="cs-CZ" i="1" dirty="0" err="1" smtClean="0"/>
                <a:t>F</a:t>
              </a:r>
              <a:r>
                <a:rPr lang="cs-CZ" i="1" baseline="-25000" dirty="0" err="1" smtClean="0"/>
                <a:t>g</a:t>
              </a:r>
              <a:r>
                <a:rPr lang="cs-CZ" i="1" dirty="0" smtClean="0"/>
                <a:t> </a:t>
              </a:r>
              <a:r>
                <a:rPr lang="cs-CZ" dirty="0" smtClean="0"/>
                <a:t>= ? </a:t>
              </a:r>
              <a:r>
                <a:rPr lang="cs-CZ" i="1" dirty="0" smtClean="0"/>
                <a:t>N</a:t>
              </a:r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400050" y="3003135"/>
              <a:ext cx="316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597478" y="3655558"/>
                <a:ext cx="1469761" cy="476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78" y="3655558"/>
                <a:ext cx="1469761" cy="4765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Skupina 11"/>
          <p:cNvGrpSpPr/>
          <p:nvPr/>
        </p:nvGrpSpPr>
        <p:grpSpPr>
          <a:xfrm>
            <a:off x="597476" y="4329340"/>
            <a:ext cx="5763951" cy="1378812"/>
            <a:chOff x="597476" y="4329340"/>
            <a:chExt cx="5763951" cy="1378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597477" y="4329340"/>
                  <a:ext cx="5763950" cy="5950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=6,67.</m:t>
                        </m:r>
                        <m:sSup>
                          <m:sSup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−11</m:t>
                            </m:r>
                          </m:sup>
                        </m:sSup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e>
                          <m: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5,98.</m:t>
                            </m:r>
                            <m:sSup>
                              <m:sSupPr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sup>
                            </m:s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7,38.</m:t>
                            </m:r>
                            <m:sSup>
                              <m:sSup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22</m:t>
                                </m:r>
                              </m:sup>
                            </m:s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3,85.</m:t>
                                    </m:r>
                                    <m:sSup>
                                      <m:sSupPr>
                                        <m:ctrlPr>
                                          <a:rPr lang="cs-CZ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cs-CZ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sup>
                                    </m:sSup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477" y="4329340"/>
                  <a:ext cx="5763950" cy="59503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597476" y="5121616"/>
                  <a:ext cx="3233065" cy="572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acc>
                        <m: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3.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37</m:t>
                                </m:r>
                              </m:sup>
                            </m:sSup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15.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sup>
                            </m:s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acc>
                          <m:accPr>
                            <m:chr m:val="̇"/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acc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sup>
                        </m:sSup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cs-CZ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476" y="5121616"/>
                  <a:ext cx="3233065" cy="5727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Přímá spojnice 9"/>
            <p:cNvCxnSpPr/>
            <p:nvPr/>
          </p:nvCxnSpPr>
          <p:spPr>
            <a:xfrm>
              <a:off x="2807056" y="5641958"/>
              <a:ext cx="97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2880947" y="5708152"/>
              <a:ext cx="828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609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97478" y="-19598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97477" y="1129580"/>
            <a:ext cx="80789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smtClean="0"/>
              <a:t>Po </a:t>
            </a:r>
            <a:r>
              <a:rPr lang="cs-CZ" sz="2000" dirty="0"/>
              <a:t>změně polohy dvou hmotných bodů, které byly původně ve vzdálenosti r, se zmenšila gravitační síla mezi těmito body devětkrát. Jaká je nová vzdálenost mezi těmito body?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55465" y="2580504"/>
                <a:ext cx="1469761" cy="476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65" y="2580504"/>
                <a:ext cx="1469761" cy="4765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446166" y="2559472"/>
                <a:ext cx="161730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166" y="2559472"/>
                <a:ext cx="1617302" cy="5186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Skupina 11"/>
          <p:cNvGrpSpPr/>
          <p:nvPr/>
        </p:nvGrpSpPr>
        <p:grpSpPr>
          <a:xfrm>
            <a:off x="655465" y="3331881"/>
            <a:ext cx="3762292" cy="597173"/>
            <a:chOff x="655465" y="3331881"/>
            <a:chExt cx="3762292" cy="5971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2258576" y="3335686"/>
                  <a:ext cx="2159181" cy="5933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num>
                          <m:den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</m:t>
                        </m:r>
                        <m:sSub>
                          <m:sSub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576" y="3335686"/>
                  <a:ext cx="2159181" cy="59336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655465" y="3331881"/>
                  <a:ext cx="791050" cy="5866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465" y="3331881"/>
                  <a:ext cx="791050" cy="5866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Skupina 14"/>
          <p:cNvGrpSpPr/>
          <p:nvPr/>
        </p:nvGrpSpPr>
        <p:grpSpPr>
          <a:xfrm>
            <a:off x="655465" y="4117594"/>
            <a:ext cx="4198137" cy="662842"/>
            <a:chOff x="655465" y="4117594"/>
            <a:chExt cx="4198137" cy="662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ovéPole 9"/>
                <p:cNvSpPr txBox="1"/>
                <p:nvPr/>
              </p:nvSpPr>
              <p:spPr>
                <a:xfrm>
                  <a:off x="655465" y="4193416"/>
                  <a:ext cx="4198137" cy="5870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→   </m:t>
                        </m:r>
                        <m:sSubSup>
                          <m:sSubSup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=9∙</m:t>
                        </m:r>
                        <m:sSubSup>
                          <m:sSubSup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→   </m:t>
                        </m:r>
                        <m:sSub>
                          <m:sSub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cs-CZ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ovéPol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465" y="4193416"/>
                  <a:ext cx="4198137" cy="5870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ovéPole 10"/>
            <p:cNvSpPr txBox="1"/>
            <p:nvPr/>
          </p:nvSpPr>
          <p:spPr>
            <a:xfrm>
              <a:off x="3271486" y="4117594"/>
              <a:ext cx="409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√</a:t>
              </a:r>
              <a:endParaRPr lang="cs-CZ" dirty="0"/>
            </a:p>
          </p:txBody>
        </p:sp>
        <p:cxnSp>
          <p:nvCxnSpPr>
            <p:cNvPr id="13" name="Přímá spojnice 12"/>
            <p:cNvCxnSpPr/>
            <p:nvPr/>
          </p:nvCxnSpPr>
          <p:spPr>
            <a:xfrm>
              <a:off x="3692758" y="4714242"/>
              <a:ext cx="104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3766649" y="4780436"/>
              <a:ext cx="90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5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8424" y="341768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88424" y="1297999"/>
            <a:ext cx="851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Poloměr Země je 6 400 km. Ve výšce 12 800 km bude velikost gravitačního zrychlení…?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8424" y="2055137"/>
            <a:ext cx="433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 smtClean="0"/>
              <a:t>R</a:t>
            </a:r>
            <a:r>
              <a:rPr lang="cs-CZ" b="1" i="1" baseline="-25000" dirty="0" err="1" smtClean="0"/>
              <a:t>z</a:t>
            </a:r>
            <a:r>
              <a:rPr lang="cs-CZ" i="1" dirty="0" smtClean="0"/>
              <a:t> </a:t>
            </a:r>
            <a:r>
              <a:rPr lang="cs-CZ" dirty="0" smtClean="0"/>
              <a:t>= 6 400 </a:t>
            </a:r>
            <a:r>
              <a:rPr lang="cs-CZ" i="1" dirty="0" smtClean="0"/>
              <a:t>km</a:t>
            </a:r>
            <a:endParaRPr lang="cs-CZ" dirty="0"/>
          </a:p>
          <a:p>
            <a:r>
              <a:rPr lang="cs-CZ" b="1" dirty="0" smtClean="0"/>
              <a:t>(</a:t>
            </a:r>
            <a:r>
              <a:rPr lang="cs-CZ" b="1" i="1" dirty="0" smtClean="0"/>
              <a:t>R</a:t>
            </a:r>
            <a:r>
              <a:rPr lang="cs-CZ" b="1" i="1" baseline="-25000" dirty="0" smtClean="0"/>
              <a:t>Z</a:t>
            </a:r>
            <a:r>
              <a:rPr lang="cs-CZ" b="1" i="1" dirty="0" smtClean="0"/>
              <a:t> </a:t>
            </a:r>
            <a:r>
              <a:rPr lang="cs-CZ" b="1" dirty="0" smtClean="0"/>
              <a:t>+ </a:t>
            </a:r>
            <a:r>
              <a:rPr lang="cs-CZ" b="1" i="1" dirty="0" smtClean="0"/>
              <a:t>h</a:t>
            </a:r>
            <a:r>
              <a:rPr lang="cs-CZ" b="1" dirty="0" smtClean="0"/>
              <a:t>)</a:t>
            </a:r>
            <a:r>
              <a:rPr lang="cs-CZ" dirty="0" smtClean="0"/>
              <a:t> = 6 400 </a:t>
            </a:r>
            <a:r>
              <a:rPr lang="cs-CZ" i="1" dirty="0" smtClean="0"/>
              <a:t>km</a:t>
            </a:r>
            <a:r>
              <a:rPr lang="cs-CZ" dirty="0" smtClean="0"/>
              <a:t> + 12 800 </a:t>
            </a:r>
            <a:r>
              <a:rPr lang="cs-CZ" i="1" dirty="0" smtClean="0"/>
              <a:t>km</a:t>
            </a:r>
            <a:r>
              <a:rPr lang="cs-CZ" dirty="0" smtClean="0"/>
              <a:t>= 19 200 </a:t>
            </a:r>
            <a:r>
              <a:rPr lang="cs-CZ" i="1" dirty="0" smtClean="0"/>
              <a:t>km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48536" y="2332136"/>
            <a:ext cx="277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</a:t>
            </a:r>
            <a:r>
              <a:rPr lang="cs-CZ" dirty="0" smtClean="0"/>
              <a:t>→</a:t>
            </a:r>
            <a:r>
              <a:rPr lang="cs-CZ" b="1" dirty="0" smtClean="0"/>
              <a:t>          (</a:t>
            </a:r>
            <a:r>
              <a:rPr lang="cs-CZ" b="1" i="1" dirty="0" smtClean="0"/>
              <a:t>R</a:t>
            </a:r>
            <a:r>
              <a:rPr lang="cs-CZ" b="1" i="1" baseline="-25000" dirty="0" smtClean="0"/>
              <a:t>Z</a:t>
            </a:r>
            <a:r>
              <a:rPr lang="cs-CZ" b="1" dirty="0" smtClean="0"/>
              <a:t> + </a:t>
            </a:r>
            <a:r>
              <a:rPr lang="cs-CZ" b="1" i="1" dirty="0" smtClean="0"/>
              <a:t>h</a:t>
            </a:r>
            <a:r>
              <a:rPr lang="cs-CZ" b="1" dirty="0" smtClean="0"/>
              <a:t>) = 3 . </a:t>
            </a:r>
            <a:r>
              <a:rPr lang="cs-CZ" b="1" i="1" dirty="0" smtClean="0"/>
              <a:t>R</a:t>
            </a:r>
            <a:r>
              <a:rPr lang="cs-CZ" b="1" i="1" baseline="-25000" dirty="0" smtClean="0"/>
              <a:t>Z</a:t>
            </a:r>
            <a:endParaRPr lang="cs-CZ" b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660852" y="2924270"/>
            <a:ext cx="3594785" cy="563872"/>
            <a:chOff x="651849" y="3089274"/>
            <a:chExt cx="3594785" cy="563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ovéPole 5"/>
                <p:cNvSpPr txBox="1"/>
                <p:nvPr/>
              </p:nvSpPr>
              <p:spPr>
                <a:xfrm>
                  <a:off x="651849" y="3089274"/>
                  <a:ext cx="1703030" cy="563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sub>
                        </m:s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  <m:r>
                                          <a:rPr lang="cs-CZ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cs-CZ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cs-CZ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cs-CZ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ovéPol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49" y="3089274"/>
                  <a:ext cx="1703030" cy="56387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2820154" y="3219566"/>
                  <a:ext cx="1426480" cy="3032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sub>
                        </m:s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sub>
                        </m:s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sub>
                        </m:sSub>
                      </m:oMath>
                    </m:oMathPara>
                  </a14:m>
                  <a:endParaRPr lang="cs-CZ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154" y="3219566"/>
                  <a:ext cx="1426480" cy="3032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09" r="-855" b="-22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Skupina 11"/>
          <p:cNvGrpSpPr/>
          <p:nvPr/>
        </p:nvGrpSpPr>
        <p:grpSpPr>
          <a:xfrm>
            <a:off x="660852" y="3710944"/>
            <a:ext cx="5860490" cy="761674"/>
            <a:chOff x="540609" y="3710944"/>
            <a:chExt cx="5860490" cy="761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540609" y="3710944"/>
                  <a:ext cx="5858719" cy="5969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f>
                          <m:fPr>
                            <m:ctrl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cs-CZ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cs-CZ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</m:t>
                        </m:r>
                        <m:f>
                          <m:f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3∙</m:t>
                                    </m:r>
                                    <m:sSub>
                                      <m:sSubPr>
                                        <m:ctrlPr>
                                          <a:rPr lang="cs-CZ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→   </m:t>
                        </m:r>
                        <m:f>
                          <m:f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</m:sub>
                              <m:sup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sub>
                        </m:sSub>
                      </m:oMath>
                    </m:oMathPara>
                  </a14:m>
                  <a:endParaRPr lang="cs-CZ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609" y="3710944"/>
                  <a:ext cx="5858719" cy="5969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Přímá spojnice 9"/>
            <p:cNvCxnSpPr/>
            <p:nvPr/>
          </p:nvCxnSpPr>
          <p:spPr>
            <a:xfrm>
              <a:off x="5105099" y="4406424"/>
              <a:ext cx="1296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5178990" y="4472618"/>
              <a:ext cx="115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35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1947</Words>
  <Application>Microsoft Office PowerPoint</Application>
  <PresentationFormat>Předvádění na obrazovce (4:3)</PresentationFormat>
  <Paragraphs>268</Paragraphs>
  <Slides>30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Symbol</vt:lpstr>
      <vt:lpstr>Verdana</vt:lpstr>
      <vt:lpstr>Motiv Office</vt:lpstr>
      <vt:lpstr>Visio</vt:lpstr>
      <vt:lpstr>Gravitační pole, pohyb těles v gravitačním poli.  Hydrostatika a hydrodynamika.  Jana Mattová</vt:lpstr>
      <vt:lpstr>Gravitační síla, Newtonův gravitační zákon</vt:lpstr>
      <vt:lpstr>Intenzita gravitačního pole</vt:lpstr>
      <vt:lpstr>Gravitační intenzita vs. gravitační zrychlení</vt:lpstr>
      <vt:lpstr>Gravitační vs. tíhová síla</vt:lpstr>
      <vt:lpstr>Tíha a tíhové zrychlení</vt:lpstr>
      <vt:lpstr>Příklad</vt:lpstr>
      <vt:lpstr>Příklad</vt:lpstr>
      <vt:lpstr>Prezentace aplikace PowerPoint</vt:lpstr>
      <vt:lpstr>Gravitační potenciál ɸ</vt:lpstr>
      <vt:lpstr>Volný pád</vt:lpstr>
      <vt:lpstr>Vrhy</vt:lpstr>
      <vt:lpstr>Příklad</vt:lpstr>
      <vt:lpstr>Prezentace aplikace PowerPoint</vt:lpstr>
      <vt:lpstr>Prezentace aplikace PowerPoint</vt:lpstr>
      <vt:lpstr>Mechanika tekutin</vt:lpstr>
      <vt:lpstr>Hydrostatika</vt:lpstr>
      <vt:lpstr>Vnitřní (hydrostatický) tlak</vt:lpstr>
      <vt:lpstr>Prezentace aplikace PowerPoint</vt:lpstr>
      <vt:lpstr>Vnější tlak</vt:lpstr>
      <vt:lpstr>Hydrostatická vztlaková síla</vt:lpstr>
      <vt:lpstr>Prezentace aplikace PowerPoint</vt:lpstr>
      <vt:lpstr>Příklad</vt:lpstr>
      <vt:lpstr>Prezentace aplikace PowerPoint</vt:lpstr>
      <vt:lpstr>Hydrodynamika</vt:lpstr>
      <vt:lpstr>Energie proudící kapaliny</vt:lpstr>
      <vt:lpstr>Výtok kapaliny otvorem</vt:lpstr>
      <vt:lpstr>Příklad</vt:lpstr>
      <vt:lpstr>Prezentace aplikace PowerPoint</vt:lpstr>
      <vt:lpstr>Prezentace aplikace PowerPoint</vt:lpstr>
    </vt:vector>
  </TitlesOfParts>
  <Company>1.LF.UK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Hydrostatika a hydrodynamika. Gravitační pole, pohyb těles v gravitačním poli.  Jana Mattová</dc:title>
  <dc:creator>User</dc:creator>
  <cp:lastModifiedBy>User</cp:lastModifiedBy>
  <cp:revision>72</cp:revision>
  <dcterms:created xsi:type="dcterms:W3CDTF">2016-11-02T10:09:42Z</dcterms:created>
  <dcterms:modified xsi:type="dcterms:W3CDTF">2016-11-04T13:50:08Z</dcterms:modified>
</cp:coreProperties>
</file>