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7" r:id="rId3"/>
    <p:sldId id="259" r:id="rId4"/>
    <p:sldId id="274" r:id="rId5"/>
    <p:sldId id="260" r:id="rId6"/>
    <p:sldId id="261" r:id="rId7"/>
    <p:sldId id="262" r:id="rId8"/>
    <p:sldId id="263" r:id="rId9"/>
    <p:sldId id="264" r:id="rId10"/>
    <p:sldId id="265" r:id="rId11"/>
    <p:sldId id="320" r:id="rId12"/>
    <p:sldId id="267" r:id="rId13"/>
    <p:sldId id="272" r:id="rId14"/>
    <p:sldId id="276" r:id="rId15"/>
    <p:sldId id="278" r:id="rId16"/>
    <p:sldId id="280" r:id="rId17"/>
    <p:sldId id="281" r:id="rId18"/>
    <p:sldId id="282" r:id="rId19"/>
    <p:sldId id="283" r:id="rId20"/>
    <p:sldId id="284" r:id="rId21"/>
    <p:sldId id="316" r:id="rId22"/>
    <p:sldId id="317" r:id="rId23"/>
    <p:sldId id="285" r:id="rId24"/>
    <p:sldId id="321" r:id="rId25"/>
    <p:sldId id="322" r:id="rId26"/>
    <p:sldId id="292" r:id="rId27"/>
    <p:sldId id="319" r:id="rId28"/>
    <p:sldId id="293" r:id="rId29"/>
    <p:sldId id="296" r:id="rId30"/>
    <p:sldId id="297" r:id="rId31"/>
    <p:sldId id="318" r:id="rId32"/>
    <p:sldId id="301" r:id="rId33"/>
    <p:sldId id="303" r:id="rId34"/>
    <p:sldId id="306" r:id="rId35"/>
    <p:sldId id="307" r:id="rId36"/>
    <p:sldId id="309" r:id="rId37"/>
    <p:sldId id="323" r:id="rId38"/>
    <p:sldId id="313" r:id="rId39"/>
    <p:sldId id="315" r:id="rId40"/>
    <p:sldId id="324" r:id="rId4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1" clrIdx="0">
    <p:extLst>
      <p:ext uri="{19B8F6BF-5375-455C-9EA6-DF929625EA0E}">
        <p15:presenceInfo xmlns:p15="http://schemas.microsoft.com/office/powerpoint/2012/main" userId="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>
        <p:scale>
          <a:sx n="100" d="100"/>
          <a:sy n="100" d="100"/>
        </p:scale>
        <p:origin x="126" y="2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commentAuthors" Target="commentAuthor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74196-B677-404C-BFE4-85FD34846E6F}" type="datetimeFigureOut">
              <a:rPr lang="en-US" smtClean="0"/>
              <a:t>12/1/2015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4C254-1A44-416E-9763-83C35250D88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36342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74196-B677-404C-BFE4-85FD34846E6F}" type="datetimeFigureOut">
              <a:rPr lang="en-US" smtClean="0"/>
              <a:t>12/1/2015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4C254-1A44-416E-9763-83C35250D88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54826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74196-B677-404C-BFE4-85FD34846E6F}" type="datetimeFigureOut">
              <a:rPr lang="en-US" smtClean="0"/>
              <a:t>12/1/2015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4C254-1A44-416E-9763-83C35250D88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26583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74196-B677-404C-BFE4-85FD34846E6F}" type="datetimeFigureOut">
              <a:rPr lang="en-US" smtClean="0"/>
              <a:t>12/1/2015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4C254-1A44-416E-9763-83C35250D88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88973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74196-B677-404C-BFE4-85FD34846E6F}" type="datetimeFigureOut">
              <a:rPr lang="en-US" smtClean="0"/>
              <a:t>12/1/2015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4C254-1A44-416E-9763-83C35250D88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67841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74196-B677-404C-BFE4-85FD34846E6F}" type="datetimeFigureOut">
              <a:rPr lang="en-US" smtClean="0"/>
              <a:t>12/1/2015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4C254-1A44-416E-9763-83C35250D88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81507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74196-B677-404C-BFE4-85FD34846E6F}" type="datetimeFigureOut">
              <a:rPr lang="en-US" smtClean="0"/>
              <a:t>12/1/2015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4C254-1A44-416E-9763-83C35250D88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81703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74196-B677-404C-BFE4-85FD34846E6F}" type="datetimeFigureOut">
              <a:rPr lang="en-US" smtClean="0"/>
              <a:t>12/1/2015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4C254-1A44-416E-9763-83C35250D88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93365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74196-B677-404C-BFE4-85FD34846E6F}" type="datetimeFigureOut">
              <a:rPr lang="en-US" smtClean="0"/>
              <a:t>12/1/2015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4C254-1A44-416E-9763-83C35250D88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41397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74196-B677-404C-BFE4-85FD34846E6F}" type="datetimeFigureOut">
              <a:rPr lang="en-US" smtClean="0"/>
              <a:t>12/1/2015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4C254-1A44-416E-9763-83C35250D88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33125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dirty="0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74196-B677-404C-BFE4-85FD34846E6F}" type="datetimeFigureOut">
              <a:rPr lang="en-US" smtClean="0"/>
              <a:t>12/1/2015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4C254-1A44-416E-9763-83C35250D88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92650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474196-B677-404C-BFE4-85FD34846E6F}" type="datetimeFigureOut">
              <a:rPr lang="en-US" smtClean="0"/>
              <a:t>12/1/2015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C4C254-1A44-416E-9763-83C35250D88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4631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0.png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0.png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32.png"/><Relationship Id="rId7" Type="http://schemas.openxmlformats.org/officeDocument/2006/relationships/image" Target="../media/image4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39.png"/><Relationship Id="rId9" Type="http://schemas.openxmlformats.org/officeDocument/2006/relationships/image" Target="../media/image4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0.png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0.png"/><Relationship Id="rId2" Type="http://schemas.openxmlformats.org/officeDocument/2006/relationships/image" Target="../media/image45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png"/><Relationship Id="rId4" Type="http://schemas.openxmlformats.org/officeDocument/2006/relationships/image" Target="../media/image47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7" Type="http://schemas.openxmlformats.org/officeDocument/2006/relationships/image" Target="../media/image65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png"/><Relationship Id="rId5" Type="http://schemas.openxmlformats.org/officeDocument/2006/relationships/image" Target="../media/image62.jpeg"/><Relationship Id="rId4" Type="http://schemas.openxmlformats.org/officeDocument/2006/relationships/image" Target="../media/image61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7" Type="http://schemas.openxmlformats.org/officeDocument/2006/relationships/image" Target="../media/image67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3.png"/><Relationship Id="rId5" Type="http://schemas.openxmlformats.org/officeDocument/2006/relationships/image" Target="../media/image72.png"/><Relationship Id="rId4" Type="http://schemas.openxmlformats.org/officeDocument/2006/relationships/image" Target="../media/image66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9.emf"/><Relationship Id="rId5" Type="http://schemas.openxmlformats.org/officeDocument/2006/relationships/image" Target="../media/image78.png"/><Relationship Id="rId4" Type="http://schemas.openxmlformats.org/officeDocument/2006/relationships/image" Target="../media/image77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5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4.png"/><Relationship Id="rId5" Type="http://schemas.openxmlformats.org/officeDocument/2006/relationships/image" Target="../media/image82.jpeg"/><Relationship Id="rId4" Type="http://schemas.openxmlformats.org/officeDocument/2006/relationships/image" Target="../media/image81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83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4.gif"/><Relationship Id="rId4" Type="http://schemas.openxmlformats.org/officeDocument/2006/relationships/image" Target="../media/image8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628649" y="1683544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Termodynamika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2595562" y="3114675"/>
            <a:ext cx="39528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Jana Mattová</a:t>
            </a:r>
            <a:endParaRPr lang="cs-CZ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45223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84137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cs-CZ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Energie částic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628650" y="1314450"/>
            <a:ext cx="80676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smtClean="0"/>
              <a:t>Celková energie částic, tzv. </a:t>
            </a:r>
            <a:r>
              <a:rPr lang="cs-CZ" sz="2000" b="1" i="1" dirty="0" smtClean="0">
                <a:solidFill>
                  <a:schemeClr val="accent2">
                    <a:lumMod val="50000"/>
                  </a:schemeClr>
                </a:solidFill>
              </a:rPr>
              <a:t>vnitřní energie U</a:t>
            </a:r>
            <a:r>
              <a:rPr lang="cs-CZ" sz="2000" b="1" dirty="0" smtClean="0"/>
              <a:t>, je dána součtem její kinetické a potenciální energie:</a:t>
            </a:r>
            <a:endParaRPr lang="cs-CZ" sz="20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Obdélník 4"/>
              <p:cNvSpPr/>
              <p:nvPr/>
            </p:nvSpPr>
            <p:spPr>
              <a:xfrm>
                <a:off x="3686963" y="2142741"/>
                <a:ext cx="1951047" cy="49475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400" b="1" i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𝑼</m:t>
                      </m:r>
                      <m:r>
                        <a:rPr lang="cs-CZ" sz="2400" b="1" i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cs-CZ" sz="2400" b="1" i="1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400" b="1" i="1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𝑬</m:t>
                          </m:r>
                        </m:e>
                        <m:sub>
                          <m:r>
                            <a:rPr lang="cs-CZ" sz="2400" b="1" i="1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𝒌</m:t>
                          </m:r>
                        </m:sub>
                      </m:sSub>
                      <m:r>
                        <a:rPr lang="cs-CZ" sz="2400" b="1" i="1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cs-CZ" sz="2400" b="1" i="1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400" b="1" i="1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𝑬</m:t>
                          </m:r>
                        </m:e>
                        <m:sub>
                          <m:r>
                            <a:rPr lang="cs-CZ" sz="2400" b="1" i="1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𝒑</m:t>
                          </m:r>
                        </m:sub>
                      </m:sSub>
                    </m:oMath>
                  </m:oMathPara>
                </a14:m>
                <a:endParaRPr lang="cs-CZ" sz="2400" b="1" dirty="0">
                  <a:solidFill>
                    <a:schemeClr val="accent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" name="Obdélník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6963" y="2142741"/>
                <a:ext cx="1951047" cy="494751"/>
              </a:xfrm>
              <a:prstGeom prst="rect">
                <a:avLst/>
              </a:prstGeom>
              <a:blipFill rotWithShape="0">
                <a:blip r:embed="rId2"/>
                <a:stretch>
                  <a:fillRect b="-6098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Obdélník 5"/>
              <p:cNvSpPr/>
              <p:nvPr/>
            </p:nvSpPr>
            <p:spPr>
              <a:xfrm>
                <a:off x="1887241" y="2637492"/>
                <a:ext cx="1861920" cy="66851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000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cs-CZ" sz="2000" i="1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cs-CZ" sz="20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0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cs-CZ" sz="20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cs-CZ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cs-CZ" sz="2000" i="1">
                          <a:latin typeface="Cambria Math" panose="02040503050406030204" pitchFamily="18" charset="0"/>
                        </a:rPr>
                        <m:t>𝑚</m:t>
                      </m:r>
                      <m:sSubSup>
                        <m:sSubSupPr>
                          <m:ctrlPr>
                            <a:rPr lang="cs-CZ" sz="20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cs-CZ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cs-CZ" sz="20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cs-CZ" sz="2000" i="1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  <m:sup>
                          <m:r>
                            <a:rPr lang="cs-CZ" sz="20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cs-CZ" sz="2000" dirty="0"/>
              </a:p>
            </p:txBody>
          </p:sp>
        </mc:Choice>
        <mc:Fallback xmlns="">
          <p:sp>
            <p:nvSpPr>
              <p:cNvPr id="6" name="Obdélník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7241" y="2637492"/>
                <a:ext cx="1861920" cy="668516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Obdélník 6"/>
              <p:cNvSpPr/>
              <p:nvPr/>
            </p:nvSpPr>
            <p:spPr>
              <a:xfrm>
                <a:off x="1647048" y="3733415"/>
                <a:ext cx="2055114" cy="66851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000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cs-CZ" sz="2000" i="1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cs-CZ" sz="20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s-CZ" sz="2000" i="1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cs-CZ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f>
                        <m:fPr>
                          <m:ctrlPr>
                            <a:rPr lang="cs-CZ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000" i="1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cs-CZ" sz="20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cs-CZ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cs-CZ" sz="2000" i="1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cs-CZ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cs-CZ" sz="2000" i="1">
                          <a:latin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cs-CZ" sz="2000" dirty="0"/>
              </a:p>
            </p:txBody>
          </p:sp>
        </mc:Choice>
        <mc:Fallback xmlns="">
          <p:sp>
            <p:nvSpPr>
              <p:cNvPr id="7" name="Obdélník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7048" y="3733415"/>
                <a:ext cx="2055114" cy="668516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ovéPole 9"/>
          <p:cNvSpPr txBox="1"/>
          <p:nvPr/>
        </p:nvSpPr>
        <p:spPr>
          <a:xfrm>
            <a:off x="5314950" y="2770715"/>
            <a:ext cx="30099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i="1" dirty="0" smtClean="0"/>
              <a:t>E</a:t>
            </a:r>
            <a:r>
              <a:rPr lang="cs-CZ" sz="2000" i="1" baseline="-25000" dirty="0" smtClean="0"/>
              <a:t>p</a:t>
            </a:r>
            <a:r>
              <a:rPr lang="cs-CZ" sz="2000" i="1" dirty="0" smtClean="0"/>
              <a:t> = číselně rovna práci potřebné na rozdělení souboru částic (např. molekul) na jeho jednotlivé části (atomy).</a:t>
            </a:r>
            <a:endParaRPr lang="cs-CZ" sz="2000" i="1" dirty="0"/>
          </a:p>
        </p:txBody>
      </p:sp>
      <p:sp>
        <p:nvSpPr>
          <p:cNvPr id="11" name="Obdélník 10"/>
          <p:cNvSpPr/>
          <p:nvPr/>
        </p:nvSpPr>
        <p:spPr>
          <a:xfrm>
            <a:off x="628650" y="4750200"/>
            <a:ext cx="707707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dirty="0"/>
              <a:t>Vnitřní energie je tedy úzce spjatá s teplotou daného systému.</a:t>
            </a:r>
          </a:p>
        </p:txBody>
      </p:sp>
      <p:sp>
        <p:nvSpPr>
          <p:cNvPr id="12" name="Obdélník 11"/>
          <p:cNvSpPr/>
          <p:nvPr/>
        </p:nvSpPr>
        <p:spPr>
          <a:xfrm>
            <a:off x="628649" y="5336396"/>
            <a:ext cx="806767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dirty="0"/>
              <a:t>To co měříme teploměrem, je forma energie (</a:t>
            </a:r>
            <a:r>
              <a:rPr lang="cs-CZ" sz="2000" i="1" dirty="0"/>
              <a:t>teplo Q) </a:t>
            </a:r>
            <a:r>
              <a:rPr lang="cs-CZ" sz="2000" dirty="0"/>
              <a:t>dána pohybem částic.</a:t>
            </a:r>
          </a:p>
        </p:txBody>
      </p:sp>
    </p:spTree>
    <p:extLst>
      <p:ext uri="{BB962C8B-B14F-4D97-AF65-F5344CB8AC3E}">
        <p14:creationId xmlns:p14="http://schemas.microsoft.com/office/powerpoint/2010/main" val="1394395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cs-CZ" sz="3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Příklad</a:t>
            </a:r>
            <a:endParaRPr lang="cs-CZ" sz="36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88235" y="1162878"/>
            <a:ext cx="8547652" cy="92433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000" dirty="0" smtClean="0"/>
              <a:t>Změna vnitřní energie tělesa, které se zabořilo po pádu z výšky 60 m do hlíny byla 30 J. Počítejte s přibližnou hodnotou tíhového zrychlení 10 m.s</a:t>
            </a:r>
            <a:r>
              <a:rPr lang="cs-CZ" sz="2000" baseline="30000" dirty="0" smtClean="0"/>
              <a:t>-2</a:t>
            </a:r>
            <a:r>
              <a:rPr lang="cs-CZ" sz="2000" dirty="0" smtClean="0"/>
              <a:t>. Jaká byla hmotnost tělesa?</a:t>
            </a:r>
            <a:endParaRPr lang="cs-CZ" sz="2000" dirty="0"/>
          </a:p>
        </p:txBody>
      </p:sp>
      <p:grpSp>
        <p:nvGrpSpPr>
          <p:cNvPr id="5" name="Skupina 4"/>
          <p:cNvGrpSpPr/>
          <p:nvPr/>
        </p:nvGrpSpPr>
        <p:grpSpPr>
          <a:xfrm>
            <a:off x="288235" y="2237961"/>
            <a:ext cx="2505075" cy="1390650"/>
            <a:chOff x="257175" y="2019300"/>
            <a:chExt cx="2505075" cy="1390650"/>
          </a:xfrm>
        </p:grpSpPr>
        <p:sp>
          <p:nvSpPr>
            <p:cNvPr id="6" name="TextovéPole 5"/>
            <p:cNvSpPr txBox="1"/>
            <p:nvPr/>
          </p:nvSpPr>
          <p:spPr>
            <a:xfrm>
              <a:off x="257175" y="2019300"/>
              <a:ext cx="2505075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2000" i="1" dirty="0"/>
                <a:t>h</a:t>
              </a:r>
              <a:r>
                <a:rPr lang="cs-CZ" sz="2000" i="1" dirty="0" smtClean="0"/>
                <a:t> </a:t>
              </a:r>
              <a:r>
                <a:rPr lang="cs-CZ" sz="2000" dirty="0" smtClean="0"/>
                <a:t>= 60 </a:t>
              </a:r>
              <a:r>
                <a:rPr lang="cs-CZ" sz="2000" i="1" dirty="0" smtClean="0"/>
                <a:t>m</a:t>
              </a:r>
            </a:p>
            <a:p>
              <a:r>
                <a:rPr lang="cs-CZ" sz="2000" i="1" dirty="0" smtClean="0">
                  <a:sym typeface="Symbol" panose="05050102010706020507" pitchFamily="18" charset="2"/>
                </a:rPr>
                <a:t>U</a:t>
              </a:r>
              <a:r>
                <a:rPr lang="cs-CZ" sz="2000" dirty="0" smtClean="0">
                  <a:sym typeface="Symbol" panose="05050102010706020507" pitchFamily="18" charset="2"/>
                </a:rPr>
                <a:t> = 30 </a:t>
              </a:r>
              <a:r>
                <a:rPr lang="cs-CZ" sz="2000" i="1" dirty="0">
                  <a:sym typeface="Symbol" panose="05050102010706020507" pitchFamily="18" charset="2"/>
                </a:rPr>
                <a:t>J</a:t>
              </a:r>
              <a:endParaRPr lang="cs-CZ" sz="2000" i="1" dirty="0" smtClean="0">
                <a:sym typeface="Symbol" panose="05050102010706020507" pitchFamily="18" charset="2"/>
              </a:endParaRPr>
            </a:p>
            <a:p>
              <a:r>
                <a:rPr lang="cs-CZ" sz="2000" i="1" dirty="0" smtClean="0">
                  <a:sym typeface="Symbol" panose="05050102010706020507" pitchFamily="18" charset="2"/>
                </a:rPr>
                <a:t>g </a:t>
              </a:r>
              <a:r>
                <a:rPr lang="cs-CZ" sz="2000" dirty="0" smtClean="0">
                  <a:sym typeface="Symbol" panose="05050102010706020507" pitchFamily="18" charset="2"/>
                </a:rPr>
                <a:t>= 10 </a:t>
              </a:r>
              <a:r>
                <a:rPr lang="cs-CZ" sz="2000" i="1" dirty="0" smtClean="0">
                  <a:sym typeface="Symbol" panose="05050102010706020507" pitchFamily="18" charset="2"/>
                </a:rPr>
                <a:t>m</a:t>
              </a:r>
              <a:r>
                <a:rPr lang="cs-CZ" sz="2000" i="1" dirty="0" smtClean="0"/>
                <a:t>.s</a:t>
              </a:r>
              <a:r>
                <a:rPr lang="cs-CZ" sz="2000" i="1" baseline="30000" dirty="0" smtClean="0"/>
                <a:t>-2</a:t>
              </a:r>
              <a:endParaRPr lang="cs-CZ" sz="2000" i="1" dirty="0"/>
            </a:p>
            <a:p>
              <a:r>
                <a:rPr lang="cs-CZ" sz="2000" i="1" dirty="0"/>
                <a:t>m</a:t>
              </a:r>
              <a:r>
                <a:rPr lang="cs-CZ" sz="2000" i="1" dirty="0" smtClean="0"/>
                <a:t> </a:t>
              </a:r>
              <a:r>
                <a:rPr lang="cs-CZ" sz="2000" dirty="0" smtClean="0"/>
                <a:t>= ? </a:t>
              </a:r>
              <a:r>
                <a:rPr lang="cs-CZ" sz="2000" i="1" dirty="0" smtClean="0"/>
                <a:t>kg</a:t>
              </a:r>
            </a:p>
          </p:txBody>
        </p:sp>
        <p:cxnSp>
          <p:nvCxnSpPr>
            <p:cNvPr id="7" name="Přímá spojnice 6"/>
            <p:cNvCxnSpPr/>
            <p:nvPr/>
          </p:nvCxnSpPr>
          <p:spPr>
            <a:xfrm>
              <a:off x="257175" y="3409950"/>
              <a:ext cx="2505075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Skupina 9"/>
          <p:cNvGrpSpPr/>
          <p:nvPr/>
        </p:nvGrpSpPr>
        <p:grpSpPr>
          <a:xfrm>
            <a:off x="288235" y="3886200"/>
            <a:ext cx="6601156" cy="301878"/>
            <a:chOff x="288235" y="3886200"/>
            <a:chExt cx="6601156" cy="30187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ovéPole 7"/>
                <p:cNvSpPr txBox="1"/>
                <p:nvPr/>
              </p:nvSpPr>
              <p:spPr>
                <a:xfrm>
                  <a:off x="288235" y="3886200"/>
                  <a:ext cx="1463413" cy="30187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cs-CZ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a:rPr lang="cs-CZ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𝑼</m:t>
                        </m:r>
                        <m:r>
                          <a:rPr lang="cs-CZ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cs-CZ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𝑬</m:t>
                            </m:r>
                          </m:e>
                          <m:sub>
                            <m:r>
                              <a:rPr lang="cs-CZ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𝒌</m:t>
                            </m:r>
                          </m:sub>
                        </m:sSub>
                        <m:r>
                          <a:rPr lang="cs-CZ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cs-CZ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𝑬</m:t>
                            </m:r>
                          </m:e>
                          <m:sub>
                            <m:r>
                              <a:rPr lang="cs-CZ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𝒑</m:t>
                            </m:r>
                          </m:sub>
                        </m:sSub>
                      </m:oMath>
                    </m:oMathPara>
                  </a14:m>
                  <a:endParaRPr lang="cs-CZ" b="1" dirty="0"/>
                </a:p>
              </p:txBody>
            </p:sp>
          </mc:Choice>
          <mc:Fallback xmlns="">
            <p:sp>
              <p:nvSpPr>
                <p:cNvPr id="8" name="TextovéPole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8235" y="3886200"/>
                  <a:ext cx="1463413" cy="301878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 l="-3333" r="-2083" b="-22449"/>
                  </a:stretch>
                </a:blipFill>
              </p:spPr>
              <p:txBody>
                <a:bodyPr/>
                <a:lstStyle/>
                <a:p>
                  <a:r>
                    <a:rPr lang="cs-CZ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ovéPole 8"/>
                <p:cNvSpPr txBox="1"/>
                <p:nvPr/>
              </p:nvSpPr>
              <p:spPr>
                <a:xfrm>
                  <a:off x="2574235" y="3886200"/>
                  <a:ext cx="4315156" cy="30187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cs-CZ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b="1" i="1" smtClean="0">
                                <a:latin typeface="Cambria Math" panose="02040503050406030204" pitchFamily="18" charset="0"/>
                              </a:rPr>
                              <m:t>𝑬</m:t>
                            </m:r>
                          </m:e>
                          <m:sub>
                            <m:r>
                              <a:rPr lang="cs-CZ" b="1" i="1" smtClean="0">
                                <a:latin typeface="Cambria Math" panose="02040503050406030204" pitchFamily="18" charset="0"/>
                              </a:rPr>
                              <m:t>𝒌</m:t>
                            </m:r>
                          </m:sub>
                        </m:sSub>
                        <m:r>
                          <a:rPr lang="cs-CZ" b="1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cs-CZ" b="1" i="1" smtClean="0">
                            <a:latin typeface="Cambria Math" panose="02040503050406030204" pitchFamily="18" charset="0"/>
                          </a:rPr>
                          <m:t>𝒑𝒐</m:t>
                        </m:r>
                        <m:r>
                          <a:rPr lang="cs-CZ" b="1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cs-CZ" b="1" i="1" smtClean="0">
                            <a:latin typeface="Cambria Math" panose="02040503050406030204" pitchFamily="18" charset="0"/>
                          </a:rPr>
                          <m:t>𝒑</m:t>
                        </m:r>
                        <m:r>
                          <a:rPr lang="cs-CZ" b="1" i="1" smtClean="0">
                            <a:latin typeface="Cambria Math" panose="02040503050406030204" pitchFamily="18" charset="0"/>
                          </a:rPr>
                          <m:t>á</m:t>
                        </m:r>
                        <m:r>
                          <a:rPr lang="cs-CZ" b="1" i="1" smtClean="0">
                            <a:latin typeface="Cambria Math" panose="02040503050406030204" pitchFamily="18" charset="0"/>
                          </a:rPr>
                          <m:t>𝒅𝒖</m:t>
                        </m:r>
                        <m:r>
                          <a:rPr lang="cs-CZ" b="1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cs-CZ" b="1" i="1" smtClean="0">
                            <a:latin typeface="Cambria Math" panose="02040503050406030204" pitchFamily="18" charset="0"/>
                          </a:rPr>
                          <m:t>𝒋𝒆</m:t>
                        </m:r>
                        <m:r>
                          <a:rPr lang="cs-CZ" b="1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cs-CZ" b="1" i="1" smtClean="0">
                            <a:latin typeface="Cambria Math" panose="02040503050406030204" pitchFamily="18" charset="0"/>
                          </a:rPr>
                          <m:t>𝒓𝒐𝒗𝒏𝒂</m:t>
                        </m:r>
                        <m:r>
                          <a:rPr lang="cs-CZ" b="1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cs-CZ" b="1" i="1" smtClean="0">
                            <a:latin typeface="Cambria Math" panose="02040503050406030204" pitchFamily="18" charset="0"/>
                          </a:rPr>
                          <m:t>𝒏𝒖𝒍𝒆</m:t>
                        </m:r>
                        <m:r>
                          <a:rPr lang="cs-CZ" b="1" i="1" smtClean="0">
                            <a:latin typeface="Cambria Math" panose="02040503050406030204" pitchFamily="18" charset="0"/>
                          </a:rPr>
                          <m:t>   →   ∆</m:t>
                        </m:r>
                        <m:r>
                          <a:rPr lang="cs-CZ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𝑼</m:t>
                        </m:r>
                        <m:r>
                          <a:rPr lang="cs-CZ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cs-CZ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𝑬</m:t>
                            </m:r>
                          </m:e>
                          <m:sub>
                            <m:r>
                              <a:rPr lang="cs-CZ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𝒑</m:t>
                            </m:r>
                          </m:sub>
                        </m:sSub>
                      </m:oMath>
                    </m:oMathPara>
                  </a14:m>
                  <a:endParaRPr lang="cs-CZ" b="1" dirty="0"/>
                </a:p>
              </p:txBody>
            </p:sp>
          </mc:Choice>
          <mc:Fallback xmlns="">
            <p:sp>
              <p:nvSpPr>
                <p:cNvPr id="9" name="TextovéPole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74235" y="3886200"/>
                  <a:ext cx="4315156" cy="301878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l="-706" t="-4082" r="-282" b="-26531"/>
                  </a:stretch>
                </a:blipFill>
              </p:spPr>
              <p:txBody>
                <a:bodyPr/>
                <a:lstStyle/>
                <a:p>
                  <a:r>
                    <a:rPr lang="cs-CZ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5" name="Skupina 14"/>
          <p:cNvGrpSpPr/>
          <p:nvPr/>
        </p:nvGrpSpPr>
        <p:grpSpPr>
          <a:xfrm>
            <a:off x="288235" y="4552121"/>
            <a:ext cx="4814348" cy="1092763"/>
            <a:chOff x="288235" y="4552121"/>
            <a:chExt cx="4814348" cy="109276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ovéPole 10"/>
                <p:cNvSpPr txBox="1"/>
                <p:nvPr/>
              </p:nvSpPr>
              <p:spPr>
                <a:xfrm>
                  <a:off x="288235" y="4552121"/>
                  <a:ext cx="2017796" cy="298415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cs-CZ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𝑈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cs-CZ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cs-CZ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</m:t>
                            </m:r>
                          </m:sub>
                        </m:sSub>
                        <m:r>
                          <a:rPr lang="cs-CZ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h</m:t>
                        </m:r>
                      </m:oMath>
                    </m:oMathPara>
                  </a14:m>
                  <a:endParaRPr lang="cs-CZ" dirty="0"/>
                </a:p>
              </p:txBody>
            </p:sp>
          </mc:Choice>
          <mc:Fallback xmlns="">
            <p:sp>
              <p:nvSpPr>
                <p:cNvPr id="11" name="TextovéPole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8235" y="4552121"/>
                  <a:ext cx="2017796" cy="298415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l="-2115" r="-2417" b="-20408"/>
                  </a:stretch>
                </a:blipFill>
              </p:spPr>
              <p:txBody>
                <a:bodyPr/>
                <a:lstStyle/>
                <a:p>
                  <a:r>
                    <a:rPr lang="cs-CZ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ovéPole 11"/>
                <p:cNvSpPr txBox="1"/>
                <p:nvPr/>
              </p:nvSpPr>
              <p:spPr>
                <a:xfrm>
                  <a:off x="288235" y="5075882"/>
                  <a:ext cx="4770857" cy="56900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cs-CZ" b="1" i="1" smtClean="0">
                            <a:latin typeface="Cambria Math" panose="02040503050406030204" pitchFamily="18" charset="0"/>
                          </a:rPr>
                          <m:t>𝒎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cs-CZ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cs-CZ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∆</m:t>
                            </m:r>
                            <m:r>
                              <a:rPr lang="cs-CZ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𝑈</m:t>
                            </m:r>
                          </m:num>
                          <m:den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  <m:r>
                              <a:rPr lang="cs-CZ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∙</m:t>
                            </m:r>
                            <m:r>
                              <a:rPr lang="cs-CZ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h</m:t>
                            </m:r>
                          </m:den>
                        </m:f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cs-CZ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30 </m:t>
                            </m:r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𝐽</m:t>
                            </m:r>
                          </m:num>
                          <m:den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10 </m:t>
                            </m:r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.</m:t>
                            </m:r>
                            <m:sSup>
                              <m:sSupPr>
                                <m:ctrlPr>
                                  <a:rPr lang="cs-CZ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cs-CZ" b="0" i="1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p>
                                <m:r>
                                  <a:rPr lang="cs-CZ" b="0" i="1" smtClean="0"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sup>
                            </m:sSup>
                            <m:r>
                              <a:rPr lang="cs-CZ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∙</m:t>
                            </m:r>
                            <m:r>
                              <a:rPr lang="cs-CZ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60 </m:t>
                            </m:r>
                            <m:r>
                              <a:rPr lang="cs-CZ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</m:t>
                            </m:r>
                          </m:den>
                        </m:f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=0,05 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𝑘𝑔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cs-CZ" b="1" i="1" smtClean="0">
                            <a:latin typeface="Cambria Math" panose="02040503050406030204" pitchFamily="18" charset="0"/>
                          </a:rPr>
                          <m:t>𝟓𝟎</m:t>
                        </m:r>
                        <m:r>
                          <a:rPr lang="cs-CZ" b="1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cs-CZ" b="1" i="1" smtClean="0">
                            <a:latin typeface="Cambria Math" panose="02040503050406030204" pitchFamily="18" charset="0"/>
                          </a:rPr>
                          <m:t>𝒈</m:t>
                        </m:r>
                      </m:oMath>
                    </m:oMathPara>
                  </a14:m>
                  <a:endParaRPr lang="cs-CZ" b="1" dirty="0"/>
                </a:p>
              </p:txBody>
            </p:sp>
          </mc:Choice>
          <mc:Fallback xmlns="">
            <p:sp>
              <p:nvSpPr>
                <p:cNvPr id="12" name="TextovéPole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8235" y="5075882"/>
                  <a:ext cx="4770857" cy="569002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cs-CZ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3" name="Přímá spojnice 12"/>
            <p:cNvCxnSpPr/>
            <p:nvPr/>
          </p:nvCxnSpPr>
          <p:spPr>
            <a:xfrm>
              <a:off x="4382583" y="5565768"/>
              <a:ext cx="7200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Přímá spojnice 13"/>
            <p:cNvCxnSpPr/>
            <p:nvPr/>
          </p:nvCxnSpPr>
          <p:spPr>
            <a:xfrm>
              <a:off x="4473206" y="5642277"/>
              <a:ext cx="5400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77149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cs-CZ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Termodynamická soustava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61975" y="1308986"/>
            <a:ext cx="7886700" cy="4603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000" dirty="0" smtClean="0"/>
              <a:t>Částice tvoří určitý fyzikální systém, soustavu.</a:t>
            </a:r>
          </a:p>
          <a:p>
            <a:pPr marL="0" indent="0">
              <a:buNone/>
            </a:pPr>
            <a:endParaRPr lang="en-US" sz="20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975" y="1769361"/>
            <a:ext cx="7488000" cy="1606413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561975" y="3643082"/>
            <a:ext cx="83629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smtClean="0"/>
              <a:t>1) Veličiny charakterizující stav fyzikální soustavy – </a:t>
            </a:r>
            <a:r>
              <a:rPr lang="cs-CZ" sz="2000" dirty="0" smtClean="0"/>
              <a:t>zajímá nás pouze hodnota dané veličiny v určitém časovém okamžiku a nezajímá nás, jakým způsobem se k této hodnotě dostala (</a:t>
            </a:r>
            <a:r>
              <a:rPr lang="cs-CZ" sz="2000" b="1" i="1" dirty="0" smtClean="0"/>
              <a:t>vnitřní energie, teplota, tlak, objem, počet částic, hmotnost, hustota, látkové množství</a:t>
            </a:r>
            <a:r>
              <a:rPr lang="cs-CZ" sz="2000" dirty="0" smtClean="0"/>
              <a:t>…).</a:t>
            </a:r>
            <a:endParaRPr lang="cs-CZ" sz="2000" b="1" dirty="0"/>
          </a:p>
        </p:txBody>
      </p:sp>
      <p:sp>
        <p:nvSpPr>
          <p:cNvPr id="7" name="TextovéPole 6"/>
          <p:cNvSpPr txBox="1"/>
          <p:nvPr/>
        </p:nvSpPr>
        <p:spPr>
          <a:xfrm>
            <a:off x="561975" y="5243282"/>
            <a:ext cx="83629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/>
              <a:t>2</a:t>
            </a:r>
            <a:r>
              <a:rPr lang="cs-CZ" sz="2000" b="1" dirty="0" smtClean="0"/>
              <a:t>) Veličiny charakterizující děj fyzikální soustavy – </a:t>
            </a:r>
            <a:r>
              <a:rPr lang="cs-CZ" sz="2000" dirty="0" smtClean="0"/>
              <a:t>zajímá nás průběh procesu, jakým se fyzikální soustava dostala do určitého stavu (</a:t>
            </a:r>
            <a:r>
              <a:rPr lang="cs-CZ" sz="2000" b="1" i="1" dirty="0" smtClean="0"/>
              <a:t>teplo a práce</a:t>
            </a:r>
            <a:r>
              <a:rPr lang="cs-CZ" sz="2000" dirty="0" smtClean="0"/>
              <a:t>).</a:t>
            </a:r>
            <a:endParaRPr lang="cs-CZ" sz="2000" b="1" dirty="0"/>
          </a:p>
        </p:txBody>
      </p:sp>
    </p:spTree>
    <p:extLst>
      <p:ext uri="{BB962C8B-B14F-4D97-AF65-F5344CB8AC3E}">
        <p14:creationId xmlns:p14="http://schemas.microsoft.com/office/powerpoint/2010/main" val="3961271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127001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cs-CZ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Rovnovážný stav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452564"/>
            <a:ext cx="7886700" cy="20224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000" dirty="0" smtClean="0"/>
              <a:t>Když</a:t>
            </a:r>
            <a:r>
              <a:rPr lang="en-US" sz="2000" dirty="0" smtClean="0"/>
              <a:t> </a:t>
            </a:r>
            <a:r>
              <a:rPr lang="cs-CZ" sz="2000" dirty="0" smtClean="0"/>
              <a:t>ponecháme</a:t>
            </a:r>
            <a:r>
              <a:rPr lang="en-US" sz="2000" dirty="0" smtClean="0"/>
              <a:t> </a:t>
            </a:r>
            <a:r>
              <a:rPr lang="cs-CZ" sz="2000" dirty="0" smtClean="0"/>
              <a:t>jakoukoliv</a:t>
            </a:r>
            <a:r>
              <a:rPr lang="en-US" sz="2000" dirty="0" smtClean="0"/>
              <a:t> </a:t>
            </a:r>
            <a:r>
              <a:rPr lang="cs-CZ" sz="2000" dirty="0" smtClean="0"/>
              <a:t>soustavu</a:t>
            </a:r>
            <a:r>
              <a:rPr lang="en-US" sz="2000" dirty="0" smtClean="0"/>
              <a:t> </a:t>
            </a:r>
            <a:r>
              <a:rPr lang="cs-CZ" sz="2000" i="1" dirty="0" smtClean="0"/>
              <a:t>samovolně</a:t>
            </a:r>
            <a:r>
              <a:rPr lang="en-US" sz="2000" dirty="0" smtClean="0"/>
              <a:t>, </a:t>
            </a:r>
            <a:r>
              <a:rPr lang="cs-CZ" sz="2000" dirty="0" smtClean="0"/>
              <a:t>po</a:t>
            </a:r>
            <a:r>
              <a:rPr lang="en-US" sz="2000" dirty="0" smtClean="0"/>
              <a:t> </a:t>
            </a:r>
            <a:r>
              <a:rPr lang="cs-CZ" sz="2000" dirty="0" smtClean="0"/>
              <a:t>určitém</a:t>
            </a:r>
            <a:r>
              <a:rPr lang="en-US" sz="2000" dirty="0" smtClean="0"/>
              <a:t> </a:t>
            </a:r>
            <a:r>
              <a:rPr lang="cs-CZ" sz="2000" dirty="0" smtClean="0"/>
              <a:t>čase</a:t>
            </a:r>
            <a:r>
              <a:rPr lang="en-US" sz="2000" dirty="0" smtClean="0"/>
              <a:t> (</a:t>
            </a:r>
            <a:r>
              <a:rPr lang="cs-CZ" sz="2000" dirty="0" smtClean="0"/>
              <a:t>za</a:t>
            </a:r>
            <a:r>
              <a:rPr lang="en-US" sz="2000" dirty="0" smtClean="0"/>
              <a:t> </a:t>
            </a:r>
            <a:r>
              <a:rPr lang="cs-CZ" sz="2000" dirty="0" smtClean="0"/>
              <a:t>zlomky</a:t>
            </a:r>
            <a:r>
              <a:rPr lang="en-US" sz="2000" dirty="0" smtClean="0"/>
              <a:t> </a:t>
            </a:r>
            <a:r>
              <a:rPr lang="cs-CZ" sz="2000" dirty="0" smtClean="0"/>
              <a:t>sekund</a:t>
            </a:r>
            <a:r>
              <a:rPr lang="en-US" sz="2000" dirty="0" smtClean="0"/>
              <a:t> </a:t>
            </a:r>
            <a:r>
              <a:rPr lang="cs-CZ" sz="2000" dirty="0" smtClean="0"/>
              <a:t>nebo</a:t>
            </a:r>
            <a:r>
              <a:rPr lang="en-US" sz="2000" dirty="0" smtClean="0"/>
              <a:t> </a:t>
            </a:r>
            <a:r>
              <a:rPr lang="cs-CZ" sz="2000" dirty="0" smtClean="0"/>
              <a:t>klidně</a:t>
            </a:r>
            <a:r>
              <a:rPr lang="en-US" sz="2000" dirty="0" smtClean="0"/>
              <a:t> </a:t>
            </a:r>
            <a:r>
              <a:rPr lang="cs-CZ" sz="2000" dirty="0" smtClean="0"/>
              <a:t>i</a:t>
            </a:r>
            <a:r>
              <a:rPr lang="en-US" sz="2000" dirty="0" smtClean="0"/>
              <a:t> </a:t>
            </a:r>
            <a:r>
              <a:rPr lang="cs-CZ" sz="2000" dirty="0" smtClean="0"/>
              <a:t>za</a:t>
            </a:r>
            <a:r>
              <a:rPr lang="en-US" sz="2000" dirty="0" smtClean="0"/>
              <a:t> </a:t>
            </a:r>
            <a:r>
              <a:rPr lang="cs-CZ" sz="2000" dirty="0" smtClean="0"/>
              <a:t>miliardy</a:t>
            </a:r>
            <a:r>
              <a:rPr lang="en-US" sz="2000" dirty="0" smtClean="0"/>
              <a:t> </a:t>
            </a:r>
            <a:r>
              <a:rPr lang="en-US" sz="2000" dirty="0"/>
              <a:t>let) </a:t>
            </a:r>
            <a:r>
              <a:rPr lang="cs-CZ" sz="2000" dirty="0" smtClean="0"/>
              <a:t>dospěje</a:t>
            </a:r>
            <a:r>
              <a:rPr lang="en-US" sz="2000" dirty="0" smtClean="0"/>
              <a:t> </a:t>
            </a:r>
            <a:r>
              <a:rPr lang="en-US" sz="2000" dirty="0"/>
              <a:t>do </a:t>
            </a:r>
            <a:r>
              <a:rPr lang="cs-CZ" sz="2000" b="1" i="1" dirty="0" smtClean="0"/>
              <a:t>stavu</a:t>
            </a:r>
            <a:r>
              <a:rPr lang="en-US" sz="2000" b="1" i="1" dirty="0" smtClean="0"/>
              <a:t> </a:t>
            </a:r>
            <a:r>
              <a:rPr lang="cs-CZ" sz="2000" b="1" i="1" dirty="0" smtClean="0"/>
              <a:t>termodynamické</a:t>
            </a:r>
            <a:r>
              <a:rPr lang="en-US" sz="2000" b="1" i="1" dirty="0" smtClean="0"/>
              <a:t> </a:t>
            </a:r>
            <a:r>
              <a:rPr lang="cs-CZ" sz="2000" b="1" i="1" dirty="0" smtClean="0"/>
              <a:t>rovnováhy</a:t>
            </a:r>
            <a:r>
              <a:rPr lang="cs-CZ" sz="2000" dirty="0" smtClean="0"/>
              <a:t> a </a:t>
            </a:r>
            <a:r>
              <a:rPr lang="cs-CZ" sz="2000" b="1" dirty="0" smtClean="0">
                <a:solidFill>
                  <a:schemeClr val="accent2">
                    <a:lumMod val="50000"/>
                  </a:schemeClr>
                </a:solidFill>
              </a:rPr>
              <a:t>všechny</a:t>
            </a:r>
            <a:r>
              <a:rPr lang="en-US" sz="20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cs-CZ" sz="2000" b="1" dirty="0" smtClean="0">
                <a:solidFill>
                  <a:schemeClr val="accent2">
                    <a:lumMod val="50000"/>
                  </a:schemeClr>
                </a:solidFill>
              </a:rPr>
              <a:t>pozorovatelné</a:t>
            </a:r>
            <a:r>
              <a:rPr lang="en-US" sz="20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cs-CZ" sz="2000" b="1" dirty="0" smtClean="0">
                <a:solidFill>
                  <a:schemeClr val="accent2">
                    <a:lumMod val="50000"/>
                  </a:schemeClr>
                </a:solidFill>
              </a:rPr>
              <a:t>procesy</a:t>
            </a:r>
            <a:r>
              <a:rPr lang="en-US" sz="2000" b="1" dirty="0" smtClean="0">
                <a:solidFill>
                  <a:schemeClr val="accent2">
                    <a:lumMod val="50000"/>
                  </a:schemeClr>
                </a:solidFill>
              </a:rPr>
              <a:t> s</a:t>
            </a:r>
            <a:r>
              <a:rPr lang="cs-CZ" sz="2000" b="1" dirty="0" smtClean="0">
                <a:solidFill>
                  <a:schemeClr val="accent2">
                    <a:lumMod val="50000"/>
                  </a:schemeClr>
                </a:solidFill>
              </a:rPr>
              <a:t>e</a:t>
            </a:r>
            <a:r>
              <a:rPr lang="en-US" sz="20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cs-CZ" sz="2000" b="1" dirty="0" smtClean="0">
                <a:solidFill>
                  <a:schemeClr val="accent2">
                    <a:lumMod val="50000"/>
                  </a:schemeClr>
                </a:solidFill>
              </a:rPr>
              <a:t>s časem</a:t>
            </a:r>
            <a:r>
              <a:rPr lang="en-US" sz="20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cs-CZ" sz="2000" b="1" dirty="0" smtClean="0">
                <a:solidFill>
                  <a:schemeClr val="accent2">
                    <a:lumMod val="50000"/>
                  </a:schemeClr>
                </a:solidFill>
              </a:rPr>
              <a:t>nemění</a:t>
            </a:r>
            <a:r>
              <a:rPr lang="en-US" sz="2000" b="1" dirty="0" smtClean="0"/>
              <a:t> (</a:t>
            </a:r>
            <a:r>
              <a:rPr lang="cs-CZ" sz="2000" b="1" dirty="0" smtClean="0"/>
              <a:t>jsou</a:t>
            </a:r>
            <a:r>
              <a:rPr lang="en-US" sz="2000" b="1" dirty="0" smtClean="0"/>
              <a:t> </a:t>
            </a:r>
            <a:r>
              <a:rPr lang="cs-CZ" sz="2000" b="1" i="1" dirty="0" smtClean="0"/>
              <a:t>časově</a:t>
            </a:r>
            <a:r>
              <a:rPr lang="en-US" sz="2000" b="1" i="1" dirty="0" smtClean="0"/>
              <a:t> </a:t>
            </a:r>
            <a:r>
              <a:rPr lang="cs-CZ" sz="2000" b="1" i="1" dirty="0" smtClean="0"/>
              <a:t>konstantní</a:t>
            </a:r>
            <a:r>
              <a:rPr lang="en-US" sz="2000" b="1" dirty="0" smtClean="0"/>
              <a:t>)</a:t>
            </a:r>
            <a:r>
              <a:rPr lang="en-US" sz="2000" dirty="0" smtClean="0"/>
              <a:t>. </a:t>
            </a:r>
            <a:endParaRPr lang="cs-CZ" sz="2000" dirty="0" smtClean="0"/>
          </a:p>
          <a:p>
            <a:pPr marL="0" indent="0">
              <a:buNone/>
            </a:pPr>
            <a:r>
              <a:rPr lang="cs-CZ" sz="2000" dirty="0" smtClean="0"/>
              <a:t>Soustava setrvává ve stavu rovnováhy i tehdy, pokud nějaké změny probíhají </a:t>
            </a:r>
            <a:r>
              <a:rPr lang="cs-CZ" sz="2000" b="1" i="1" dirty="0" smtClean="0"/>
              <a:t>velmi pomalu</a:t>
            </a:r>
            <a:r>
              <a:rPr lang="cs-CZ" sz="2000" dirty="0" smtClean="0"/>
              <a:t> a </a:t>
            </a:r>
            <a:r>
              <a:rPr lang="cs-CZ" sz="2000" b="1" i="1" dirty="0" smtClean="0"/>
              <a:t>velmi nepatrně</a:t>
            </a:r>
            <a:r>
              <a:rPr lang="cs-CZ" sz="2000" dirty="0"/>
              <a:t>.</a:t>
            </a:r>
            <a:r>
              <a:rPr lang="cs-CZ" sz="2000" dirty="0" smtClean="0"/>
              <a:t> </a:t>
            </a:r>
            <a:endParaRPr lang="cs-CZ" sz="2000" dirty="0"/>
          </a:p>
        </p:txBody>
      </p:sp>
      <p:pic>
        <p:nvPicPr>
          <p:cNvPr id="1026" name="Picture 2" descr="https://upload.wikimedia.org/wikipedia/commons/9/9f/Entropi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6000" y="3695700"/>
            <a:ext cx="4392000" cy="2810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783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cs-CZ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Ideální plyn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4825" y="1477963"/>
            <a:ext cx="8010525" cy="48339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000" dirty="0" smtClean="0"/>
              <a:t>Vhodný model ke sledování chování částic.</a:t>
            </a:r>
          </a:p>
          <a:p>
            <a:pPr marL="0" indent="0">
              <a:buNone/>
            </a:pPr>
            <a:r>
              <a:rPr lang="cs-CZ" sz="2000" b="1" i="1" u="sng" dirty="0" smtClean="0"/>
              <a:t>Tři vlastnosti</a:t>
            </a:r>
            <a:r>
              <a:rPr lang="cs-CZ" sz="2000" dirty="0" smtClean="0"/>
              <a:t>:</a:t>
            </a:r>
          </a:p>
          <a:p>
            <a:pPr marL="0" indent="0">
              <a:buNone/>
            </a:pPr>
            <a:r>
              <a:rPr lang="cs-CZ" sz="2000" b="1" dirty="0" smtClean="0"/>
              <a:t>1)</a:t>
            </a:r>
            <a:r>
              <a:rPr lang="cs-CZ" sz="2000" dirty="0" smtClean="0"/>
              <a:t> </a:t>
            </a:r>
            <a:r>
              <a:rPr lang="cs-CZ" sz="2000" b="1" dirty="0" smtClean="0"/>
              <a:t>Rozměry částic jsou zanedbatelné</a:t>
            </a:r>
            <a:r>
              <a:rPr lang="cs-CZ" sz="2000" dirty="0" smtClean="0"/>
              <a:t> ve srovnání se vzdáleností mezi nimi – lze je považovat za hmotné body.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sz="2000" b="1" dirty="0" smtClean="0"/>
              <a:t>2)</a:t>
            </a:r>
            <a:r>
              <a:rPr lang="cs-CZ" sz="2000" dirty="0" smtClean="0"/>
              <a:t> Částice na sebe působí pouze vzájemnými srážkami (</a:t>
            </a:r>
            <a:r>
              <a:rPr lang="cs-CZ" sz="2000" b="1" dirty="0" smtClean="0"/>
              <a:t>sílové působení</a:t>
            </a:r>
            <a:r>
              <a:rPr lang="cs-CZ" sz="2000" dirty="0" smtClean="0"/>
              <a:t> a tedy i potenciální energii </a:t>
            </a:r>
            <a:r>
              <a:rPr lang="cs-CZ" sz="2000" b="1" dirty="0" smtClean="0"/>
              <a:t>zanedbáváme</a:t>
            </a:r>
            <a:r>
              <a:rPr lang="cs-CZ" sz="2000" dirty="0" smtClean="0"/>
              <a:t>).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sz="2000" b="1" dirty="0" smtClean="0"/>
              <a:t>3)</a:t>
            </a:r>
            <a:r>
              <a:rPr lang="cs-CZ" sz="2000" dirty="0" smtClean="0"/>
              <a:t> </a:t>
            </a:r>
            <a:r>
              <a:rPr lang="cs-CZ" sz="2000" b="1" dirty="0" smtClean="0"/>
              <a:t>Celková kinetická energie</a:t>
            </a:r>
            <a:r>
              <a:rPr lang="cs-CZ" sz="2000" dirty="0" smtClean="0"/>
              <a:t> částic při srážkách </a:t>
            </a:r>
            <a:r>
              <a:rPr lang="cs-CZ" sz="2000" b="1" dirty="0" smtClean="0"/>
              <a:t>se nemění </a:t>
            </a:r>
            <a:r>
              <a:rPr lang="cs-CZ" sz="2000" dirty="0" smtClean="0"/>
              <a:t>(částice jsou dokonale pružné).</a:t>
            </a:r>
          </a:p>
          <a:p>
            <a:pPr marL="0" indent="0">
              <a:spcBef>
                <a:spcPts val="0"/>
              </a:spcBef>
              <a:buNone/>
            </a:pPr>
            <a:endParaRPr lang="cs-CZ" sz="2000" dirty="0"/>
          </a:p>
          <a:p>
            <a:pPr marL="0" indent="0" algn="ctr">
              <a:spcBef>
                <a:spcPts val="0"/>
              </a:spcBef>
              <a:buNone/>
            </a:pPr>
            <a:r>
              <a:rPr lang="cs-CZ" sz="2400" b="1" dirty="0">
                <a:solidFill>
                  <a:schemeClr val="accent2">
                    <a:lumMod val="50000"/>
                  </a:schemeClr>
                </a:solidFill>
              </a:rPr>
              <a:t>d</a:t>
            </a:r>
            <a:r>
              <a:rPr lang="cs-CZ" sz="2400" b="1" dirty="0" smtClean="0">
                <a:solidFill>
                  <a:schemeClr val="accent2">
                    <a:lumMod val="50000"/>
                  </a:schemeClr>
                </a:solidFill>
              </a:rPr>
              <a:t>okonalá stlačitelnost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cs-CZ" sz="2400" b="1" dirty="0">
                <a:solidFill>
                  <a:schemeClr val="accent2">
                    <a:lumMod val="50000"/>
                  </a:schemeClr>
                </a:solidFill>
              </a:rPr>
              <a:t>d</a:t>
            </a:r>
            <a:r>
              <a:rPr lang="cs-CZ" sz="2400" b="1" dirty="0" smtClean="0">
                <a:solidFill>
                  <a:schemeClr val="accent2">
                    <a:lumMod val="50000"/>
                  </a:schemeClr>
                </a:solidFill>
              </a:rPr>
              <a:t>okonalá tekutost</a:t>
            </a:r>
          </a:p>
        </p:txBody>
      </p:sp>
    </p:spTree>
    <p:extLst>
      <p:ext uri="{BB962C8B-B14F-4D97-AF65-F5344CB8AC3E}">
        <p14:creationId xmlns:p14="http://schemas.microsoft.com/office/powerpoint/2010/main" val="3656313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cs-CZ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</a:t>
            </a:r>
            <a:r>
              <a:rPr lang="cs-CZ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</a:t>
            </a:r>
            <a:r>
              <a:rPr lang="cs-CZ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ákon termodynamiky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628650" y="1325563"/>
                <a:ext cx="8010525" cy="5532437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cs-CZ" sz="2000" b="1" dirty="0" smtClean="0">
                    <a:solidFill>
                      <a:schemeClr val="accent2">
                        <a:lumMod val="50000"/>
                      </a:schemeClr>
                    </a:solidFill>
                  </a:rPr>
                  <a:t>Vnitřní energii částic (hlavně její kinetickou složku) lze ovlivnit dodáním/odebráním různých forem energie.</a:t>
                </a:r>
              </a:p>
              <a:p>
                <a:pPr marL="0" indent="0" algn="ctr">
                  <a:buNone/>
                </a:pPr>
                <a:endParaRPr lang="cs-CZ" sz="2000" b="1" dirty="0" smtClean="0">
                  <a:solidFill>
                    <a:schemeClr val="accent2">
                      <a:lumMod val="50000"/>
                    </a:schemeClr>
                  </a:solidFill>
                </a:endParaRPr>
              </a:p>
              <a:p>
                <a:pPr marL="0" indent="0">
                  <a:buNone/>
                </a:pPr>
                <a:r>
                  <a:rPr lang="cs-CZ" sz="2000" b="1" u="sng" dirty="0" smtClean="0"/>
                  <a:t>Které formy energie?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cs-CZ" sz="2000" dirty="0" smtClean="0"/>
                  <a:t>Všechny, které nás napadnou – chemická, elektromagnetická, jaderná, gravitační, mechanická atd. Souhrnně je můžeme označit jako práci </a:t>
                </a:r>
                <a:r>
                  <a:rPr lang="cs-CZ" sz="2000" b="1" i="1" dirty="0" smtClean="0"/>
                  <a:t>W</a:t>
                </a:r>
                <a:r>
                  <a:rPr lang="cs-CZ" sz="2000" i="1" dirty="0" smtClean="0"/>
                  <a:t> </a:t>
                </a:r>
                <a:r>
                  <a:rPr lang="cs-CZ" sz="2000" dirty="0" smtClean="0"/>
                  <a:t>působící na soustavu nebo soustavou vykonávanou.</a:t>
                </a:r>
              </a:p>
              <a:p>
                <a:pPr marL="0" indent="0">
                  <a:buNone/>
                </a:pPr>
                <a:r>
                  <a:rPr lang="cs-CZ" sz="2000" b="1" dirty="0" smtClean="0"/>
                  <a:t>Teplo je také forma energie</a:t>
                </a:r>
                <a:r>
                  <a:rPr lang="cs-CZ" sz="2000" dirty="0" smtClean="0"/>
                  <a:t>…jenom poněkud zvláštní s určitým omezením – může být </a:t>
                </a:r>
                <a:r>
                  <a:rPr lang="cs-CZ" sz="2000" i="1" u="sng" dirty="0" smtClean="0"/>
                  <a:t>předáváno jen v určitém směru</a:t>
                </a:r>
                <a:r>
                  <a:rPr lang="cs-CZ" sz="2000" dirty="0" smtClean="0"/>
                  <a:t>.</a:t>
                </a:r>
              </a:p>
              <a:p>
                <a:pPr marL="0" indent="0">
                  <a:buNone/>
                </a:pPr>
                <a:endParaRPr lang="cs-CZ" sz="200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000" b="1" i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𝒅𝑼</m:t>
                      </m:r>
                      <m:r>
                        <a:rPr lang="cs-CZ" sz="2000" b="1" i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s-CZ" sz="2000" b="1" i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𝒅𝑸</m:t>
                      </m:r>
                      <m:r>
                        <a:rPr lang="cs-CZ" sz="2000" b="1" i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cs-CZ" sz="2000" b="1" i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𝒅𝑾</m:t>
                      </m:r>
                    </m:oMath>
                  </m:oMathPara>
                </a14:m>
                <a:endParaRPr lang="cs-CZ" sz="2000" b="1" dirty="0" smtClean="0">
                  <a:solidFill>
                    <a:schemeClr val="accent2">
                      <a:lumMod val="50000"/>
                    </a:schemeClr>
                  </a:solidFill>
                </a:endParaRPr>
              </a:p>
              <a:p>
                <a:pPr marL="0" indent="0" algn="ctr">
                  <a:buNone/>
                </a:pPr>
                <a:r>
                  <a:rPr lang="cs-CZ" sz="2000" b="1" i="1" dirty="0">
                    <a:solidFill>
                      <a:schemeClr val="accent2">
                        <a:lumMod val="50000"/>
                      </a:schemeClr>
                    </a:solidFill>
                  </a:rPr>
                  <a:t>z</a:t>
                </a:r>
                <a:r>
                  <a:rPr lang="cs-CZ" sz="2000" b="1" i="1" dirty="0" smtClean="0">
                    <a:solidFill>
                      <a:schemeClr val="accent2">
                        <a:lumMod val="50000"/>
                      </a:schemeClr>
                    </a:solidFill>
                  </a:rPr>
                  <a:t>ákon zachování energie</a:t>
                </a:r>
                <a:endParaRPr lang="en-US" sz="2000" b="1" i="1" dirty="0">
                  <a:solidFill>
                    <a:schemeClr val="accent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325563"/>
                <a:ext cx="8010525" cy="5532437"/>
              </a:xfrm>
              <a:blipFill rotWithShape="0">
                <a:blip r:embed="rId2"/>
                <a:stretch>
                  <a:fillRect l="-761" t="-1101" r="-685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19605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-125413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cs-CZ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Izobarický děj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200151"/>
            <a:ext cx="7886700" cy="193357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000" dirty="0" smtClean="0"/>
              <a:t>Nechceme, aby se při nějakém procesu s ideálním plynem měnil jeho tlak…co se stane, pokud takový plyn ohřejeme?</a:t>
            </a:r>
          </a:p>
          <a:p>
            <a:pPr marL="0" indent="0">
              <a:buNone/>
            </a:pPr>
            <a:r>
              <a:rPr lang="cs-CZ" sz="2000" dirty="0" smtClean="0"/>
              <a:t>Částice se začnou pohybovat rychleji, chaotičtěji a pokud má zůstat tlak konstantní, musí začít expandovat do okolí – plyn koná práci.</a:t>
            </a:r>
          </a:p>
          <a:p>
            <a:pPr marL="0" indent="0">
              <a:buNone/>
            </a:pPr>
            <a:endParaRPr lang="en-US" sz="20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" y="3194044"/>
            <a:ext cx="2440800" cy="241136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ovéPole 4"/>
              <p:cNvSpPr txBox="1"/>
              <p:nvPr/>
            </p:nvSpPr>
            <p:spPr>
              <a:xfrm>
                <a:off x="4838700" y="3311657"/>
                <a:ext cx="2609850" cy="4901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400" b="1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𝑸</m:t>
                          </m:r>
                        </m:e>
                        <m:sub>
                          <m:r>
                            <a:rPr lang="cs-CZ" sz="2400" b="1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𝒑</m:t>
                          </m:r>
                        </m:sub>
                      </m:sSub>
                      <m:r>
                        <a:rPr lang="cs-CZ" sz="2400" b="1" i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s-CZ" sz="2400" b="1" i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𝑼</m:t>
                      </m:r>
                      <m:r>
                        <a:rPr lang="cs-CZ" sz="2400" b="1" i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cs-CZ" sz="2400" b="1" i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𝒑</m:t>
                      </m:r>
                      <m:r>
                        <a:rPr lang="cs-CZ" sz="2400" b="1" i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.∆</m:t>
                      </m:r>
                      <m:r>
                        <a:rPr lang="cs-CZ" sz="2400" b="1" i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𝑽</m:t>
                      </m:r>
                    </m:oMath>
                  </m:oMathPara>
                </a14:m>
                <a:endParaRPr lang="en-US" sz="2400" b="1" dirty="0">
                  <a:solidFill>
                    <a:schemeClr val="accent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" name="TextovéPole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8700" y="3311657"/>
                <a:ext cx="2609850" cy="490199"/>
              </a:xfrm>
              <a:prstGeom prst="rect">
                <a:avLst/>
              </a:prstGeom>
              <a:blipFill rotWithShape="0">
                <a:blip r:embed="rId3"/>
                <a:stretch>
                  <a:fillRect b="-740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ovéPole 5"/>
              <p:cNvSpPr txBox="1"/>
              <p:nvPr/>
            </p:nvSpPr>
            <p:spPr>
              <a:xfrm>
                <a:off x="4145674" y="4142576"/>
                <a:ext cx="4332533" cy="56387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sSub>
                            <m:sSubPr>
                              <m:ctrlPr>
                                <a:rPr lang="cs-CZ" b="0" i="1" smtClean="0">
                                  <a:solidFill>
                                    <a:schemeClr val="accent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b="0" i="1" smtClean="0">
                                  <a:solidFill>
                                    <a:schemeClr val="accent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r>
                                <a:rPr lang="cs-CZ" b="0" i="1" smtClean="0">
                                  <a:solidFill>
                                    <a:schemeClr val="accent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cs-CZ" b="0" i="1" smtClean="0">
                                  <a:solidFill>
                                    <a:schemeClr val="accent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i="1" smtClean="0">
                                  <a:solidFill>
                                    <a:schemeClr val="accent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b="0" i="1" smtClean="0">
                                  <a:solidFill>
                                    <a:schemeClr val="accent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cs-CZ" b="0" i="1" smtClean="0">
                                  <a:solidFill>
                                    <a:schemeClr val="accent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cs-CZ" b="0" i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b="0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sSub>
                            <m:sSubPr>
                              <m:ctrlPr>
                                <a:rPr lang="cs-CZ" b="0" i="1" smtClean="0">
                                  <a:solidFill>
                                    <a:schemeClr val="accent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b="0" i="1" smtClean="0">
                                  <a:solidFill>
                                    <a:schemeClr val="accent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r>
                                <a:rPr lang="cs-CZ" b="0" i="1" smtClean="0">
                                  <a:solidFill>
                                    <a:schemeClr val="accent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cs-CZ" b="0" i="1" smtClean="0">
                                  <a:solidFill>
                                    <a:schemeClr val="accent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cs-CZ" b="0" i="1" smtClean="0">
                                  <a:solidFill>
                                    <a:schemeClr val="accent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b="0" i="1" smtClean="0">
                                  <a:solidFill>
                                    <a:schemeClr val="accent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cs-CZ" b="0" i="1" smtClean="0">
                                  <a:solidFill>
                                    <a:schemeClr val="accent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cs-CZ" b="0" i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     </m:t>
                      </m:r>
                      <m:r>
                        <a:rPr lang="cs-CZ" b="0" i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     </m:t>
                      </m:r>
                      <m:f>
                        <m:fPr>
                          <m:ctrlPr>
                            <a:rPr lang="cs-CZ" b="0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cs-CZ" b="0" i="1" smtClean="0">
                                  <a:solidFill>
                                    <a:schemeClr val="accent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b="0" i="1" smtClean="0">
                                  <a:solidFill>
                                    <a:schemeClr val="accent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cs-CZ" b="0" i="1" smtClean="0">
                                  <a:solidFill>
                                    <a:schemeClr val="accent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cs-CZ" b="0" i="1" smtClean="0">
                                  <a:solidFill>
                                    <a:schemeClr val="accent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b="0" i="1" smtClean="0">
                                  <a:solidFill>
                                    <a:schemeClr val="accent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cs-CZ" b="0" i="1" smtClean="0">
                                  <a:solidFill>
                                    <a:schemeClr val="accent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cs-CZ" b="0" i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b="0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cs-CZ" b="0" i="1" smtClean="0">
                                  <a:solidFill>
                                    <a:schemeClr val="accent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b="0" i="1" smtClean="0">
                                  <a:solidFill>
                                    <a:schemeClr val="accent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cs-CZ" b="0" i="1" smtClean="0">
                                  <a:solidFill>
                                    <a:schemeClr val="accent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cs-CZ" b="0" i="1" smtClean="0">
                                  <a:solidFill>
                                    <a:schemeClr val="accent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b="0" i="1" smtClean="0">
                                  <a:solidFill>
                                    <a:schemeClr val="accent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cs-CZ" b="0" i="1" smtClean="0">
                                  <a:solidFill>
                                    <a:schemeClr val="accent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cs-CZ" b="0" i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cs-CZ" b="0" i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𝑘𝑜𝑛𝑠𝑡𝑎𝑛𝑡𝑎</m:t>
                      </m:r>
                    </m:oMath>
                  </m:oMathPara>
                </a14:m>
                <a:endParaRPr lang="en-US" dirty="0">
                  <a:solidFill>
                    <a:schemeClr val="accent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" name="TextovéPole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5674" y="4142576"/>
                <a:ext cx="4332533" cy="56387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ovéPole 6"/>
          <p:cNvSpPr txBox="1"/>
          <p:nvPr/>
        </p:nvSpPr>
        <p:spPr>
          <a:xfrm>
            <a:off x="4722018" y="5143746"/>
            <a:ext cx="32980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solidFill>
                  <a:schemeClr val="accent1">
                    <a:lumMod val="50000"/>
                  </a:schemeClr>
                </a:solidFill>
              </a:rPr>
              <a:t>Gay – Lussacův zákon</a:t>
            </a:r>
            <a:endParaRPr lang="en-US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9025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-165052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cs-CZ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Izochorický děj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057275"/>
            <a:ext cx="7886700" cy="14763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000" dirty="0" smtClean="0"/>
              <a:t>Co se ale stane s ideálním plynem, pokud ho začneme ohřívat, ale nechceme, aby se rozpínal?</a:t>
            </a:r>
          </a:p>
          <a:p>
            <a:pPr marL="0" indent="0">
              <a:buNone/>
            </a:pPr>
            <a:r>
              <a:rPr lang="cs-CZ" sz="2000" dirty="0" smtClean="0"/>
              <a:t>Částice se opět zrychlí a zvýší svou energii, čímž začnou vyvíjet větší tlak na stěny nádoby.</a:t>
            </a:r>
          </a:p>
          <a:p>
            <a:pPr marL="0" indent="0">
              <a:buNone/>
            </a:pPr>
            <a:endParaRPr lang="en-US" sz="20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" y="3013917"/>
            <a:ext cx="3051000" cy="248751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ovéPole 4"/>
              <p:cNvSpPr txBox="1"/>
              <p:nvPr/>
            </p:nvSpPr>
            <p:spPr>
              <a:xfrm>
                <a:off x="5095874" y="3013917"/>
                <a:ext cx="223837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400" b="1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𝑸</m:t>
                          </m:r>
                        </m:e>
                        <m:sub>
                          <m:r>
                            <a:rPr lang="cs-CZ" sz="2400" b="1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𝑽</m:t>
                          </m:r>
                        </m:sub>
                      </m:sSub>
                      <m:r>
                        <a:rPr lang="cs-CZ" sz="2400" b="1" i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s-CZ" sz="2400" b="1" i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cs-CZ" sz="2400" b="1" i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𝑼</m:t>
                      </m:r>
                    </m:oMath>
                  </m:oMathPara>
                </a14:m>
                <a:endParaRPr lang="en-US" sz="2400" b="1" dirty="0">
                  <a:solidFill>
                    <a:schemeClr val="accent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" name="TextovéPole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95874" y="3013917"/>
                <a:ext cx="2238375" cy="461665"/>
              </a:xfrm>
              <a:prstGeom prst="rect">
                <a:avLst/>
              </a:prstGeom>
              <a:blipFill rotWithShape="0">
                <a:blip r:embed="rId3"/>
                <a:stretch>
                  <a:fillRect b="-13158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ovéPole 5"/>
              <p:cNvSpPr txBox="1"/>
              <p:nvPr/>
            </p:nvSpPr>
            <p:spPr>
              <a:xfrm>
                <a:off x="4181972" y="3955849"/>
                <a:ext cx="4402808" cy="56387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 smtClean="0">
                                  <a:solidFill>
                                    <a:schemeClr val="accent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b="0" i="1" smtClean="0">
                                  <a:solidFill>
                                    <a:schemeClr val="accent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cs-CZ" b="0" i="1" smtClean="0">
                                  <a:solidFill>
                                    <a:schemeClr val="accent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cs-CZ" b="0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cs-CZ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num>
                        <m:den>
                          <m:sSub>
                            <m:sSubPr>
                              <m:ctrlPr>
                                <a:rPr lang="en-US" i="1" smtClean="0">
                                  <a:solidFill>
                                    <a:schemeClr val="accent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b="0" i="1" smtClean="0">
                                  <a:solidFill>
                                    <a:schemeClr val="accent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cs-CZ" b="0" i="1" smtClean="0">
                                  <a:solidFill>
                                    <a:schemeClr val="accent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cs-CZ" b="0" i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b="0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cs-CZ" b="0" i="1" smtClean="0">
                                  <a:solidFill>
                                    <a:schemeClr val="accent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b="0" i="1" smtClean="0">
                                  <a:solidFill>
                                    <a:schemeClr val="accent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cs-CZ" b="0" i="1" smtClean="0">
                                  <a:solidFill>
                                    <a:schemeClr val="accent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cs-CZ" b="0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cs-CZ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num>
                        <m:den>
                          <m:sSub>
                            <m:sSubPr>
                              <m:ctrlPr>
                                <a:rPr lang="cs-CZ" b="0" i="1" smtClean="0">
                                  <a:solidFill>
                                    <a:schemeClr val="accent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b="0" i="1" smtClean="0">
                                  <a:solidFill>
                                    <a:schemeClr val="accent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cs-CZ" b="0" i="1" smtClean="0">
                                  <a:solidFill>
                                    <a:schemeClr val="accent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cs-CZ" b="0" i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     </m:t>
                      </m:r>
                      <m:r>
                        <a:rPr lang="cs-CZ" b="0" i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     </m:t>
                      </m:r>
                      <m:f>
                        <m:fPr>
                          <m:ctrlPr>
                            <a:rPr lang="cs-CZ" b="0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cs-CZ" b="0" i="1" smtClean="0">
                                  <a:solidFill>
                                    <a:schemeClr val="accent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b="0" i="1" smtClean="0">
                                  <a:solidFill>
                                    <a:schemeClr val="accent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cs-CZ" b="0" i="1" smtClean="0">
                                  <a:solidFill>
                                    <a:schemeClr val="accent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cs-CZ" b="0" i="1" smtClean="0">
                                  <a:solidFill>
                                    <a:schemeClr val="accent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b="0" i="1" smtClean="0">
                                  <a:solidFill>
                                    <a:schemeClr val="accent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cs-CZ" b="0" i="1" smtClean="0">
                                  <a:solidFill>
                                    <a:schemeClr val="accent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cs-CZ" b="0" i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b="0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cs-CZ" b="0" i="1" smtClean="0">
                                  <a:solidFill>
                                    <a:schemeClr val="accent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b="0" i="1" smtClean="0">
                                  <a:solidFill>
                                    <a:schemeClr val="accent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cs-CZ" b="0" i="1" smtClean="0">
                                  <a:solidFill>
                                    <a:schemeClr val="accent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cs-CZ" b="0" i="1" smtClean="0">
                                  <a:solidFill>
                                    <a:schemeClr val="accent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b="0" i="1" smtClean="0">
                                  <a:solidFill>
                                    <a:schemeClr val="accent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cs-CZ" b="0" i="1" smtClean="0">
                                  <a:solidFill>
                                    <a:schemeClr val="accent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cs-CZ" b="0" i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cs-CZ" b="0" i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𝑘𝑜𝑛𝑠𝑡𝑎𝑛𝑡𝑎</m:t>
                      </m:r>
                    </m:oMath>
                  </m:oMathPara>
                </a14:m>
                <a:endParaRPr lang="en-US" dirty="0">
                  <a:solidFill>
                    <a:schemeClr val="accent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" name="TextovéPole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1972" y="3955849"/>
                <a:ext cx="4402808" cy="56387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ovéPole 6"/>
          <p:cNvSpPr txBox="1"/>
          <p:nvPr/>
        </p:nvSpPr>
        <p:spPr>
          <a:xfrm>
            <a:off x="5324475" y="4897781"/>
            <a:ext cx="22764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smtClean="0">
                <a:solidFill>
                  <a:schemeClr val="accent1">
                    <a:lumMod val="50000"/>
                  </a:schemeClr>
                </a:solidFill>
              </a:rPr>
              <a:t>Charlesův zákon</a:t>
            </a:r>
            <a:endParaRPr lang="en-US" sz="20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5626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-179711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cs-CZ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Izotermický děj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028700"/>
            <a:ext cx="7886700" cy="153352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000" dirty="0" smtClean="0"/>
              <a:t>Co se stane s plynem, pokud ho začneme ohřívat a chceme, aby teplota zůstala konstantní?</a:t>
            </a:r>
          </a:p>
          <a:p>
            <a:pPr marL="0" indent="0">
              <a:buNone/>
            </a:pPr>
            <a:r>
              <a:rPr lang="cs-CZ" sz="2000" dirty="0" smtClean="0"/>
              <a:t>Pokud zůstane konstantní teplota, nemůže se měnit ani vnitřní energie částic plynu; dodané teplo se tedy musí rychle měnit v práci.</a:t>
            </a:r>
          </a:p>
          <a:p>
            <a:pPr marL="0" indent="0">
              <a:buNone/>
            </a:pPr>
            <a:endParaRPr lang="en-US" sz="20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email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2935599"/>
            <a:ext cx="3888000" cy="272014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ovéPole 4"/>
              <p:cNvSpPr txBox="1"/>
              <p:nvPr/>
            </p:nvSpPr>
            <p:spPr>
              <a:xfrm>
                <a:off x="5354884" y="2935599"/>
                <a:ext cx="249555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400" b="1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𝑸</m:t>
                          </m:r>
                        </m:e>
                        <m:sub>
                          <m:r>
                            <a:rPr lang="cs-CZ" sz="2400" b="1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𝑻</m:t>
                          </m:r>
                        </m:sub>
                      </m:sSub>
                      <m:r>
                        <a:rPr lang="cs-CZ" sz="2400" b="1" i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s-CZ" sz="2400" b="1" i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𝑾</m:t>
                      </m:r>
                    </m:oMath>
                  </m:oMathPara>
                </a14:m>
                <a:endParaRPr lang="en-US" sz="2400" b="1" dirty="0">
                  <a:solidFill>
                    <a:schemeClr val="accent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" name="TextovéPole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4884" y="2935599"/>
                <a:ext cx="2495550" cy="461665"/>
              </a:xfrm>
              <a:prstGeom prst="rect">
                <a:avLst/>
              </a:prstGeom>
              <a:blipFill rotWithShape="0">
                <a:blip r:embed="rId3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ovéPole 5"/>
              <p:cNvSpPr txBox="1"/>
              <p:nvPr/>
            </p:nvSpPr>
            <p:spPr>
              <a:xfrm>
                <a:off x="5225936" y="3770637"/>
                <a:ext cx="2968248" cy="107074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 smtClean="0">
                                  <a:solidFill>
                                    <a:schemeClr val="accent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b="0" i="1" smtClean="0">
                                  <a:solidFill>
                                    <a:schemeClr val="accent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cs-CZ" b="0" i="1" smtClean="0">
                                  <a:solidFill>
                                    <a:schemeClr val="accent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cs-CZ" b="0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b>
                            <m:sSubPr>
                              <m:ctrlPr>
                                <a:rPr lang="en-US" i="1" smtClean="0">
                                  <a:solidFill>
                                    <a:schemeClr val="accent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b="0" i="1" smtClean="0">
                                  <a:solidFill>
                                    <a:schemeClr val="accent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cs-CZ" b="0" i="1" smtClean="0">
                                  <a:solidFill>
                                    <a:schemeClr val="accent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r>
                            <a:rPr lang="cs-CZ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den>
                      </m:f>
                      <m:r>
                        <a:rPr lang="cs-CZ" b="0" i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b="0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cs-CZ" b="0" i="1" smtClean="0">
                                  <a:solidFill>
                                    <a:schemeClr val="accent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b="0" i="1" smtClean="0">
                                  <a:solidFill>
                                    <a:schemeClr val="accent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cs-CZ" b="0" i="1" smtClean="0">
                                  <a:solidFill>
                                    <a:schemeClr val="accent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cs-CZ" b="0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b>
                            <m:sSubPr>
                              <m:ctrlPr>
                                <a:rPr lang="cs-CZ" b="0" i="1" smtClean="0">
                                  <a:solidFill>
                                    <a:schemeClr val="accent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b="0" i="1" smtClean="0">
                                  <a:solidFill>
                                    <a:schemeClr val="accent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cs-CZ" b="0" i="1" smtClean="0">
                                  <a:solidFill>
                                    <a:schemeClr val="accent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r>
                            <a:rPr lang="cs-CZ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den>
                      </m:f>
                      <m:r>
                        <a:rPr lang="cs-CZ" b="0" i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cs-CZ" b="0" i="1" dirty="0" smtClean="0">
                  <a:solidFill>
                    <a:schemeClr val="accent2">
                      <a:lumMod val="50000"/>
                    </a:schemeClr>
                  </a:solidFill>
                  <a:latin typeface="Cambria Math" panose="02040503050406030204" pitchFamily="18" charset="0"/>
                </a:endParaRPr>
              </a:p>
              <a:p>
                <a:endParaRPr lang="cs-CZ" b="0" i="1" dirty="0" smtClean="0">
                  <a:solidFill>
                    <a:schemeClr val="accent2">
                      <a:lumMod val="50000"/>
                    </a:schemeClr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0" i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</m:t>
                      </m:r>
                      <m:sSub>
                        <m:sSubPr>
                          <m:ctrlPr>
                            <a:rPr lang="cs-CZ" b="0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cs-CZ" b="0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cs-CZ" b="0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cs-CZ" b="0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cs-CZ" b="0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cs-CZ" b="0" i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cs-CZ" b="0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cs-CZ" b="0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cs-CZ" b="0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cs-CZ" b="0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cs-CZ" b="0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cs-CZ" b="0" i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cs-CZ" b="0" i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𝑘𝑜𝑛𝑠𝑡𝑎𝑛𝑡𝑎</m:t>
                      </m:r>
                    </m:oMath>
                  </m:oMathPara>
                </a14:m>
                <a:endParaRPr lang="en-US" dirty="0">
                  <a:solidFill>
                    <a:schemeClr val="accent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" name="TextovéPole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5936" y="3770637"/>
                <a:ext cx="2968248" cy="1070742"/>
              </a:xfrm>
              <a:prstGeom prst="rect">
                <a:avLst/>
              </a:prstGeom>
              <a:blipFill rotWithShape="0">
                <a:blip r:embed="rId4"/>
                <a:stretch>
                  <a:fillRect r="-821" b="-6286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ovéPole 6"/>
          <p:cNvSpPr txBox="1"/>
          <p:nvPr/>
        </p:nvSpPr>
        <p:spPr>
          <a:xfrm>
            <a:off x="5225936" y="5255630"/>
            <a:ext cx="29622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smtClean="0">
                <a:solidFill>
                  <a:schemeClr val="accent1">
                    <a:lumMod val="50000"/>
                  </a:schemeClr>
                </a:solidFill>
              </a:rPr>
              <a:t>Boylův – Mariottův zákon</a:t>
            </a:r>
            <a:endParaRPr lang="en-US" sz="20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7410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cs-CZ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Adiabatický děj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029181"/>
            <a:ext cx="7886700" cy="13244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000" dirty="0" smtClean="0"/>
              <a:t>Co se stane s plynem, pokud ho ohřejeme a zabráníme výměně tepla s okolím?</a:t>
            </a:r>
          </a:p>
          <a:p>
            <a:pPr marL="0" indent="0">
              <a:buNone/>
            </a:pPr>
            <a:r>
              <a:rPr lang="cs-CZ" sz="2000" dirty="0" smtClean="0"/>
              <a:t>Nárůst vnitřní energie se musí rychle proměnit v práci.</a:t>
            </a:r>
          </a:p>
          <a:p>
            <a:pPr marL="0" indent="0">
              <a:buNone/>
            </a:pPr>
            <a:endParaRPr lang="en-US" sz="20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" y="2966653"/>
            <a:ext cx="3780000" cy="330201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ovéPole 4"/>
              <p:cNvSpPr txBox="1"/>
              <p:nvPr/>
            </p:nvSpPr>
            <p:spPr>
              <a:xfrm>
                <a:off x="5410612" y="2966653"/>
                <a:ext cx="191452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cs-CZ" sz="2400" b="1" i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𝑼</m:t>
                      </m:r>
                      <m:r>
                        <a:rPr lang="cs-CZ" sz="2400" b="1" i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cs-CZ" sz="2400" b="1" i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𝑾</m:t>
                      </m:r>
                    </m:oMath>
                  </m:oMathPara>
                </a14:m>
                <a:endParaRPr lang="en-US" sz="2400" b="1" dirty="0">
                  <a:solidFill>
                    <a:schemeClr val="accent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" name="TextovéPole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0612" y="2966653"/>
                <a:ext cx="1914525" cy="46166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ovéPole 6"/>
              <p:cNvSpPr txBox="1"/>
              <p:nvPr/>
            </p:nvSpPr>
            <p:spPr>
              <a:xfrm>
                <a:off x="5445826" y="3718231"/>
                <a:ext cx="184409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cs-CZ" b="0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cs-CZ" b="0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</m:t>
                          </m:r>
                        </m:e>
                        <m:sup>
                          <m:r>
                            <a:rPr lang="en-US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</m:t>
                          </m:r>
                        </m:sup>
                      </m:sSup>
                      <m:r>
                        <a:rPr lang="cs-CZ" b="0" i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s-CZ" b="0" i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𝑘𝑜𝑛𝑠𝑡𝑎𝑛𝑡𝑎</m:t>
                      </m:r>
                    </m:oMath>
                  </m:oMathPara>
                </a14:m>
                <a:endParaRPr lang="en-US" dirty="0">
                  <a:solidFill>
                    <a:schemeClr val="accent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7" name="TextovéPole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5826" y="3718231"/>
                <a:ext cx="1844095" cy="276999"/>
              </a:xfrm>
              <a:prstGeom prst="rect">
                <a:avLst/>
              </a:prstGeom>
              <a:blipFill rotWithShape="0">
                <a:blip r:embed="rId4"/>
                <a:stretch>
                  <a:fillRect l="-2640" t="-4444" r="-2640" b="-2666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ovéPole 7"/>
              <p:cNvSpPr txBox="1"/>
              <p:nvPr/>
            </p:nvSpPr>
            <p:spPr>
              <a:xfrm>
                <a:off x="5410612" y="4436861"/>
                <a:ext cx="2155911" cy="52828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</m:t>
                      </m:r>
                      <m:r>
                        <a:rPr lang="cs-CZ" b="0" i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=</m:t>
                      </m:r>
                      <m:f>
                        <m:fPr>
                          <m:ctrlPr>
                            <a:rPr lang="cs-CZ" b="0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cs-CZ" b="0" i="1" smtClean="0">
                                  <a:solidFill>
                                    <a:schemeClr val="accent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sSubPr>
                            <m:e>
                              <m:r>
                                <a:rPr lang="cs-CZ" b="0" i="1" smtClean="0">
                                  <a:solidFill>
                                    <a:schemeClr val="accent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cs-CZ" b="0" i="1" smtClean="0">
                                  <a:solidFill>
                                    <a:schemeClr val="accent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𝑝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cs-CZ" b="0" i="1" smtClean="0">
                                  <a:solidFill>
                                    <a:schemeClr val="accent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sSubPr>
                            <m:e>
                              <m:r>
                                <a:rPr lang="cs-CZ" b="0" i="1" smtClean="0">
                                  <a:solidFill>
                                    <a:schemeClr val="accent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cs-CZ" b="0" i="1" smtClean="0">
                                  <a:solidFill>
                                    <a:schemeClr val="accent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𝑉</m:t>
                              </m:r>
                            </m:sub>
                          </m:sSub>
                        </m:den>
                      </m:f>
                      <m:r>
                        <a:rPr lang="cs-CZ" b="0" i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             </m:t>
                      </m:r>
                      <m:sSub>
                        <m:sSubPr>
                          <m:ctrlPr>
                            <a:rPr lang="cs-CZ" b="0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𝑐</m:t>
                          </m:r>
                        </m:e>
                        <m:sub>
                          <m:r>
                            <a:rPr lang="cs-CZ" b="0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𝑝</m:t>
                          </m:r>
                        </m:sub>
                      </m:sSub>
                      <m:sSub>
                        <m:sSubPr>
                          <m:ctrlPr>
                            <a:rPr lang="cs-CZ" b="0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&gt;</m:t>
                          </m:r>
                          <m:r>
                            <a:rPr lang="cs-CZ" b="0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𝑐</m:t>
                          </m:r>
                        </m:e>
                        <m:sub>
                          <m:r>
                            <a:rPr lang="cs-CZ" b="0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𝑉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accent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8" name="TextovéPole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0612" y="4436861"/>
                <a:ext cx="2155911" cy="528286"/>
              </a:xfrm>
              <a:prstGeom prst="rect">
                <a:avLst/>
              </a:prstGeom>
              <a:blipFill rotWithShape="0">
                <a:blip r:embed="rId5"/>
                <a:stretch>
                  <a:fillRect b="-11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ovéPole 8"/>
          <p:cNvSpPr txBox="1"/>
          <p:nvPr/>
        </p:nvSpPr>
        <p:spPr>
          <a:xfrm>
            <a:off x="5406075" y="5406778"/>
            <a:ext cx="24669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smtClean="0">
                <a:solidFill>
                  <a:schemeClr val="accent1">
                    <a:lumMod val="50000"/>
                  </a:schemeClr>
                </a:solidFill>
              </a:rPr>
              <a:t>Poissonův zákon</a:t>
            </a:r>
            <a:endParaRPr lang="en-US" sz="20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6260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628650" y="184151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cs-CZ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Složení látek – kinetická teorie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2813050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cs-CZ" sz="2400" b="1" i="1" dirty="0" smtClean="0"/>
              <a:t>1. Látky jakéhokoliv skupenství jsou tvořeny </a:t>
            </a:r>
            <a:r>
              <a:rPr lang="cs-CZ" sz="2400" b="1" i="1" dirty="0" smtClean="0">
                <a:solidFill>
                  <a:schemeClr val="accent2">
                    <a:lumMod val="50000"/>
                  </a:schemeClr>
                </a:solidFill>
              </a:rPr>
              <a:t>částicemi</a:t>
            </a:r>
            <a:r>
              <a:rPr lang="cs-CZ" sz="2400" b="1" i="1" dirty="0" smtClean="0"/>
              <a:t> </a:t>
            </a:r>
            <a:r>
              <a:rPr lang="cs-CZ" sz="2400" i="1" dirty="0" smtClean="0"/>
              <a:t>(obvykle myslíme atomy, ionty či molekuly)</a:t>
            </a:r>
            <a:r>
              <a:rPr lang="cs-CZ" sz="2400" b="1" i="1" dirty="0" smtClean="0"/>
              <a:t>.</a:t>
            </a:r>
          </a:p>
          <a:p>
            <a:pPr marL="0" indent="0">
              <a:spcBef>
                <a:spcPts val="0"/>
              </a:spcBef>
              <a:buNone/>
            </a:pPr>
            <a:endParaRPr lang="cs-CZ" sz="2400" dirty="0"/>
          </a:p>
          <a:p>
            <a:pPr marL="0" indent="0">
              <a:spcBef>
                <a:spcPts val="0"/>
              </a:spcBef>
              <a:buNone/>
            </a:pPr>
            <a:r>
              <a:rPr lang="cs-CZ" sz="2400" b="1" i="1" dirty="0" smtClean="0"/>
              <a:t>2. Částice vykonávají </a:t>
            </a:r>
            <a:r>
              <a:rPr lang="cs-CZ" sz="2400" b="1" i="1" dirty="0" smtClean="0">
                <a:solidFill>
                  <a:schemeClr val="accent2">
                    <a:lumMod val="50000"/>
                  </a:schemeClr>
                </a:solidFill>
              </a:rPr>
              <a:t>neustálý</a:t>
            </a:r>
            <a:r>
              <a:rPr lang="cs-CZ" sz="2400" b="1" i="1" dirty="0" smtClean="0"/>
              <a:t> a </a:t>
            </a:r>
            <a:r>
              <a:rPr lang="cs-CZ" sz="2400" b="1" i="1" dirty="0" smtClean="0">
                <a:solidFill>
                  <a:schemeClr val="accent2">
                    <a:lumMod val="50000"/>
                  </a:schemeClr>
                </a:solidFill>
              </a:rPr>
              <a:t>neuspořádaný pohyb</a:t>
            </a:r>
            <a:r>
              <a:rPr lang="cs-CZ" sz="2400" b="1" i="1" dirty="0" smtClean="0"/>
              <a:t>.</a:t>
            </a:r>
          </a:p>
          <a:p>
            <a:pPr marL="0" indent="0">
              <a:spcBef>
                <a:spcPts val="0"/>
              </a:spcBef>
              <a:buNone/>
            </a:pPr>
            <a:endParaRPr lang="cs-CZ" sz="2400" b="1" i="1" dirty="0"/>
          </a:p>
          <a:p>
            <a:pPr marL="0" indent="0">
              <a:spcBef>
                <a:spcPts val="0"/>
              </a:spcBef>
              <a:buNone/>
            </a:pPr>
            <a:r>
              <a:rPr lang="cs-CZ" sz="2400" b="1" i="1" dirty="0" smtClean="0"/>
              <a:t>3. Mezi částicemi působí </a:t>
            </a:r>
            <a:r>
              <a:rPr lang="cs-CZ" sz="2400" b="1" i="1" dirty="0" smtClean="0">
                <a:solidFill>
                  <a:schemeClr val="accent2">
                    <a:lumMod val="50000"/>
                  </a:schemeClr>
                </a:solidFill>
              </a:rPr>
              <a:t>přitažlivé a odpudivé sily</a:t>
            </a:r>
            <a:r>
              <a:rPr lang="cs-CZ" sz="2400" b="1" i="1" dirty="0" smtClean="0"/>
              <a:t> s ohledem na vzdálenost mezi nimi.</a:t>
            </a:r>
            <a:endParaRPr lang="cs-CZ" sz="2400" b="1" i="1" dirty="0"/>
          </a:p>
        </p:txBody>
      </p:sp>
    </p:spTree>
    <p:extLst>
      <p:ext uri="{BB962C8B-B14F-4D97-AF65-F5344CB8AC3E}">
        <p14:creationId xmlns:p14="http://schemas.microsoft.com/office/powerpoint/2010/main" val="2722314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cs-CZ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Tepelná kapacita a měrná tepelná kapacita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628650" y="1325563"/>
                <a:ext cx="7886700" cy="4305300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cs-CZ" sz="2000" dirty="0" smtClean="0"/>
                  <a:t>Ze zkušenosti víme, že různé látky se ohřívají (ochlazují) různě rychle.</a:t>
                </a:r>
              </a:p>
              <a:p>
                <a:pPr marL="0" indent="0">
                  <a:buNone/>
                </a:pPr>
                <a:endParaRPr lang="cs-CZ" sz="2000" dirty="0" smtClean="0"/>
              </a:p>
              <a:p>
                <a:pPr marL="0" indent="0">
                  <a:buNone/>
                </a:pPr>
                <a:r>
                  <a:rPr lang="cs-CZ" sz="2000" b="1" i="1" u="sng" dirty="0" smtClean="0">
                    <a:solidFill>
                      <a:schemeClr val="accent2">
                        <a:lumMod val="50000"/>
                      </a:schemeClr>
                    </a:solidFill>
                  </a:rPr>
                  <a:t>Tepelná kapacita C</a:t>
                </a:r>
                <a:r>
                  <a:rPr lang="cs-CZ" sz="2000" dirty="0" smtClean="0">
                    <a:solidFill>
                      <a:schemeClr val="accent2">
                        <a:lumMod val="50000"/>
                      </a:schemeClr>
                    </a:solidFill>
                  </a:rPr>
                  <a:t> </a:t>
                </a:r>
                <a:r>
                  <a:rPr lang="cs-CZ" sz="2000" dirty="0" smtClean="0"/>
                  <a:t>– množství tepla, které ohřeje těleso o jeden kelvin</a:t>
                </a:r>
              </a:p>
              <a:p>
                <a:pPr marL="0" indent="0">
                  <a:buNone/>
                </a:pPr>
                <a:endParaRPr lang="cs-CZ" sz="2000" dirty="0" smtClean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cs-CZ" sz="2000" b="1" i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𝑪</m:t>
                      </m:r>
                      <m:r>
                        <a:rPr lang="cs-CZ" sz="2000" b="1" i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sz="2000" b="1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000" b="1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𝑸</m:t>
                          </m:r>
                        </m:num>
                        <m:den>
                          <m:r>
                            <a:rPr lang="cs-CZ" sz="2000" b="1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cs-CZ" sz="2000" b="1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𝑻</m:t>
                          </m:r>
                        </m:den>
                      </m:f>
                    </m:oMath>
                  </m:oMathPara>
                </a14:m>
                <a:endParaRPr lang="cs-CZ" sz="2000" b="1" i="1" dirty="0" smtClean="0">
                  <a:solidFill>
                    <a:schemeClr val="accent2">
                      <a:lumMod val="50000"/>
                    </a:schemeClr>
                  </a:solidFill>
                </a:endParaRPr>
              </a:p>
              <a:p>
                <a:pPr marL="0" indent="0" algn="ctr">
                  <a:buNone/>
                </a:pPr>
                <a:endParaRPr lang="cs-CZ" sz="2000" b="1" i="1" dirty="0">
                  <a:solidFill>
                    <a:schemeClr val="accent2">
                      <a:lumMod val="50000"/>
                    </a:schemeClr>
                  </a:solidFill>
                </a:endParaRPr>
              </a:p>
              <a:p>
                <a:pPr marL="0" indent="0">
                  <a:spcBef>
                    <a:spcPts val="600"/>
                  </a:spcBef>
                  <a:buNone/>
                </a:pPr>
                <a:r>
                  <a:rPr lang="cs-CZ" sz="2000" b="1" i="1" u="sng" dirty="0" smtClean="0">
                    <a:solidFill>
                      <a:schemeClr val="accent2">
                        <a:lumMod val="50000"/>
                      </a:schemeClr>
                    </a:solidFill>
                  </a:rPr>
                  <a:t>Měrná tepelná kapacita c</a:t>
                </a:r>
                <a:r>
                  <a:rPr lang="cs-CZ" sz="2000" dirty="0" smtClean="0"/>
                  <a:t> – množství tepla, které je nutno dodat jednomu kilogramu tělesa, aby se ohřálo o jeden kelvin</a:t>
                </a:r>
              </a:p>
              <a:p>
                <a:pPr marL="0" indent="0">
                  <a:spcBef>
                    <a:spcPts val="600"/>
                  </a:spcBef>
                  <a:buNone/>
                </a:pPr>
                <a:endParaRPr lang="cs-CZ" sz="2000" dirty="0" smtClean="0"/>
              </a:p>
              <a:p>
                <a:pPr marL="0" indent="0" algn="ctr">
                  <a:spcBef>
                    <a:spcPts val="6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cs-CZ" sz="2000" b="1" i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𝒄</m:t>
                      </m:r>
                      <m:r>
                        <a:rPr lang="cs-CZ" sz="2000" b="1" i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sz="2000" b="1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000" b="1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cs-CZ" sz="2000" b="1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𝒎</m:t>
                          </m:r>
                        </m:den>
                      </m:f>
                      <m:r>
                        <a:rPr lang="cs-CZ" sz="2000" b="1" i="1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f>
                        <m:fPr>
                          <m:ctrlPr>
                            <a:rPr lang="cs-CZ" sz="2000" b="1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000" b="1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𝑸</m:t>
                          </m:r>
                        </m:num>
                        <m:den>
                          <m:r>
                            <a:rPr lang="cs-CZ" sz="2000" b="1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cs-CZ" sz="2000" b="1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𝑻</m:t>
                          </m:r>
                        </m:den>
                      </m:f>
                      <m:r>
                        <a:rPr lang="cs-CZ" sz="2000" b="1" i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                   </m:t>
                      </m:r>
                      <m:r>
                        <a:rPr lang="cs-CZ" sz="2000" b="1" i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𝑸</m:t>
                      </m:r>
                      <m:r>
                        <a:rPr lang="cs-CZ" sz="2000" b="1" i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cs-CZ" sz="2000" b="1" i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𝒎</m:t>
                      </m:r>
                      <m:r>
                        <a:rPr lang="cs-CZ" sz="2000" b="1" i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cs-CZ" sz="2000" b="1" i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𝒄</m:t>
                      </m:r>
                      <m:r>
                        <a:rPr lang="cs-CZ" sz="2000" b="1" i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∙∆</m:t>
                      </m:r>
                      <m:r>
                        <a:rPr lang="cs-CZ" sz="2000" b="1" i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𝑻</m:t>
                      </m:r>
                      <m:r>
                        <a:rPr lang="cs-CZ" sz="2000" b="1" i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2000" b="1" i="1" dirty="0">
                  <a:solidFill>
                    <a:schemeClr val="accent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325563"/>
                <a:ext cx="7886700" cy="4305300"/>
              </a:xfrm>
              <a:blipFill rotWithShape="0">
                <a:blip r:embed="rId2"/>
                <a:stretch>
                  <a:fillRect l="-773" t="-1414" r="-773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99653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cs-CZ" sz="3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Příklad</a:t>
            </a:r>
            <a:endParaRPr lang="cs-CZ" sz="36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7175" y="1206500"/>
            <a:ext cx="8629650" cy="6794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000" dirty="0" smtClean="0"/>
              <a:t>Jaké teplo přijme kyslík o hmotnosti 50 g, zvýší-li se jeho teplota z 20° na 100°C při stálém tlaku? Měrná tepelná kapacita kyslíku při stálém tlaku je 912 J.kg</a:t>
            </a:r>
            <a:r>
              <a:rPr lang="cs-CZ" sz="2000" baseline="30000" dirty="0" smtClean="0"/>
              <a:t>-1</a:t>
            </a:r>
            <a:r>
              <a:rPr lang="cs-CZ" sz="2000" dirty="0" smtClean="0"/>
              <a:t>.K</a:t>
            </a:r>
            <a:r>
              <a:rPr lang="cs-CZ" sz="2000" baseline="30000" dirty="0" smtClean="0"/>
              <a:t>-1</a:t>
            </a:r>
            <a:r>
              <a:rPr lang="cs-CZ" sz="2000" dirty="0" smtClean="0"/>
              <a:t>.</a:t>
            </a:r>
            <a:endParaRPr lang="cs-CZ" sz="2000" dirty="0"/>
          </a:p>
        </p:txBody>
      </p:sp>
      <p:grpSp>
        <p:nvGrpSpPr>
          <p:cNvPr id="11" name="Skupina 10"/>
          <p:cNvGrpSpPr/>
          <p:nvPr/>
        </p:nvGrpSpPr>
        <p:grpSpPr>
          <a:xfrm>
            <a:off x="257175" y="2019300"/>
            <a:ext cx="2505075" cy="1390650"/>
            <a:chOff x="257175" y="2019300"/>
            <a:chExt cx="2505075" cy="1390650"/>
          </a:xfrm>
        </p:grpSpPr>
        <p:sp>
          <p:nvSpPr>
            <p:cNvPr id="4" name="TextovéPole 3"/>
            <p:cNvSpPr txBox="1"/>
            <p:nvPr/>
          </p:nvSpPr>
          <p:spPr>
            <a:xfrm>
              <a:off x="257175" y="2019300"/>
              <a:ext cx="2505075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2000" i="1" dirty="0" smtClean="0"/>
                <a:t>m </a:t>
              </a:r>
              <a:r>
                <a:rPr lang="cs-CZ" sz="2000" dirty="0" smtClean="0"/>
                <a:t>= 50 </a:t>
              </a:r>
              <a:r>
                <a:rPr lang="cs-CZ" sz="2000" i="1" dirty="0" smtClean="0"/>
                <a:t>g</a:t>
              </a:r>
              <a:r>
                <a:rPr lang="cs-CZ" sz="2000" dirty="0" smtClean="0"/>
                <a:t> = 0,05 </a:t>
              </a:r>
              <a:r>
                <a:rPr lang="cs-CZ" sz="2000" i="1" dirty="0" smtClean="0"/>
                <a:t>kg</a:t>
              </a:r>
            </a:p>
            <a:p>
              <a:r>
                <a:rPr lang="cs-CZ" sz="2000" i="1" dirty="0" smtClean="0">
                  <a:sym typeface="Symbol" panose="05050102010706020507" pitchFamily="18" charset="2"/>
                </a:rPr>
                <a:t>T</a:t>
              </a:r>
              <a:r>
                <a:rPr lang="cs-CZ" sz="2000" dirty="0" smtClean="0">
                  <a:sym typeface="Symbol" panose="05050102010706020507" pitchFamily="18" charset="2"/>
                </a:rPr>
                <a:t> = 80 </a:t>
              </a:r>
              <a:r>
                <a:rPr lang="cs-CZ" sz="2000" i="1" dirty="0" smtClean="0">
                  <a:sym typeface="Symbol" panose="05050102010706020507" pitchFamily="18" charset="2"/>
                </a:rPr>
                <a:t>K</a:t>
              </a:r>
            </a:p>
            <a:p>
              <a:r>
                <a:rPr lang="cs-CZ" sz="2000" i="1" dirty="0">
                  <a:sym typeface="Symbol" panose="05050102010706020507" pitchFamily="18" charset="2"/>
                </a:rPr>
                <a:t>c</a:t>
              </a:r>
              <a:r>
                <a:rPr lang="cs-CZ" sz="2000" i="1" dirty="0" smtClean="0">
                  <a:sym typeface="Symbol" panose="05050102010706020507" pitchFamily="18" charset="2"/>
                </a:rPr>
                <a:t> </a:t>
              </a:r>
              <a:r>
                <a:rPr lang="cs-CZ" sz="2000" dirty="0" smtClean="0">
                  <a:sym typeface="Symbol" panose="05050102010706020507" pitchFamily="18" charset="2"/>
                </a:rPr>
                <a:t>= 912 </a:t>
              </a:r>
              <a:r>
                <a:rPr lang="cs-CZ" sz="2000" i="1" dirty="0" smtClean="0"/>
                <a:t>J.kg</a:t>
              </a:r>
              <a:r>
                <a:rPr lang="cs-CZ" sz="2000" i="1" baseline="30000" dirty="0" smtClean="0"/>
                <a:t>-1</a:t>
              </a:r>
              <a:r>
                <a:rPr lang="cs-CZ" sz="2000" i="1" dirty="0" smtClean="0"/>
                <a:t>.K</a:t>
              </a:r>
              <a:r>
                <a:rPr lang="cs-CZ" sz="2000" i="1" baseline="30000" dirty="0" smtClean="0"/>
                <a:t>-1</a:t>
              </a:r>
              <a:endParaRPr lang="cs-CZ" sz="2000" i="1" dirty="0"/>
            </a:p>
            <a:p>
              <a:r>
                <a:rPr lang="cs-CZ" sz="2000" i="1" dirty="0" smtClean="0"/>
                <a:t>Q </a:t>
              </a:r>
              <a:r>
                <a:rPr lang="cs-CZ" sz="2000" dirty="0" smtClean="0"/>
                <a:t>= ? </a:t>
              </a:r>
              <a:r>
                <a:rPr lang="cs-CZ" sz="2000" i="1" dirty="0" smtClean="0"/>
                <a:t>J</a:t>
              </a:r>
            </a:p>
          </p:txBody>
        </p:sp>
        <p:cxnSp>
          <p:nvCxnSpPr>
            <p:cNvPr id="6" name="Přímá spojnice 5"/>
            <p:cNvCxnSpPr/>
            <p:nvPr/>
          </p:nvCxnSpPr>
          <p:spPr>
            <a:xfrm>
              <a:off x="257175" y="3409950"/>
              <a:ext cx="2505075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ovéPole 6"/>
              <p:cNvSpPr txBox="1"/>
              <p:nvPr/>
            </p:nvSpPr>
            <p:spPr>
              <a:xfrm>
                <a:off x="342900" y="3648075"/>
                <a:ext cx="147316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1" i="1" smtClean="0">
                          <a:latin typeface="Cambria Math" panose="02040503050406030204" pitchFamily="18" charset="0"/>
                        </a:rPr>
                        <m:t>𝑸</m:t>
                      </m:r>
                      <m:r>
                        <a:rPr lang="cs-CZ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s-CZ" b="1" i="1" smtClean="0">
                          <a:latin typeface="Cambria Math" panose="02040503050406030204" pitchFamily="18" charset="0"/>
                        </a:rPr>
                        <m:t>𝒎</m:t>
                      </m:r>
                      <m:r>
                        <a:rPr lang="cs-CZ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cs-CZ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𝒄</m:t>
                      </m:r>
                      <m:r>
                        <a:rPr lang="cs-CZ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∙∆</m:t>
                      </m:r>
                      <m:r>
                        <a:rPr lang="cs-CZ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𝑻</m:t>
                      </m:r>
                    </m:oMath>
                  </m:oMathPara>
                </a14:m>
                <a:endParaRPr lang="cs-CZ" b="1" dirty="0"/>
              </a:p>
            </p:txBody>
          </p:sp>
        </mc:Choice>
        <mc:Fallback xmlns="">
          <p:sp>
            <p:nvSpPr>
              <p:cNvPr id="7" name="TextovéPole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900" y="3648075"/>
                <a:ext cx="1473160" cy="276999"/>
              </a:xfrm>
              <a:prstGeom prst="rect">
                <a:avLst/>
              </a:prstGeom>
              <a:blipFill rotWithShape="0">
                <a:blip r:embed="rId2"/>
                <a:stretch>
                  <a:fillRect l="-4959" r="-3719" b="-28261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" name="Skupina 11"/>
          <p:cNvGrpSpPr/>
          <p:nvPr/>
        </p:nvGrpSpPr>
        <p:grpSpPr>
          <a:xfrm>
            <a:off x="342900" y="4163198"/>
            <a:ext cx="4953450" cy="410348"/>
            <a:chOff x="342900" y="4163198"/>
            <a:chExt cx="4953450" cy="41034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ovéPole 7"/>
                <p:cNvSpPr txBox="1"/>
                <p:nvPr/>
              </p:nvSpPr>
              <p:spPr>
                <a:xfrm>
                  <a:off x="342900" y="4163198"/>
                  <a:ext cx="4862806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cs-CZ" b="1" i="1" smtClean="0">
                            <a:latin typeface="Cambria Math" panose="02040503050406030204" pitchFamily="18" charset="0"/>
                          </a:rPr>
                          <m:t>𝑸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=0,05 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𝑘𝑔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∙912 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𝐽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sSup>
                          <m:sSupPr>
                            <m:ctrlPr>
                              <a:rPr lang="cs-CZ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cs-CZ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𝑘𝑔</m:t>
                            </m:r>
                          </m:e>
                          <m:sup>
                            <m:r>
                              <a:rPr lang="cs-CZ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  <m:r>
                          <a:rPr lang="cs-CZ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sSup>
                          <m:sSupPr>
                            <m:ctrlPr>
                              <a:rPr lang="cs-CZ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cs-CZ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𝐾</m:t>
                            </m:r>
                          </m:e>
                          <m:sup>
                            <m:r>
                              <a:rPr lang="cs-CZ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  <m:r>
                          <a:rPr lang="cs-CZ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∙80 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𝐾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cs-CZ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𝟑𝟔𝟒𝟖</m:t>
                        </m:r>
                        <m:r>
                          <a:rPr lang="cs-CZ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cs-CZ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𝑱</m:t>
                        </m:r>
                      </m:oMath>
                    </m:oMathPara>
                  </a14:m>
                  <a:endParaRPr lang="cs-CZ" b="1" dirty="0"/>
                </a:p>
              </p:txBody>
            </p:sp>
          </mc:Choice>
          <mc:Fallback xmlns="">
            <p:sp>
              <p:nvSpPr>
                <p:cNvPr id="8" name="TextovéPole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2900" y="4163198"/>
                  <a:ext cx="4862806" cy="276999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l="-1128" t="-4444" r="-1128" b="-35556"/>
                  </a:stretch>
                </a:blipFill>
              </p:spPr>
              <p:txBody>
                <a:bodyPr/>
                <a:lstStyle/>
                <a:p>
                  <a:r>
                    <a:rPr lang="cs-CZ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9" name="Přímá spojnice 8"/>
            <p:cNvCxnSpPr/>
            <p:nvPr/>
          </p:nvCxnSpPr>
          <p:spPr>
            <a:xfrm>
              <a:off x="4324350" y="4494965"/>
              <a:ext cx="9720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Přímá spojnice 9"/>
            <p:cNvCxnSpPr/>
            <p:nvPr/>
          </p:nvCxnSpPr>
          <p:spPr>
            <a:xfrm>
              <a:off x="4426744" y="4573546"/>
              <a:ext cx="7560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638929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cs-CZ" sz="3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Příklad</a:t>
            </a:r>
            <a:endParaRPr lang="cs-CZ" sz="36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33375" y="1152525"/>
            <a:ext cx="8448675" cy="6762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000" dirty="0" smtClean="0"/>
              <a:t>Smícháme-li 2 kg vody o teplotě 20°C s 5 kg vody o teplotě 30°C, bude výsledná teplota směsi přibližně…?</a:t>
            </a:r>
            <a:endParaRPr lang="cs-CZ" sz="2000" dirty="0"/>
          </a:p>
        </p:txBody>
      </p:sp>
      <p:grpSp>
        <p:nvGrpSpPr>
          <p:cNvPr id="4" name="Skupina 3"/>
          <p:cNvGrpSpPr/>
          <p:nvPr/>
        </p:nvGrpSpPr>
        <p:grpSpPr>
          <a:xfrm>
            <a:off x="333375" y="1962150"/>
            <a:ext cx="2505075" cy="1669316"/>
            <a:chOff x="257175" y="2019300"/>
            <a:chExt cx="2505075" cy="1669316"/>
          </a:xfrm>
        </p:grpSpPr>
        <p:sp>
          <p:nvSpPr>
            <p:cNvPr id="5" name="TextovéPole 4"/>
            <p:cNvSpPr txBox="1"/>
            <p:nvPr/>
          </p:nvSpPr>
          <p:spPr>
            <a:xfrm>
              <a:off x="257175" y="2019300"/>
              <a:ext cx="2505075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2000" i="1" dirty="0" smtClean="0"/>
                <a:t>m</a:t>
              </a:r>
              <a:r>
                <a:rPr lang="cs-CZ" sz="2000" i="1" baseline="-25000" dirty="0" smtClean="0"/>
                <a:t>1</a:t>
              </a:r>
              <a:r>
                <a:rPr lang="cs-CZ" sz="2000" i="1" dirty="0" smtClean="0"/>
                <a:t> </a:t>
              </a:r>
              <a:r>
                <a:rPr lang="cs-CZ" sz="2000" dirty="0" smtClean="0"/>
                <a:t>= 2 </a:t>
              </a:r>
              <a:r>
                <a:rPr lang="cs-CZ" sz="2000" i="1" dirty="0" smtClean="0"/>
                <a:t>kg</a:t>
              </a:r>
            </a:p>
            <a:p>
              <a:r>
                <a:rPr lang="cs-CZ" sz="2000" i="1" dirty="0"/>
                <a:t>m</a:t>
              </a:r>
              <a:r>
                <a:rPr lang="cs-CZ" sz="2000" i="1" baseline="-25000" dirty="0" smtClean="0"/>
                <a:t>2</a:t>
              </a:r>
              <a:r>
                <a:rPr lang="cs-CZ" sz="2000" i="1" dirty="0" smtClean="0"/>
                <a:t> </a:t>
              </a:r>
              <a:r>
                <a:rPr lang="cs-CZ" sz="2000" dirty="0" smtClean="0"/>
                <a:t>= 5 kg</a:t>
              </a:r>
              <a:endParaRPr lang="cs-CZ" sz="2000" i="1" dirty="0" smtClean="0"/>
            </a:p>
            <a:p>
              <a:r>
                <a:rPr lang="cs-CZ" sz="2000" i="1" dirty="0" smtClean="0">
                  <a:sym typeface="Symbol" panose="05050102010706020507" pitchFamily="18" charset="2"/>
                </a:rPr>
                <a:t>t</a:t>
              </a:r>
              <a:r>
                <a:rPr lang="cs-CZ" sz="2000" i="1" baseline="-25000" dirty="0" smtClean="0">
                  <a:sym typeface="Symbol" panose="05050102010706020507" pitchFamily="18" charset="2"/>
                </a:rPr>
                <a:t>1</a:t>
              </a:r>
              <a:r>
                <a:rPr lang="cs-CZ" sz="2000" dirty="0" smtClean="0">
                  <a:sym typeface="Symbol" panose="05050102010706020507" pitchFamily="18" charset="2"/>
                </a:rPr>
                <a:t> = 20 </a:t>
              </a:r>
              <a:r>
                <a:rPr lang="cs-CZ" sz="2000" i="1" dirty="0" smtClean="0">
                  <a:sym typeface="Symbol" panose="05050102010706020507" pitchFamily="18" charset="2"/>
                </a:rPr>
                <a:t>°C</a:t>
              </a:r>
            </a:p>
            <a:p>
              <a:r>
                <a:rPr lang="cs-CZ" sz="2000" i="1" dirty="0">
                  <a:sym typeface="Symbol" panose="05050102010706020507" pitchFamily="18" charset="2"/>
                </a:rPr>
                <a:t>t</a:t>
              </a:r>
              <a:r>
                <a:rPr lang="cs-CZ" sz="2000" i="1" baseline="-25000" dirty="0" smtClean="0">
                  <a:sym typeface="Symbol" panose="05050102010706020507" pitchFamily="18" charset="2"/>
                </a:rPr>
                <a:t>2</a:t>
              </a:r>
              <a:r>
                <a:rPr lang="cs-CZ" sz="2000" i="1" dirty="0" smtClean="0">
                  <a:sym typeface="Symbol" panose="05050102010706020507" pitchFamily="18" charset="2"/>
                </a:rPr>
                <a:t> </a:t>
              </a:r>
              <a:r>
                <a:rPr lang="cs-CZ" sz="2000" dirty="0" smtClean="0">
                  <a:sym typeface="Symbol" panose="05050102010706020507" pitchFamily="18" charset="2"/>
                </a:rPr>
                <a:t>= 30 </a:t>
              </a:r>
              <a:r>
                <a:rPr lang="cs-CZ" sz="2000" i="1" dirty="0" smtClean="0">
                  <a:sym typeface="Symbol" panose="05050102010706020507" pitchFamily="18" charset="2"/>
                </a:rPr>
                <a:t>°C</a:t>
              </a:r>
            </a:p>
            <a:p>
              <a:r>
                <a:rPr lang="cs-CZ" sz="2000" i="1" dirty="0" smtClean="0">
                  <a:sym typeface="Symbol" panose="05050102010706020507" pitchFamily="18" charset="2"/>
                </a:rPr>
                <a:t>t</a:t>
              </a:r>
              <a:r>
                <a:rPr lang="cs-CZ" sz="2000" i="1" baseline="-25000" dirty="0" smtClean="0">
                  <a:sym typeface="Symbol" panose="05050102010706020507" pitchFamily="18" charset="2"/>
                </a:rPr>
                <a:t>v</a:t>
              </a:r>
              <a:r>
                <a:rPr lang="cs-CZ" sz="2000" i="1" dirty="0" smtClean="0">
                  <a:sym typeface="Symbol" panose="05050102010706020507" pitchFamily="18" charset="2"/>
                </a:rPr>
                <a:t> </a:t>
              </a:r>
              <a:r>
                <a:rPr lang="cs-CZ" sz="2000" dirty="0" smtClean="0">
                  <a:sym typeface="Symbol" panose="05050102010706020507" pitchFamily="18" charset="2"/>
                </a:rPr>
                <a:t>= ? </a:t>
              </a:r>
              <a:r>
                <a:rPr lang="cs-CZ" sz="2000" i="1" dirty="0" smtClean="0">
                  <a:sym typeface="Symbol" panose="05050102010706020507" pitchFamily="18" charset="2"/>
                </a:rPr>
                <a:t>°C</a:t>
              </a:r>
              <a:endParaRPr lang="cs-CZ" sz="2000" i="1" dirty="0"/>
            </a:p>
          </p:txBody>
        </p:sp>
        <p:cxnSp>
          <p:nvCxnSpPr>
            <p:cNvPr id="6" name="Přímá spojnice 5"/>
            <p:cNvCxnSpPr/>
            <p:nvPr/>
          </p:nvCxnSpPr>
          <p:spPr>
            <a:xfrm>
              <a:off x="257175" y="3688616"/>
              <a:ext cx="2505075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ovéPole 6"/>
              <p:cNvSpPr txBox="1"/>
              <p:nvPr/>
            </p:nvSpPr>
            <p:spPr>
              <a:xfrm>
                <a:off x="333375" y="3867150"/>
                <a:ext cx="389484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b="1" i="1" smtClean="0">
                              <a:latin typeface="Cambria Math" panose="02040503050406030204" pitchFamily="18" charset="0"/>
                            </a:rPr>
                            <m:t>𝒎</m:t>
                          </m:r>
                        </m:e>
                        <m:sub>
                          <m:r>
                            <a:rPr lang="cs-CZ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cs-CZ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cs-CZ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b="1" i="1" smtClean="0">
                              <a:latin typeface="Cambria Math" panose="02040503050406030204" pitchFamily="18" charset="0"/>
                            </a:rPr>
                            <m:t>𝒄</m:t>
                          </m:r>
                        </m:e>
                        <m:sub>
                          <m:r>
                            <a:rPr lang="cs-CZ" b="1" i="1" smtClean="0">
                              <a:latin typeface="Cambria Math" panose="02040503050406030204" pitchFamily="18" charset="0"/>
                            </a:rPr>
                            <m:t>𝒗</m:t>
                          </m:r>
                        </m:sub>
                      </m:sSub>
                      <m:r>
                        <a:rPr lang="cs-CZ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d>
                        <m:dPr>
                          <m:ctrlPr>
                            <a:rPr lang="cs-CZ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cs-CZ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b="1" i="1" smtClean="0">
                                  <a:latin typeface="Cambria Math" panose="02040503050406030204" pitchFamily="18" charset="0"/>
                                </a:rPr>
                                <m:t>𝒕</m:t>
                              </m:r>
                            </m:e>
                            <m:sub>
                              <m:r>
                                <a:rPr lang="cs-CZ" b="1" i="1" smtClean="0">
                                  <a:latin typeface="Cambria Math" panose="02040503050406030204" pitchFamily="18" charset="0"/>
                                </a:rPr>
                                <m:t>𝒗</m:t>
                              </m:r>
                            </m:sub>
                          </m:sSub>
                          <m:r>
                            <a:rPr lang="cs-CZ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cs-CZ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b="1" i="1" smtClean="0">
                                  <a:latin typeface="Cambria Math" panose="02040503050406030204" pitchFamily="18" charset="0"/>
                                </a:rPr>
                                <m:t>𝒕</m:t>
                              </m:r>
                            </m:e>
                            <m:sub>
                              <m:r>
                                <a:rPr lang="cs-CZ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e>
                      </m:d>
                      <m:r>
                        <a:rPr lang="cs-CZ" b="1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cs-CZ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b="1" i="1" smtClean="0">
                              <a:latin typeface="Cambria Math" panose="02040503050406030204" pitchFamily="18" charset="0"/>
                            </a:rPr>
                            <m:t>𝒎</m:t>
                          </m:r>
                        </m:e>
                        <m:sub>
                          <m:r>
                            <a:rPr lang="cs-CZ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cs-CZ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cs-CZ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b="1" i="1" smtClean="0">
                              <a:latin typeface="Cambria Math" panose="02040503050406030204" pitchFamily="18" charset="0"/>
                            </a:rPr>
                            <m:t>𝒄</m:t>
                          </m:r>
                        </m:e>
                        <m:sub>
                          <m:r>
                            <a:rPr lang="cs-CZ" b="1" i="1" smtClean="0">
                              <a:latin typeface="Cambria Math" panose="02040503050406030204" pitchFamily="18" charset="0"/>
                            </a:rPr>
                            <m:t>𝒗</m:t>
                          </m:r>
                        </m:sub>
                      </m:sSub>
                      <m:r>
                        <a:rPr lang="cs-CZ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d>
                        <m:dPr>
                          <m:ctrlPr>
                            <a:rPr lang="cs-CZ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cs-CZ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b="1" i="1" smtClean="0">
                                  <a:latin typeface="Cambria Math" panose="02040503050406030204" pitchFamily="18" charset="0"/>
                                </a:rPr>
                                <m:t>𝒕</m:t>
                              </m:r>
                            </m:e>
                            <m:sub>
                              <m:r>
                                <a:rPr lang="cs-CZ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  <m:r>
                            <a:rPr lang="cs-CZ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cs-CZ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b="1" i="1" smtClean="0">
                                  <a:latin typeface="Cambria Math" panose="02040503050406030204" pitchFamily="18" charset="0"/>
                                </a:rPr>
                                <m:t>𝒕</m:t>
                              </m:r>
                            </m:e>
                            <m:sub>
                              <m:r>
                                <a:rPr lang="cs-CZ" b="1" i="1" smtClean="0">
                                  <a:latin typeface="Cambria Math" panose="02040503050406030204" pitchFamily="18" charset="0"/>
                                </a:rPr>
                                <m:t>𝒗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cs-CZ" b="1" dirty="0"/>
              </a:p>
            </p:txBody>
          </p:sp>
        </mc:Choice>
        <mc:Fallback xmlns="">
          <p:sp>
            <p:nvSpPr>
              <p:cNvPr id="7" name="TextovéPole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375" y="3867150"/>
                <a:ext cx="3894849" cy="276999"/>
              </a:xfrm>
              <a:prstGeom prst="rect">
                <a:avLst/>
              </a:prstGeom>
              <a:blipFill rotWithShape="0">
                <a:blip r:embed="rId2"/>
                <a:stretch>
                  <a:fillRect l="-469" b="-1521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Skupina 10"/>
          <p:cNvGrpSpPr/>
          <p:nvPr/>
        </p:nvGrpSpPr>
        <p:grpSpPr>
          <a:xfrm>
            <a:off x="333375" y="4417933"/>
            <a:ext cx="5681107" cy="1426160"/>
            <a:chOff x="333375" y="4417933"/>
            <a:chExt cx="5681107" cy="142616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ovéPole 7"/>
                <p:cNvSpPr txBox="1"/>
                <p:nvPr/>
              </p:nvSpPr>
              <p:spPr>
                <a:xfrm>
                  <a:off x="333375" y="4417933"/>
                  <a:ext cx="5681107" cy="1426160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cs-CZ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b="1" i="1" smtClean="0">
                                <a:latin typeface="Cambria Math" panose="02040503050406030204" pitchFamily="18" charset="0"/>
                              </a:rPr>
                              <m:t>𝒕</m:t>
                            </m:r>
                          </m:e>
                          <m:sub>
                            <m:r>
                              <a:rPr lang="cs-CZ" b="1" i="1" smtClean="0">
                                <a:latin typeface="Cambria Math" panose="02040503050406030204" pitchFamily="18" charset="0"/>
                              </a:rPr>
                              <m:t>𝒗</m:t>
                            </m:r>
                          </m:sub>
                        </m:s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cs-CZ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cs-CZ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cs-CZ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cs-CZ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cs-CZ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∙</m:t>
                            </m:r>
                            <m:sSub>
                              <m:sSubPr>
                                <m:ctrlPr>
                                  <a:rPr lang="cs-CZ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cs-CZ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cs-CZ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cs-CZ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cs-CZ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cs-CZ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cs-CZ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∙</m:t>
                            </m:r>
                            <m:sSub>
                              <m:sSubPr>
                                <m:ctrlPr>
                                  <a:rPr lang="cs-CZ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cs-CZ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cs-CZ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num>
                          <m:den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cs-CZ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cs-CZ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cs-CZ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cs-CZ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cs-CZ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cs-CZ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den>
                        </m:f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cs-CZ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−2 </m:t>
                            </m:r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𝑘𝑔</m:t>
                            </m:r>
                            <m:r>
                              <a:rPr lang="cs-CZ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∙20 °</m:t>
                            </m:r>
                            <m:r>
                              <a:rPr lang="cs-CZ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𝐶</m:t>
                            </m:r>
                            <m:r>
                              <a:rPr lang="cs-CZ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−5 </m:t>
                            </m:r>
                            <m:r>
                              <a:rPr lang="cs-CZ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𝑘𝑔</m:t>
                            </m:r>
                            <m:r>
                              <a:rPr lang="cs-CZ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∙30 °</m:t>
                            </m:r>
                            <m:r>
                              <a:rPr lang="cs-CZ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𝐶</m:t>
                            </m:r>
                          </m:num>
                          <m:den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−2 </m:t>
                            </m:r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𝑘𝑔</m:t>
                            </m:r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−5 </m:t>
                            </m:r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𝑘𝑔</m:t>
                            </m:r>
                          </m:den>
                        </m:f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=</m:t>
                        </m:r>
                      </m:oMath>
                    </m:oMathPara>
                  </a14:m>
                  <a:endParaRPr lang="cs-CZ" b="0" i="1" dirty="0" smtClean="0">
                    <a:latin typeface="Cambria Math" panose="02040503050406030204" pitchFamily="18" charset="0"/>
                  </a:endParaRPr>
                </a:p>
                <a:p>
                  <a:endParaRPr lang="cs-CZ" b="0" i="1" dirty="0" smtClean="0">
                    <a:latin typeface="Cambria Math" panose="02040503050406030204" pitchFamily="18" charset="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cs-CZ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−40 </m:t>
                            </m:r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𝑘𝑔</m:t>
                            </m:r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.°</m:t>
                            </m:r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−150 </m:t>
                            </m:r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𝑘𝑔</m:t>
                            </m:r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.°</m:t>
                            </m:r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num>
                          <m:den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−7 </m:t>
                            </m:r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𝑘𝑔</m:t>
                            </m:r>
                          </m:den>
                        </m:f>
                        <m:acc>
                          <m:accPr>
                            <m:chr m:val="̇"/>
                            <m:ctrlPr>
                              <a:rPr lang="cs-CZ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</m:e>
                        </m:acc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27,14 °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  <m:acc>
                          <m:accPr>
                            <m:chr m:val="̇"/>
                            <m:ctrlPr>
                              <a:rPr lang="cs-CZ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</m:e>
                        </m:acc>
                        <m:r>
                          <a:rPr lang="cs-CZ" b="1" i="1" smtClean="0">
                            <a:latin typeface="Cambria Math" panose="02040503050406030204" pitchFamily="18" charset="0"/>
                          </a:rPr>
                          <m:t>𝟑𝟎𝟎</m:t>
                        </m:r>
                        <m:r>
                          <a:rPr lang="cs-CZ" b="1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cs-CZ" b="1" i="1" smtClean="0">
                            <a:latin typeface="Cambria Math" panose="02040503050406030204" pitchFamily="18" charset="0"/>
                          </a:rPr>
                          <m:t>𝟐𝟗</m:t>
                        </m:r>
                        <m:r>
                          <a:rPr lang="cs-CZ" b="1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cs-CZ" b="1" i="1" smtClean="0">
                            <a:latin typeface="Cambria Math" panose="02040503050406030204" pitchFamily="18" charset="0"/>
                          </a:rPr>
                          <m:t>𝑲</m:t>
                        </m:r>
                      </m:oMath>
                    </m:oMathPara>
                  </a14:m>
                  <a:endParaRPr lang="cs-CZ" b="1" dirty="0"/>
                </a:p>
              </p:txBody>
            </p:sp>
          </mc:Choice>
          <mc:Fallback xmlns="">
            <p:sp>
              <p:nvSpPr>
                <p:cNvPr id="8" name="TextovéPole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3375" y="4417933"/>
                  <a:ext cx="5681107" cy="1426160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cs-CZ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9" name="Přímá spojnice 8"/>
            <p:cNvCxnSpPr/>
            <p:nvPr/>
          </p:nvCxnSpPr>
          <p:spPr>
            <a:xfrm>
              <a:off x="4617244" y="5726071"/>
              <a:ext cx="11520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Přímá spojnice 9"/>
            <p:cNvCxnSpPr/>
            <p:nvPr/>
          </p:nvCxnSpPr>
          <p:spPr>
            <a:xfrm>
              <a:off x="4741069" y="5813357"/>
              <a:ext cx="8640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625521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cs-CZ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Stavová rovnice ideálního plynu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628650" y="1019175"/>
                <a:ext cx="7886700" cy="515778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endParaRPr lang="cs-CZ" sz="200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400" b="1" i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𝒑</m:t>
                      </m:r>
                      <m:r>
                        <a:rPr lang="cs-CZ" sz="2400" b="1" i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cs-CZ" sz="2400" b="1" i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𝑽</m:t>
                      </m:r>
                      <m:r>
                        <a:rPr lang="cs-CZ" sz="2400" b="1" i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cs-CZ" sz="2400" b="1" i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𝑵</m:t>
                      </m:r>
                      <m:r>
                        <a:rPr lang="cs-CZ" sz="2400" b="1" i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cs-CZ" sz="2400" b="1" i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𝒌</m:t>
                      </m:r>
                      <m:r>
                        <a:rPr lang="cs-CZ" sz="2400" b="1" i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cs-CZ" sz="2400" b="1" i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𝑻</m:t>
                      </m:r>
                    </m:oMath>
                  </m:oMathPara>
                </a14:m>
                <a:endParaRPr lang="cs-CZ" sz="2400" b="1" dirty="0" smtClean="0">
                  <a:solidFill>
                    <a:schemeClr val="accent2">
                      <a:lumMod val="50000"/>
                    </a:schemeClr>
                  </a:solidFill>
                  <a:ea typeface="Cambria Math" panose="02040503050406030204" pitchFamily="18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400" b="1" i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𝒑</m:t>
                      </m:r>
                      <m:r>
                        <a:rPr lang="cs-CZ" sz="2400" b="1" i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cs-CZ" sz="2400" b="1" i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𝑽</m:t>
                      </m:r>
                      <m:r>
                        <a:rPr lang="cs-CZ" sz="2400" b="1" i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cs-CZ" sz="2400" b="1" i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𝒏</m:t>
                      </m:r>
                      <m:r>
                        <a:rPr lang="cs-CZ" sz="2400" b="1" i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cs-CZ" sz="2400" b="1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400" b="1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𝑹</m:t>
                          </m:r>
                        </m:e>
                        <m:sub>
                          <m:r>
                            <a:rPr lang="cs-CZ" sz="2400" b="1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𝒎</m:t>
                          </m:r>
                        </m:sub>
                      </m:sSub>
                      <m:r>
                        <a:rPr lang="cs-CZ" sz="2400" b="1" i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cs-CZ" sz="2400" b="1" i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𝑻</m:t>
                      </m:r>
                    </m:oMath>
                  </m:oMathPara>
                </a14:m>
                <a:endParaRPr lang="cs-CZ" sz="2400" b="1" dirty="0" smtClean="0">
                  <a:solidFill>
                    <a:schemeClr val="accent2">
                      <a:lumMod val="50000"/>
                    </a:schemeClr>
                  </a:solidFill>
                </a:endParaRPr>
              </a:p>
              <a:p>
                <a:pPr marL="0" indent="0" algn="ctr">
                  <a:buNone/>
                </a:pPr>
                <a:endParaRPr lang="cs-CZ" sz="2000" b="1" dirty="0" smtClean="0">
                  <a:solidFill>
                    <a:schemeClr val="accent2">
                      <a:lumMod val="50000"/>
                    </a:schemeClr>
                  </a:solidFill>
                </a:endParaRPr>
              </a:p>
              <a:p>
                <a:pPr marL="0" indent="0">
                  <a:spcAft>
                    <a:spcPts val="1800"/>
                  </a:spcAft>
                  <a:buNone/>
                </a:pPr>
                <a:r>
                  <a:rPr lang="cs-CZ" sz="2000" dirty="0" smtClean="0"/>
                  <a:t>Lze ji odvodit ze vztahu pro tlak z klasické mechaniky: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000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cs-CZ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0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num>
                        <m:den>
                          <m:r>
                            <a:rPr lang="cs-CZ" sz="20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den>
                      </m:f>
                    </m:oMath>
                  </m:oMathPara>
                </a14:m>
                <a:endParaRPr lang="cs-CZ" sz="2000" dirty="0" smtClean="0"/>
              </a:p>
              <a:p>
                <a:pPr marL="0" indent="0">
                  <a:buNone/>
                </a:pPr>
                <a:endParaRPr lang="cs-CZ" sz="2000" dirty="0" smtClean="0"/>
              </a:p>
              <a:p>
                <a:pPr marL="0" indent="0">
                  <a:spcAft>
                    <a:spcPts val="1800"/>
                  </a:spcAft>
                  <a:buNone/>
                </a:pPr>
                <a:r>
                  <a:rPr lang="cs-CZ" sz="2000" dirty="0" smtClean="0"/>
                  <a:t>Pro dva různé stavy téhož plynu platí: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b="1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000" b="1" i="1" smtClean="0">
                                  <a:solidFill>
                                    <a:schemeClr val="accent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2000" b="1" i="1" smtClean="0">
                                  <a:solidFill>
                                    <a:schemeClr val="accent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𝒑</m:t>
                              </m:r>
                            </m:e>
                            <m:sub>
                              <m:r>
                                <a:rPr lang="cs-CZ" sz="2000" b="1" i="1" smtClean="0">
                                  <a:solidFill>
                                    <a:schemeClr val="accent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  <m:r>
                            <a:rPr lang="en-US" sz="2000" b="1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b>
                            <m:sSubPr>
                              <m:ctrlPr>
                                <a:rPr lang="en-US" sz="2000" b="1" i="1" smtClean="0">
                                  <a:solidFill>
                                    <a:schemeClr val="accent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2000" b="1" i="1" smtClean="0">
                                  <a:solidFill>
                                    <a:schemeClr val="accent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𝑽</m:t>
                              </m:r>
                            </m:e>
                            <m:sub>
                              <m:r>
                                <a:rPr lang="cs-CZ" sz="2000" b="1" i="1" smtClean="0">
                                  <a:solidFill>
                                    <a:schemeClr val="accent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000" b="1" i="1" smtClean="0">
                                  <a:solidFill>
                                    <a:schemeClr val="accent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2000" b="1" i="1" smtClean="0">
                                  <a:solidFill>
                                    <a:schemeClr val="accent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𝑻</m:t>
                              </m:r>
                            </m:e>
                            <m:sub>
                              <m:r>
                                <a:rPr lang="cs-CZ" sz="2000" b="1" i="1" smtClean="0">
                                  <a:solidFill>
                                    <a:schemeClr val="accent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den>
                      </m:f>
                      <m:r>
                        <a:rPr lang="cs-CZ" sz="2000" b="1" i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sz="2000" b="1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cs-CZ" sz="2000" b="1" i="1" smtClean="0">
                                  <a:solidFill>
                                    <a:schemeClr val="accent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2000" b="1" i="1" smtClean="0">
                                  <a:solidFill>
                                    <a:schemeClr val="accent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𝒑</m:t>
                              </m:r>
                            </m:e>
                            <m:sub>
                              <m:r>
                                <a:rPr lang="cs-CZ" sz="2000" b="1" i="1" smtClean="0">
                                  <a:solidFill>
                                    <a:schemeClr val="accent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  <m:r>
                            <a:rPr lang="cs-CZ" sz="2000" b="1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b>
                            <m:sSubPr>
                              <m:ctrlPr>
                                <a:rPr lang="cs-CZ" sz="2000" b="1" i="1" smtClean="0">
                                  <a:solidFill>
                                    <a:schemeClr val="accent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2000" b="1" i="1" smtClean="0">
                                  <a:solidFill>
                                    <a:schemeClr val="accent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𝑽</m:t>
                              </m:r>
                            </m:e>
                            <m:sub>
                              <m:r>
                                <a:rPr lang="cs-CZ" sz="2000" b="1" i="1" smtClean="0">
                                  <a:solidFill>
                                    <a:schemeClr val="accent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cs-CZ" sz="2000" b="1" i="1" smtClean="0">
                                  <a:solidFill>
                                    <a:schemeClr val="accent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2000" b="1" i="1" smtClean="0">
                                  <a:solidFill>
                                    <a:schemeClr val="accent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𝑻</m:t>
                              </m:r>
                            </m:e>
                            <m:sub>
                              <m:r>
                                <a:rPr lang="cs-CZ" sz="2000" b="1" i="1" smtClean="0">
                                  <a:solidFill>
                                    <a:schemeClr val="accent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den>
                      </m:f>
                      <m:r>
                        <a:rPr lang="cs-CZ" sz="2000" b="1" i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s-CZ" sz="2000" b="1" i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𝐤𝐨𝐧𝐬𝐭𝐚𝐧𝐭𝐚</m:t>
                      </m:r>
                    </m:oMath>
                  </m:oMathPara>
                </a14:m>
                <a:endParaRPr lang="en-US" sz="2000" b="1" dirty="0">
                  <a:solidFill>
                    <a:schemeClr val="accent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019175"/>
                <a:ext cx="7886700" cy="5157788"/>
              </a:xfrm>
              <a:blipFill rotWithShape="0">
                <a:blip r:embed="rId2"/>
                <a:stretch>
                  <a:fillRect l="-773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51354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cs-CZ" sz="3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Příklad</a:t>
            </a:r>
            <a:endParaRPr lang="cs-CZ" sz="36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47870" y="1162879"/>
            <a:ext cx="8448260" cy="75537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000" dirty="0" smtClean="0"/>
              <a:t>Vazebná energie molekuly O</a:t>
            </a:r>
            <a:r>
              <a:rPr lang="cs-CZ" sz="2000" baseline="-25000" dirty="0" smtClean="0"/>
              <a:t>2</a:t>
            </a:r>
            <a:r>
              <a:rPr lang="cs-CZ" sz="2000" dirty="0" smtClean="0"/>
              <a:t> je asi 8,3.10</a:t>
            </a:r>
            <a:r>
              <a:rPr lang="cs-CZ" sz="2000" baseline="30000" dirty="0" smtClean="0"/>
              <a:t>-19</a:t>
            </a:r>
            <a:r>
              <a:rPr lang="cs-CZ" sz="2000" dirty="0" smtClean="0"/>
              <a:t> J. Jaká je celková vazebná energie 1 mmolu kyslíku? Uvažujte přibližnou hodnotu Avogadrovy konstanty 6.10</a:t>
            </a:r>
            <a:r>
              <a:rPr lang="cs-CZ" sz="2000" baseline="30000" dirty="0" smtClean="0"/>
              <a:t>23</a:t>
            </a:r>
            <a:r>
              <a:rPr lang="cs-CZ" sz="2000" dirty="0" smtClean="0"/>
              <a:t> mol</a:t>
            </a:r>
            <a:r>
              <a:rPr lang="cs-CZ" sz="2000" baseline="30000" dirty="0" smtClean="0"/>
              <a:t>-1</a:t>
            </a:r>
            <a:r>
              <a:rPr lang="cs-CZ" sz="2000" dirty="0" smtClean="0"/>
              <a:t>.</a:t>
            </a:r>
            <a:endParaRPr lang="cs-CZ" sz="2000" dirty="0"/>
          </a:p>
        </p:txBody>
      </p:sp>
      <p:grpSp>
        <p:nvGrpSpPr>
          <p:cNvPr id="4" name="Skupina 3"/>
          <p:cNvGrpSpPr/>
          <p:nvPr/>
        </p:nvGrpSpPr>
        <p:grpSpPr>
          <a:xfrm>
            <a:off x="347870" y="1918253"/>
            <a:ext cx="3140765" cy="1342861"/>
            <a:chOff x="257175" y="2019300"/>
            <a:chExt cx="2505075" cy="1342861"/>
          </a:xfrm>
        </p:grpSpPr>
        <p:sp>
          <p:nvSpPr>
            <p:cNvPr id="5" name="TextovéPole 4"/>
            <p:cNvSpPr txBox="1"/>
            <p:nvPr/>
          </p:nvSpPr>
          <p:spPr>
            <a:xfrm>
              <a:off x="257175" y="2019300"/>
              <a:ext cx="2505075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2000" i="1" dirty="0" smtClean="0"/>
                <a:t>E</a:t>
              </a:r>
              <a:r>
                <a:rPr lang="cs-CZ" sz="2000" i="1" baseline="-25000" dirty="0" smtClean="0"/>
                <a:t>v</a:t>
              </a:r>
              <a:r>
                <a:rPr lang="cs-CZ" sz="2000" i="1" dirty="0" smtClean="0"/>
                <a:t> </a:t>
              </a:r>
              <a:r>
                <a:rPr lang="cs-CZ" sz="2000" i="1" baseline="-25000" dirty="0" smtClean="0"/>
                <a:t>jedné molekuly</a:t>
              </a:r>
              <a:r>
                <a:rPr lang="cs-CZ" sz="2000" i="1" dirty="0" smtClean="0"/>
                <a:t> </a:t>
              </a:r>
              <a:r>
                <a:rPr lang="cs-CZ" sz="2000" dirty="0" smtClean="0"/>
                <a:t>= 8,3.10</a:t>
              </a:r>
              <a:r>
                <a:rPr lang="cs-CZ" sz="2000" baseline="30000" dirty="0" smtClean="0"/>
                <a:t>-19</a:t>
              </a:r>
              <a:r>
                <a:rPr lang="cs-CZ" sz="2000" dirty="0" smtClean="0"/>
                <a:t> </a:t>
              </a:r>
              <a:r>
                <a:rPr lang="cs-CZ" sz="2000" i="1" dirty="0"/>
                <a:t>J</a:t>
              </a:r>
              <a:endParaRPr lang="cs-CZ" sz="2000" i="1" dirty="0" smtClean="0"/>
            </a:p>
            <a:p>
              <a:r>
                <a:rPr lang="cs-CZ" sz="2000" i="1" dirty="0"/>
                <a:t>N</a:t>
              </a:r>
              <a:r>
                <a:rPr lang="cs-CZ" sz="2000" i="1" baseline="-25000" dirty="0" smtClean="0"/>
                <a:t>A</a:t>
              </a:r>
              <a:r>
                <a:rPr lang="cs-CZ" sz="2000" i="1" dirty="0" smtClean="0"/>
                <a:t> </a:t>
              </a:r>
              <a:r>
                <a:rPr lang="cs-CZ" sz="2000" dirty="0" smtClean="0"/>
                <a:t>= 6.10</a:t>
              </a:r>
              <a:r>
                <a:rPr lang="cs-CZ" sz="2000" baseline="30000" dirty="0" smtClean="0"/>
                <a:t>23</a:t>
              </a:r>
              <a:r>
                <a:rPr lang="cs-CZ" sz="2000" dirty="0" smtClean="0"/>
                <a:t> </a:t>
              </a:r>
              <a:r>
                <a:rPr lang="cs-CZ" sz="2000" i="1" dirty="0" smtClean="0"/>
                <a:t>mol</a:t>
              </a:r>
              <a:r>
                <a:rPr lang="cs-CZ" sz="2000" i="1" baseline="30000" dirty="0" smtClean="0"/>
                <a:t>-1</a:t>
              </a:r>
            </a:p>
            <a:p>
              <a:r>
                <a:rPr lang="cs-CZ" sz="2000" i="1" dirty="0">
                  <a:sym typeface="Symbol" panose="05050102010706020507" pitchFamily="18" charset="2"/>
                </a:rPr>
                <a:t>n</a:t>
              </a:r>
              <a:r>
                <a:rPr lang="cs-CZ" sz="2000" i="1" dirty="0" smtClean="0">
                  <a:sym typeface="Symbol" panose="05050102010706020507" pitchFamily="18" charset="2"/>
                </a:rPr>
                <a:t> </a:t>
              </a:r>
              <a:r>
                <a:rPr lang="cs-CZ" sz="2000" dirty="0" smtClean="0">
                  <a:sym typeface="Symbol" panose="05050102010706020507" pitchFamily="18" charset="2"/>
                </a:rPr>
                <a:t>= 1 </a:t>
              </a:r>
              <a:r>
                <a:rPr lang="cs-CZ" sz="2000" i="1" dirty="0" smtClean="0">
                  <a:sym typeface="Symbol" panose="05050102010706020507" pitchFamily="18" charset="2"/>
                </a:rPr>
                <a:t>mmol</a:t>
              </a:r>
              <a:r>
                <a:rPr lang="cs-CZ" sz="2000" dirty="0" smtClean="0">
                  <a:sym typeface="Symbol" panose="05050102010706020507" pitchFamily="18" charset="2"/>
                </a:rPr>
                <a:t> = 10</a:t>
              </a:r>
              <a:r>
                <a:rPr lang="cs-CZ" sz="2000" baseline="30000" dirty="0" smtClean="0">
                  <a:sym typeface="Symbol" panose="05050102010706020507" pitchFamily="18" charset="2"/>
                </a:rPr>
                <a:t>-3</a:t>
              </a:r>
              <a:r>
                <a:rPr lang="cs-CZ" sz="2000" dirty="0" smtClean="0">
                  <a:sym typeface="Symbol" panose="05050102010706020507" pitchFamily="18" charset="2"/>
                </a:rPr>
                <a:t> </a:t>
              </a:r>
              <a:r>
                <a:rPr lang="cs-CZ" sz="2000" i="1" dirty="0" smtClean="0">
                  <a:sym typeface="Symbol" panose="05050102010706020507" pitchFamily="18" charset="2"/>
                </a:rPr>
                <a:t>mol</a:t>
              </a:r>
            </a:p>
            <a:p>
              <a:r>
                <a:rPr lang="cs-CZ" sz="2000" i="1" dirty="0" smtClean="0">
                  <a:sym typeface="Symbol" panose="05050102010706020507" pitchFamily="18" charset="2"/>
                </a:rPr>
                <a:t>E</a:t>
              </a:r>
              <a:r>
                <a:rPr lang="cs-CZ" sz="2000" i="1" baseline="-25000" dirty="0" smtClean="0">
                  <a:sym typeface="Symbol" panose="05050102010706020507" pitchFamily="18" charset="2"/>
                </a:rPr>
                <a:t>v všech molekul v 1 mmolu</a:t>
              </a:r>
              <a:r>
                <a:rPr lang="cs-CZ" sz="2000" i="1" dirty="0" smtClean="0">
                  <a:sym typeface="Symbol" panose="05050102010706020507" pitchFamily="18" charset="2"/>
                </a:rPr>
                <a:t> </a:t>
              </a:r>
              <a:r>
                <a:rPr lang="cs-CZ" sz="2000" dirty="0" smtClean="0">
                  <a:sym typeface="Symbol" panose="05050102010706020507" pitchFamily="18" charset="2"/>
                </a:rPr>
                <a:t>= ? </a:t>
              </a:r>
              <a:r>
                <a:rPr lang="cs-CZ" sz="2000" i="1" dirty="0">
                  <a:sym typeface="Symbol" panose="05050102010706020507" pitchFamily="18" charset="2"/>
                </a:rPr>
                <a:t>J</a:t>
              </a:r>
              <a:endParaRPr lang="cs-CZ" sz="2000" i="1" dirty="0"/>
            </a:p>
          </p:txBody>
        </p:sp>
        <p:cxnSp>
          <p:nvCxnSpPr>
            <p:cNvPr id="6" name="Přímá spojnice 5"/>
            <p:cNvCxnSpPr/>
            <p:nvPr/>
          </p:nvCxnSpPr>
          <p:spPr>
            <a:xfrm>
              <a:off x="257175" y="3362161"/>
              <a:ext cx="2505075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Skupina 9"/>
          <p:cNvGrpSpPr/>
          <p:nvPr/>
        </p:nvGrpSpPr>
        <p:grpSpPr>
          <a:xfrm>
            <a:off x="4676770" y="1949943"/>
            <a:ext cx="2124000" cy="1386526"/>
            <a:chOff x="4790660" y="2071612"/>
            <a:chExt cx="2124000" cy="1386526"/>
          </a:xfrm>
        </p:grpSpPr>
        <p:pic>
          <p:nvPicPr>
            <p:cNvPr id="2050" name="Picture 2" descr="http://www.uwosh.edu/faculty_staff/gutow/Chem_371_S09/JHBBAL%20WEBPAGE/oxygen%20molecule.pn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802" t="33598" r="16317" b="32697"/>
            <a:stretch/>
          </p:blipFill>
          <p:spPr bwMode="auto">
            <a:xfrm>
              <a:off x="4790660" y="2409694"/>
              <a:ext cx="2124000" cy="10484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Obdélník 6"/>
            <p:cNvSpPr/>
            <p:nvPr/>
          </p:nvSpPr>
          <p:spPr>
            <a:xfrm>
              <a:off x="5303471" y="2071612"/>
              <a:ext cx="109837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cs-CZ" dirty="0"/>
                <a:t>8,3.10</a:t>
              </a:r>
              <a:r>
                <a:rPr lang="cs-CZ" baseline="30000" dirty="0"/>
                <a:t>-19</a:t>
              </a:r>
              <a:r>
                <a:rPr lang="cs-CZ" dirty="0"/>
                <a:t> </a:t>
              </a:r>
              <a:r>
                <a:rPr lang="cs-CZ" i="1" dirty="0"/>
                <a:t>J</a:t>
              </a:r>
            </a:p>
          </p:txBody>
        </p:sp>
        <p:cxnSp>
          <p:nvCxnSpPr>
            <p:cNvPr id="9" name="Přímá spojnice se šipkou 8"/>
            <p:cNvCxnSpPr/>
            <p:nvPr/>
          </p:nvCxnSpPr>
          <p:spPr>
            <a:xfrm>
              <a:off x="5852660" y="2426084"/>
              <a:ext cx="0" cy="383202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Skupina 13"/>
          <p:cNvGrpSpPr/>
          <p:nvPr/>
        </p:nvGrpSpPr>
        <p:grpSpPr>
          <a:xfrm>
            <a:off x="347870" y="3556584"/>
            <a:ext cx="6678973" cy="318706"/>
            <a:chOff x="347870" y="3556584"/>
            <a:chExt cx="6678973" cy="31870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ovéPole 10"/>
                <p:cNvSpPr txBox="1"/>
                <p:nvPr/>
              </p:nvSpPr>
              <p:spPr>
                <a:xfrm>
                  <a:off x="347870" y="3556584"/>
                  <a:ext cx="4642168" cy="30328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cs-CZ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b="1" i="1" smtClean="0">
                                <a:latin typeface="Cambria Math" panose="02040503050406030204" pitchFamily="18" charset="0"/>
                              </a:rPr>
                              <m:t>𝑬</m:t>
                            </m:r>
                          </m:e>
                          <m:sub>
                            <m:r>
                              <a:rPr lang="cs-CZ" b="1" i="1" smtClean="0">
                                <a:latin typeface="Cambria Math" panose="02040503050406030204" pitchFamily="18" charset="0"/>
                              </a:rPr>
                              <m:t>𝒗</m:t>
                            </m:r>
                            <m:r>
                              <a:rPr lang="cs-CZ" b="1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cs-CZ" b="1" i="1" smtClean="0">
                                <a:latin typeface="Cambria Math" panose="02040503050406030204" pitchFamily="18" charset="0"/>
                              </a:rPr>
                              <m:t>𝒗</m:t>
                            </m:r>
                            <m:r>
                              <a:rPr lang="cs-CZ" b="1" i="1" smtClean="0">
                                <a:latin typeface="Cambria Math" panose="02040503050406030204" pitchFamily="18" charset="0"/>
                              </a:rPr>
                              <m:t>š</m:t>
                            </m:r>
                            <m:r>
                              <a:rPr lang="cs-CZ" b="1" i="1" smtClean="0">
                                <a:latin typeface="Cambria Math" panose="02040503050406030204" pitchFamily="18" charset="0"/>
                              </a:rPr>
                              <m:t>𝒆𝒄𝒉</m:t>
                            </m:r>
                            <m:r>
                              <a:rPr lang="cs-CZ" b="1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cs-CZ" b="1" i="1" smtClean="0">
                                <a:latin typeface="Cambria Math" panose="02040503050406030204" pitchFamily="18" charset="0"/>
                              </a:rPr>
                              <m:t>𝒎𝒐𝒍𝒆𝒌𝒖𝒍</m:t>
                            </m:r>
                            <m:r>
                              <a:rPr lang="cs-CZ" b="1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cs-CZ" b="1" i="1" smtClean="0">
                                <a:latin typeface="Cambria Math" panose="02040503050406030204" pitchFamily="18" charset="0"/>
                              </a:rPr>
                              <m:t>𝒗</m:t>
                            </m:r>
                            <m:r>
                              <a:rPr lang="cs-CZ" b="1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cs-CZ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cs-CZ" b="1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cs-CZ" b="1" i="1" smtClean="0">
                                <a:latin typeface="Cambria Math" panose="02040503050406030204" pitchFamily="18" charset="0"/>
                              </a:rPr>
                              <m:t>𝒎𝒎𝒐𝒍𝒖</m:t>
                            </m:r>
                          </m:sub>
                        </m:sSub>
                        <m:r>
                          <a:rPr lang="cs-CZ" b="1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cs-CZ" b="1" i="1" smtClean="0">
                            <a:latin typeface="Cambria Math" panose="02040503050406030204" pitchFamily="18" charset="0"/>
                          </a:rPr>
                          <m:t>𝑵</m:t>
                        </m:r>
                        <m:r>
                          <a:rPr lang="cs-CZ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sSub>
                          <m:sSubPr>
                            <m:ctrlPr>
                              <a:rPr lang="cs-CZ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𝑬</m:t>
                            </m:r>
                          </m:e>
                          <m:sub>
                            <m:r>
                              <a:rPr lang="cs-CZ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𝒗</m:t>
                            </m:r>
                            <m:r>
                              <a:rPr lang="cs-CZ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cs-CZ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𝒋𝒆𝒅𝒏</m:t>
                            </m:r>
                            <m:r>
                              <a:rPr lang="cs-CZ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é </m:t>
                            </m:r>
                            <m:r>
                              <a:rPr lang="cs-CZ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𝒎𝒐𝒍𝒆𝒌𝒖𝒍𝒚</m:t>
                            </m:r>
                          </m:sub>
                        </m:sSub>
                      </m:oMath>
                    </m:oMathPara>
                  </a14:m>
                  <a:endParaRPr lang="cs-CZ" b="1" dirty="0"/>
                </a:p>
              </p:txBody>
            </p:sp>
          </mc:Choice>
          <mc:Fallback xmlns="">
            <p:sp>
              <p:nvSpPr>
                <p:cNvPr id="11" name="TextovéPole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7870" y="3556584"/>
                  <a:ext cx="4642168" cy="303288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l="-656" r="-656" b="-28000"/>
                  </a:stretch>
                </a:blipFill>
              </p:spPr>
              <p:txBody>
                <a:bodyPr/>
                <a:lstStyle/>
                <a:p>
                  <a:r>
                    <a:rPr lang="cs-CZ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ovéPole 11"/>
                <p:cNvSpPr txBox="1"/>
                <p:nvPr/>
              </p:nvSpPr>
              <p:spPr>
                <a:xfrm>
                  <a:off x="5883966" y="3598291"/>
                  <a:ext cx="1142877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cs-CZ" b="1" i="1" smtClean="0">
                            <a:latin typeface="Cambria Math" panose="02040503050406030204" pitchFamily="18" charset="0"/>
                          </a:rPr>
                          <m:t>𝑵</m:t>
                        </m:r>
                        <m:r>
                          <a:rPr lang="cs-CZ" b="1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cs-CZ" b="1" i="1" smtClean="0">
                            <a:latin typeface="Cambria Math" panose="02040503050406030204" pitchFamily="18" charset="0"/>
                          </a:rPr>
                          <m:t>𝒏</m:t>
                        </m:r>
                        <m:r>
                          <a:rPr lang="cs-CZ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sSub>
                          <m:sSubPr>
                            <m:ctrlPr>
                              <a:rPr lang="cs-CZ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𝑵</m:t>
                            </m:r>
                          </m:e>
                          <m:sub>
                            <m:r>
                              <a:rPr lang="cs-CZ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𝑨</m:t>
                            </m:r>
                          </m:sub>
                        </m:sSub>
                      </m:oMath>
                    </m:oMathPara>
                  </a14:m>
                  <a:endParaRPr lang="cs-CZ" b="1" dirty="0"/>
                </a:p>
              </p:txBody>
            </p:sp>
          </mc:Choice>
          <mc:Fallback xmlns="">
            <p:sp>
              <p:nvSpPr>
                <p:cNvPr id="12" name="TextovéPole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83966" y="3598291"/>
                  <a:ext cx="1142877" cy="276999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l="-4255" r="-2128" b="-15217"/>
                  </a:stretch>
                </a:blipFill>
              </p:spPr>
              <p:txBody>
                <a:bodyPr/>
                <a:lstStyle/>
                <a:p>
                  <a:r>
                    <a:rPr lang="cs-CZ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7" name="Skupina 16"/>
          <p:cNvGrpSpPr/>
          <p:nvPr/>
        </p:nvGrpSpPr>
        <p:grpSpPr>
          <a:xfrm>
            <a:off x="-129209" y="4174764"/>
            <a:ext cx="6182139" cy="990185"/>
            <a:chOff x="-129209" y="4174764"/>
            <a:chExt cx="6182139" cy="99018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ovéPole 12"/>
                <p:cNvSpPr txBox="1"/>
                <p:nvPr/>
              </p:nvSpPr>
              <p:spPr>
                <a:xfrm>
                  <a:off x="-129209" y="4174764"/>
                  <a:ext cx="6182139" cy="853311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cs-CZ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b="1" i="1" smtClean="0">
                                <a:latin typeface="Cambria Math" panose="02040503050406030204" pitchFamily="18" charset="0"/>
                              </a:rPr>
                              <m:t>𝑬</m:t>
                            </m:r>
                          </m:e>
                          <m:sub>
                            <m:r>
                              <a:rPr lang="cs-CZ" b="1" i="1" smtClean="0">
                                <a:latin typeface="Cambria Math" panose="02040503050406030204" pitchFamily="18" charset="0"/>
                              </a:rPr>
                              <m:t>𝒗</m:t>
                            </m:r>
                            <m:r>
                              <a:rPr lang="cs-CZ" b="1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cs-CZ" b="1" i="1" smtClean="0">
                                <a:latin typeface="Cambria Math" panose="02040503050406030204" pitchFamily="18" charset="0"/>
                              </a:rPr>
                              <m:t>𝒗</m:t>
                            </m:r>
                            <m:r>
                              <a:rPr lang="cs-CZ" b="1" i="1" smtClean="0">
                                <a:latin typeface="Cambria Math" panose="02040503050406030204" pitchFamily="18" charset="0"/>
                              </a:rPr>
                              <m:t>š</m:t>
                            </m:r>
                            <m:r>
                              <a:rPr lang="cs-CZ" b="1" i="1" smtClean="0">
                                <a:latin typeface="Cambria Math" panose="02040503050406030204" pitchFamily="18" charset="0"/>
                              </a:rPr>
                              <m:t>𝒆𝒄𝒉</m:t>
                            </m:r>
                            <m:r>
                              <a:rPr lang="cs-CZ" b="1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cs-CZ" b="1" i="1" smtClean="0">
                                <a:latin typeface="Cambria Math" panose="02040503050406030204" pitchFamily="18" charset="0"/>
                              </a:rPr>
                              <m:t>𝒎𝒐𝒍𝒆𝒌𝒖𝒍</m:t>
                            </m:r>
                            <m:r>
                              <a:rPr lang="cs-CZ" b="1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cs-CZ" b="1" i="1" smtClean="0">
                                <a:latin typeface="Cambria Math" panose="02040503050406030204" pitchFamily="18" charset="0"/>
                              </a:rPr>
                              <m:t>𝒗</m:t>
                            </m:r>
                            <m:r>
                              <a:rPr lang="cs-CZ" b="1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cs-CZ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cs-CZ" b="1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cs-CZ" b="1" i="1" smtClean="0">
                                <a:latin typeface="Cambria Math" panose="02040503050406030204" pitchFamily="18" charset="0"/>
                              </a:rPr>
                              <m:t>𝒎𝒎𝒐𝒍𝒖</m:t>
                            </m:r>
                          </m:sub>
                        </m:s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sSub>
                          <m:sSubPr>
                            <m:ctrlPr>
                              <a:rPr lang="cs-CZ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cs-CZ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𝐴</m:t>
                            </m:r>
                          </m:sub>
                        </m:sSub>
                        <m:r>
                          <a:rPr lang="cs-CZ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sSub>
                          <m:sSubPr>
                            <m:ctrlPr>
                              <a:rPr lang="cs-CZ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cs-CZ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𝑣</m:t>
                            </m:r>
                            <m:r>
                              <a:rPr lang="cs-CZ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cs-CZ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𝑗𝑒𝑑𝑛</m:t>
                            </m:r>
                            <m:r>
                              <a:rPr lang="cs-CZ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é </m:t>
                            </m:r>
                            <m:r>
                              <a:rPr lang="cs-CZ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𝑚𝑜𝑙𝑒𝑘𝑢𝑙𝑦</m:t>
                            </m:r>
                          </m:sub>
                        </m:sSub>
                        <m:r>
                          <a:rPr lang="cs-CZ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</m:oMath>
                    </m:oMathPara>
                  </a14:m>
                  <a:endParaRPr lang="cs-CZ" b="0" i="0" dirty="0" smtClean="0">
                    <a:latin typeface="Cambria Math" panose="02040503050406030204" pitchFamily="18" charset="0"/>
                    <a:ea typeface="Cambria Math" panose="02040503050406030204" pitchFamily="18" charset="0"/>
                  </a:endParaRPr>
                </a:p>
                <a:p>
                  <a:endParaRPr lang="cs-CZ" b="0" i="0" dirty="0" smtClean="0">
                    <a:latin typeface="Cambria Math" panose="02040503050406030204" pitchFamily="18" charset="0"/>
                    <a:ea typeface="Cambria Math" panose="02040503050406030204" pitchFamily="18" charset="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cs-CZ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sSup>
                          <m:sSupPr>
                            <m:ctrlPr>
                              <a:rPr lang="cs-CZ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cs-CZ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10</m:t>
                            </m:r>
                          </m:e>
                          <m:sup>
                            <m:r>
                              <a:rPr lang="cs-CZ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−3</m:t>
                            </m:r>
                          </m:sup>
                        </m:sSup>
                        <m:r>
                          <a:rPr lang="cs-CZ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𝑚𝑜𝑙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∙6.</m:t>
                        </m:r>
                        <m:sSup>
                          <m:sSupPr>
                            <m:ctrlPr>
                              <a:rPr lang="cs-CZ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cs-CZ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10</m:t>
                            </m:r>
                          </m:e>
                          <m:sup>
                            <m:r>
                              <a:rPr lang="cs-CZ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23</m:t>
                            </m:r>
                          </m:sup>
                        </m:sSup>
                        <m:r>
                          <a:rPr lang="cs-CZ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sSup>
                          <m:sSupPr>
                            <m:ctrlPr>
                              <a:rPr lang="cs-CZ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cs-CZ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𝑚𝑜𝑙</m:t>
                            </m:r>
                          </m:e>
                          <m:sup>
                            <m:r>
                              <a:rPr lang="cs-CZ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  <m:r>
                          <a:rPr lang="cs-CZ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∙8,3.</m:t>
                        </m:r>
                        <m:sSup>
                          <m:sSupPr>
                            <m:ctrlPr>
                              <a:rPr lang="cs-CZ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cs-CZ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10</m:t>
                            </m:r>
                          </m:e>
                          <m:sup>
                            <m:r>
                              <a:rPr lang="cs-CZ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−19</m:t>
                            </m:r>
                          </m:sup>
                        </m:sSup>
                        <m:r>
                          <a:rPr lang="cs-CZ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cs-CZ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𝟒𝟗𝟖</m:t>
                        </m:r>
                        <m:r>
                          <a:rPr lang="cs-CZ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cs-CZ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𝑱</m:t>
                        </m:r>
                      </m:oMath>
                    </m:oMathPara>
                  </a14:m>
                  <a:endParaRPr lang="cs-CZ" b="1" dirty="0" smtClean="0">
                    <a:ea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13" name="TextovéPole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129209" y="4174764"/>
                  <a:ext cx="6182139" cy="853311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b="-9286"/>
                  </a:stretch>
                </a:blipFill>
              </p:spPr>
              <p:txBody>
                <a:bodyPr/>
                <a:lstStyle/>
                <a:p>
                  <a:r>
                    <a:rPr lang="cs-CZ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5" name="Přímá spojnice 14"/>
            <p:cNvCxnSpPr/>
            <p:nvPr/>
          </p:nvCxnSpPr>
          <p:spPr>
            <a:xfrm>
              <a:off x="4612038" y="5084212"/>
              <a:ext cx="7560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Přímá spojnice 15"/>
            <p:cNvCxnSpPr/>
            <p:nvPr/>
          </p:nvCxnSpPr>
          <p:spPr>
            <a:xfrm>
              <a:off x="4713347" y="5164949"/>
              <a:ext cx="5400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220802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-321470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cs-CZ" sz="3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Příklad</a:t>
            </a:r>
            <a:endParaRPr lang="cs-CZ" sz="36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66700" y="658845"/>
            <a:ext cx="8610600" cy="9239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000" dirty="0" smtClean="0"/>
              <a:t>Jaká je hmotnost kyslíku při jeho objemu 3,5 l, teplotě 350 K a tlaku 0,83 MPa? Počítejte s přibližnými hodnotami molární plynové konstanty 8,3 J.K</a:t>
            </a:r>
            <a:r>
              <a:rPr lang="cs-CZ" sz="2000" baseline="30000" dirty="0" smtClean="0"/>
              <a:t>-1</a:t>
            </a:r>
            <a:r>
              <a:rPr lang="cs-CZ" sz="2000" dirty="0" smtClean="0"/>
              <a:t>.mol</a:t>
            </a:r>
            <a:r>
              <a:rPr lang="cs-CZ" sz="2000" baseline="30000" dirty="0" smtClean="0"/>
              <a:t>-1</a:t>
            </a:r>
            <a:r>
              <a:rPr lang="cs-CZ" sz="2000" dirty="0" smtClean="0"/>
              <a:t> a relativní atomové hmotnosti kyslíku 16.</a:t>
            </a:r>
            <a:endParaRPr lang="cs-CZ" sz="2000" dirty="0"/>
          </a:p>
        </p:txBody>
      </p:sp>
      <p:grpSp>
        <p:nvGrpSpPr>
          <p:cNvPr id="4" name="Skupina 3"/>
          <p:cNvGrpSpPr/>
          <p:nvPr/>
        </p:nvGrpSpPr>
        <p:grpSpPr>
          <a:xfrm>
            <a:off x="266700" y="1512738"/>
            <a:ext cx="3095625" cy="1938992"/>
            <a:chOff x="257175" y="1569888"/>
            <a:chExt cx="2505075" cy="1938992"/>
          </a:xfrm>
        </p:grpSpPr>
        <p:sp>
          <p:nvSpPr>
            <p:cNvPr id="5" name="TextovéPole 4"/>
            <p:cNvSpPr txBox="1"/>
            <p:nvPr/>
          </p:nvSpPr>
          <p:spPr>
            <a:xfrm>
              <a:off x="257175" y="1569888"/>
              <a:ext cx="2505075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2000" i="1" dirty="0"/>
                <a:t>V</a:t>
              </a:r>
              <a:r>
                <a:rPr lang="cs-CZ" sz="2000" i="1" dirty="0" smtClean="0"/>
                <a:t> </a:t>
              </a:r>
              <a:r>
                <a:rPr lang="cs-CZ" sz="2000" dirty="0" smtClean="0"/>
                <a:t>= 3,5 </a:t>
              </a:r>
              <a:r>
                <a:rPr lang="cs-CZ" sz="2000" i="1" dirty="0" smtClean="0"/>
                <a:t>l</a:t>
              </a:r>
              <a:r>
                <a:rPr lang="cs-CZ" sz="2000" dirty="0" smtClean="0"/>
                <a:t> = 0,0035 </a:t>
              </a:r>
              <a:r>
                <a:rPr lang="cs-CZ" sz="2000" i="1" dirty="0" smtClean="0"/>
                <a:t>m</a:t>
              </a:r>
              <a:r>
                <a:rPr lang="cs-CZ" sz="2000" i="1" baseline="30000" dirty="0" smtClean="0"/>
                <a:t>3</a:t>
              </a:r>
              <a:endParaRPr lang="cs-CZ" sz="2000" i="1" dirty="0" smtClean="0"/>
            </a:p>
            <a:p>
              <a:r>
                <a:rPr lang="cs-CZ" sz="2000" i="1" dirty="0"/>
                <a:t>T</a:t>
              </a:r>
              <a:r>
                <a:rPr lang="cs-CZ" sz="2000" i="1" dirty="0" smtClean="0"/>
                <a:t> </a:t>
              </a:r>
              <a:r>
                <a:rPr lang="cs-CZ" sz="2000" dirty="0" smtClean="0"/>
                <a:t>= 350 K</a:t>
              </a:r>
              <a:endParaRPr lang="cs-CZ" sz="2000" i="1" dirty="0" smtClean="0"/>
            </a:p>
            <a:p>
              <a:r>
                <a:rPr lang="cs-CZ" sz="2000" i="1" dirty="0">
                  <a:sym typeface="Symbol" panose="05050102010706020507" pitchFamily="18" charset="2"/>
                </a:rPr>
                <a:t>p</a:t>
              </a:r>
              <a:r>
                <a:rPr lang="cs-CZ" sz="2000" dirty="0" smtClean="0">
                  <a:sym typeface="Symbol" panose="05050102010706020507" pitchFamily="18" charset="2"/>
                </a:rPr>
                <a:t> = 0,83 </a:t>
              </a:r>
              <a:r>
                <a:rPr lang="cs-CZ" sz="2000" i="1" dirty="0" smtClean="0">
                  <a:sym typeface="Symbol" panose="05050102010706020507" pitchFamily="18" charset="2"/>
                </a:rPr>
                <a:t>MPa</a:t>
              </a:r>
              <a:r>
                <a:rPr lang="cs-CZ" sz="2000" dirty="0" smtClean="0">
                  <a:sym typeface="Symbol" panose="05050102010706020507" pitchFamily="18" charset="2"/>
                </a:rPr>
                <a:t> = 830 000 </a:t>
              </a:r>
              <a:r>
                <a:rPr lang="cs-CZ" sz="2000" i="1" dirty="0" smtClean="0">
                  <a:sym typeface="Symbol" panose="05050102010706020507" pitchFamily="18" charset="2"/>
                </a:rPr>
                <a:t>Pa</a:t>
              </a:r>
            </a:p>
            <a:p>
              <a:r>
                <a:rPr lang="cs-CZ" sz="2000" i="1" dirty="0" smtClean="0">
                  <a:sym typeface="Symbol" panose="05050102010706020507" pitchFamily="18" charset="2"/>
                </a:rPr>
                <a:t>R</a:t>
              </a:r>
              <a:r>
                <a:rPr lang="cs-CZ" sz="2000" i="1" baseline="-25000" dirty="0" smtClean="0">
                  <a:sym typeface="Symbol" panose="05050102010706020507" pitchFamily="18" charset="2"/>
                </a:rPr>
                <a:t>m</a:t>
              </a:r>
              <a:r>
                <a:rPr lang="cs-CZ" sz="2000" i="1" dirty="0" smtClean="0">
                  <a:sym typeface="Symbol" panose="05050102010706020507" pitchFamily="18" charset="2"/>
                </a:rPr>
                <a:t> </a:t>
              </a:r>
              <a:r>
                <a:rPr lang="cs-CZ" sz="2000" dirty="0" smtClean="0">
                  <a:sym typeface="Symbol" panose="05050102010706020507" pitchFamily="18" charset="2"/>
                </a:rPr>
                <a:t>= 8,3 </a:t>
              </a:r>
              <a:r>
                <a:rPr lang="cs-CZ" sz="2000" i="1" dirty="0" smtClean="0">
                  <a:sym typeface="Symbol" panose="05050102010706020507" pitchFamily="18" charset="2"/>
                </a:rPr>
                <a:t>J.K</a:t>
              </a:r>
              <a:r>
                <a:rPr lang="cs-CZ" sz="2000" i="1" baseline="30000" dirty="0" smtClean="0">
                  <a:sym typeface="Symbol" panose="05050102010706020507" pitchFamily="18" charset="2"/>
                </a:rPr>
                <a:t>-1</a:t>
              </a:r>
              <a:r>
                <a:rPr lang="cs-CZ" sz="2000" i="1" dirty="0" smtClean="0">
                  <a:sym typeface="Symbol" panose="05050102010706020507" pitchFamily="18" charset="2"/>
                </a:rPr>
                <a:t>.mol</a:t>
              </a:r>
              <a:r>
                <a:rPr lang="cs-CZ" sz="2000" i="1" baseline="30000" dirty="0" smtClean="0">
                  <a:sym typeface="Symbol" panose="05050102010706020507" pitchFamily="18" charset="2"/>
                </a:rPr>
                <a:t>-1</a:t>
              </a:r>
              <a:endParaRPr lang="cs-CZ" sz="2000" i="1" dirty="0" smtClean="0">
                <a:sym typeface="Symbol" panose="05050102010706020507" pitchFamily="18" charset="2"/>
              </a:endParaRPr>
            </a:p>
            <a:p>
              <a:r>
                <a:rPr lang="cs-CZ" sz="2000" i="1" dirty="0" smtClean="0">
                  <a:sym typeface="Symbol" panose="05050102010706020507" pitchFamily="18" charset="2"/>
                </a:rPr>
                <a:t>A</a:t>
              </a:r>
              <a:r>
                <a:rPr lang="cs-CZ" sz="2000" i="1" baseline="-25000" dirty="0">
                  <a:sym typeface="Symbol" panose="05050102010706020507" pitchFamily="18" charset="2"/>
                </a:rPr>
                <a:t>r</a:t>
              </a:r>
              <a:r>
                <a:rPr lang="cs-CZ" sz="2000" i="1" dirty="0" smtClean="0">
                  <a:sym typeface="Symbol" panose="05050102010706020507" pitchFamily="18" charset="2"/>
                </a:rPr>
                <a:t> </a:t>
              </a:r>
              <a:r>
                <a:rPr lang="cs-CZ" sz="2000" dirty="0" smtClean="0">
                  <a:sym typeface="Symbol" panose="05050102010706020507" pitchFamily="18" charset="2"/>
                </a:rPr>
                <a:t>= 16</a:t>
              </a:r>
            </a:p>
            <a:p>
              <a:r>
                <a:rPr lang="cs-CZ" sz="2000" i="1" dirty="0">
                  <a:sym typeface="Symbol" panose="05050102010706020507" pitchFamily="18" charset="2"/>
                </a:rPr>
                <a:t>m</a:t>
              </a:r>
              <a:r>
                <a:rPr lang="cs-CZ" sz="2000" i="1" dirty="0" smtClean="0">
                  <a:sym typeface="Symbol" panose="05050102010706020507" pitchFamily="18" charset="2"/>
                </a:rPr>
                <a:t> </a:t>
              </a:r>
              <a:r>
                <a:rPr lang="cs-CZ" sz="2000" dirty="0" smtClean="0">
                  <a:sym typeface="Symbol" panose="05050102010706020507" pitchFamily="18" charset="2"/>
                </a:rPr>
                <a:t>=</a:t>
              </a:r>
              <a:r>
                <a:rPr lang="cs-CZ" sz="2000" i="1" dirty="0" smtClean="0">
                  <a:sym typeface="Symbol" panose="05050102010706020507" pitchFamily="18" charset="2"/>
                </a:rPr>
                <a:t> </a:t>
              </a:r>
              <a:r>
                <a:rPr lang="cs-CZ" sz="2000" dirty="0" smtClean="0">
                  <a:sym typeface="Symbol" panose="05050102010706020507" pitchFamily="18" charset="2"/>
                </a:rPr>
                <a:t>? </a:t>
              </a:r>
              <a:r>
                <a:rPr lang="cs-CZ" sz="2000" i="1" dirty="0" smtClean="0">
                  <a:sym typeface="Symbol" panose="05050102010706020507" pitchFamily="18" charset="2"/>
                </a:rPr>
                <a:t>kg</a:t>
              </a:r>
              <a:endParaRPr lang="cs-CZ" sz="2000" i="1" dirty="0"/>
            </a:p>
          </p:txBody>
        </p:sp>
        <p:cxnSp>
          <p:nvCxnSpPr>
            <p:cNvPr id="6" name="Přímá spojnice 5"/>
            <p:cNvCxnSpPr/>
            <p:nvPr/>
          </p:nvCxnSpPr>
          <p:spPr>
            <a:xfrm>
              <a:off x="257175" y="3508880"/>
              <a:ext cx="2505075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Skupina 8"/>
          <p:cNvGrpSpPr/>
          <p:nvPr/>
        </p:nvGrpSpPr>
        <p:grpSpPr>
          <a:xfrm>
            <a:off x="4147221" y="1920152"/>
            <a:ext cx="4238276" cy="1124164"/>
            <a:chOff x="4147221" y="2597580"/>
            <a:chExt cx="4238276" cy="112416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ovéPole 6"/>
                <p:cNvSpPr txBox="1"/>
                <p:nvPr/>
              </p:nvSpPr>
              <p:spPr>
                <a:xfrm>
                  <a:off x="4147221" y="2597580"/>
                  <a:ext cx="4238276" cy="6681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cs-CZ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b="1" i="1" smtClean="0">
                                <a:latin typeface="Cambria Math" panose="02040503050406030204" pitchFamily="18" charset="0"/>
                              </a:rPr>
                              <m:t>𝒎</m:t>
                            </m:r>
                          </m:e>
                          <m:sub>
                            <m:r>
                              <a:rPr lang="cs-CZ" b="1" i="1" smtClean="0">
                                <a:latin typeface="Cambria Math" panose="02040503050406030204" pitchFamily="18" charset="0"/>
                              </a:rPr>
                              <m:t>𝒖</m:t>
                            </m:r>
                          </m:sub>
                        </m:sSub>
                        <m:r>
                          <a:rPr lang="cs-CZ" b="1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cs-CZ" b="1" i="1" smtClean="0">
                            <a:latin typeface="Cambria Math" panose="02040503050406030204" pitchFamily="18" charset="0"/>
                          </a:rPr>
                          <m:t>𝒂𝒕𝒐𝒎𝒐𝒗</m:t>
                        </m:r>
                        <m:r>
                          <a:rPr lang="cs-CZ" b="1" i="1" smtClean="0">
                            <a:latin typeface="Cambria Math" panose="02040503050406030204" pitchFamily="18" charset="0"/>
                          </a:rPr>
                          <m:t>á </m:t>
                        </m:r>
                        <m:r>
                          <a:rPr lang="cs-CZ" b="1" i="1" smtClean="0">
                            <a:latin typeface="Cambria Math" panose="02040503050406030204" pitchFamily="18" charset="0"/>
                          </a:rPr>
                          <m:t>𝒉𝒎𝒐𝒕𝒏𝒐𝒔𝒕𝒏</m:t>
                        </m:r>
                        <m:r>
                          <a:rPr lang="cs-CZ" b="1" i="1" smtClean="0">
                            <a:latin typeface="Cambria Math" panose="02040503050406030204" pitchFamily="18" charset="0"/>
                          </a:rPr>
                          <m:t>í </m:t>
                        </m:r>
                        <m:r>
                          <a:rPr lang="cs-CZ" b="1" i="1" smtClean="0">
                            <a:latin typeface="Cambria Math" panose="02040503050406030204" pitchFamily="18" charset="0"/>
                          </a:rPr>
                          <m:t>𝒌𝒐𝒏𝒔𝒕𝒂𝒏𝒕𝒂</m:t>
                        </m:r>
                      </m:oMath>
                    </m:oMathPara>
                  </a14:m>
                  <a:endParaRPr lang="cs-CZ" b="1" i="1" dirty="0" smtClean="0">
                    <a:latin typeface="Cambria Math" panose="02040503050406030204" pitchFamily="18" charset="0"/>
                  </a:endParaRPr>
                </a:p>
                <a:p>
                  <a14:m>
                    <m:oMath xmlns:m="http://schemas.openxmlformats.org/officeDocument/2006/math"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 (</m:t>
                      </m:r>
                      <m:f>
                        <m:fPr>
                          <m:ctrlPr>
                            <a:rPr lang="cs-CZ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h𝑚𝑜𝑡𝑛𝑜𝑠𝑡𝑛𝑖</m:t>
                      </m:r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𝑎𝑡𝑜𝑚𝑢</m:t>
                      </m:r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𝑛𝑢𝑘𝑙𝑖𝑑𝑢</m:t>
                      </m:r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 12</m:t>
                      </m:r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𝐶</m:t>
                      </m:r>
                    </m:oMath>
                  </a14:m>
                  <a:r>
                    <a:rPr lang="cs-CZ" dirty="0" smtClean="0"/>
                    <a:t>)</a:t>
                  </a:r>
                  <a:endParaRPr lang="cs-CZ" dirty="0"/>
                </a:p>
              </p:txBody>
            </p:sp>
          </mc:Choice>
          <mc:Fallback xmlns="">
            <p:sp>
              <p:nvSpPr>
                <p:cNvPr id="7" name="TextovéPole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47221" y="2597580"/>
                  <a:ext cx="4238276" cy="668132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 l="-1437" r="-575" b="-11818"/>
                  </a:stretch>
                </a:blipFill>
              </p:spPr>
              <p:txBody>
                <a:bodyPr/>
                <a:lstStyle/>
                <a:p>
                  <a:r>
                    <a:rPr lang="cs-CZ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ovéPole 7"/>
                <p:cNvSpPr txBox="1"/>
                <p:nvPr/>
              </p:nvSpPr>
              <p:spPr>
                <a:xfrm>
                  <a:off x="4147221" y="3438525"/>
                  <a:ext cx="2644827" cy="28321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cs-CZ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b="1" i="1" smtClean="0">
                                <a:latin typeface="Cambria Math" panose="02040503050406030204" pitchFamily="18" charset="0"/>
                              </a:rPr>
                              <m:t>𝒎</m:t>
                            </m:r>
                          </m:e>
                          <m:sub>
                            <m:r>
                              <a:rPr lang="cs-CZ" b="1" i="1" smtClean="0">
                                <a:latin typeface="Cambria Math" panose="02040503050406030204" pitchFamily="18" charset="0"/>
                              </a:rPr>
                              <m:t>𝒖</m:t>
                            </m:r>
                          </m:sub>
                        </m:sSub>
                        <m:r>
                          <a:rPr lang="cs-CZ" b="1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cs-CZ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cs-CZ" b="1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cs-CZ" b="1" i="1" smtClean="0">
                            <a:latin typeface="Cambria Math" panose="02040503050406030204" pitchFamily="18" charset="0"/>
                          </a:rPr>
                          <m:t>𝟔𝟔𝟎𝟓𝟕</m:t>
                        </m:r>
                        <m:r>
                          <a:rPr lang="cs-CZ" b="1" i="1" smtClean="0">
                            <a:latin typeface="Cambria Math" panose="02040503050406030204" pitchFamily="18" charset="0"/>
                          </a:rPr>
                          <m:t>.</m:t>
                        </m:r>
                        <m:sSup>
                          <m:sSupPr>
                            <m:ctrlPr>
                              <a:rPr lang="cs-CZ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cs-CZ" b="1" i="1" smtClean="0">
                                <a:latin typeface="Cambria Math" panose="02040503050406030204" pitchFamily="18" charset="0"/>
                              </a:rPr>
                              <m:t>𝟏𝟎</m:t>
                            </m:r>
                          </m:e>
                          <m:sup>
                            <m:r>
                              <a:rPr lang="cs-CZ" b="1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cs-CZ" b="1" i="1" smtClean="0">
                                <a:latin typeface="Cambria Math" panose="02040503050406030204" pitchFamily="18" charset="0"/>
                              </a:rPr>
                              <m:t>𝟐𝟕</m:t>
                            </m:r>
                          </m:sup>
                        </m:sSup>
                        <m:r>
                          <a:rPr lang="cs-CZ" b="1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cs-CZ" b="1" i="1" smtClean="0">
                            <a:latin typeface="Cambria Math" panose="02040503050406030204" pitchFamily="18" charset="0"/>
                          </a:rPr>
                          <m:t>𝒌𝒈</m:t>
                        </m:r>
                      </m:oMath>
                    </m:oMathPara>
                  </a14:m>
                  <a:endParaRPr lang="cs-CZ" b="1" dirty="0"/>
                </a:p>
              </p:txBody>
            </p:sp>
          </mc:Choice>
          <mc:Fallback xmlns="">
            <p:sp>
              <p:nvSpPr>
                <p:cNvPr id="8" name="TextovéPole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47221" y="3438525"/>
                  <a:ext cx="2644827" cy="283219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l="-922" t="-4348" r="-2995" b="-34783"/>
                  </a:stretch>
                </a:blipFill>
              </p:spPr>
              <p:txBody>
                <a:bodyPr/>
                <a:lstStyle/>
                <a:p>
                  <a:r>
                    <a:rPr lang="cs-CZ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4" name="Skupina 13"/>
          <p:cNvGrpSpPr/>
          <p:nvPr/>
        </p:nvGrpSpPr>
        <p:grpSpPr>
          <a:xfrm>
            <a:off x="266700" y="3650033"/>
            <a:ext cx="8373830" cy="278158"/>
            <a:chOff x="266700" y="4259571"/>
            <a:chExt cx="8373830" cy="278158"/>
          </a:xfrm>
        </p:grpSpPr>
        <p:grpSp>
          <p:nvGrpSpPr>
            <p:cNvPr id="12" name="Skupina 11"/>
            <p:cNvGrpSpPr/>
            <p:nvPr/>
          </p:nvGrpSpPr>
          <p:grpSpPr>
            <a:xfrm>
              <a:off x="266700" y="4259572"/>
              <a:ext cx="3756800" cy="278157"/>
              <a:chOff x="266700" y="4259572"/>
              <a:chExt cx="3756800" cy="278157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" name="TextovéPole 9"/>
                  <p:cNvSpPr txBox="1"/>
                  <p:nvPr/>
                </p:nvSpPr>
                <p:spPr>
                  <a:xfrm>
                    <a:off x="266700" y="4260730"/>
                    <a:ext cx="1769651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cs-CZ" b="1" i="1" smtClean="0">
                              <a:latin typeface="Cambria Math" panose="02040503050406030204" pitchFamily="18" charset="0"/>
                            </a:rPr>
                            <m:t>𝒑</m:t>
                          </m:r>
                          <m:r>
                            <a:rPr lang="cs-CZ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cs-CZ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𝑽</m:t>
                          </m:r>
                          <m:r>
                            <a:rPr lang="cs-CZ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r>
                            <a:rPr lang="cs-CZ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𝒏</m:t>
                          </m:r>
                          <m:r>
                            <a:rPr lang="cs-CZ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b>
                            <m:sSubPr>
                              <m:ctrlPr>
                                <a:rPr lang="cs-CZ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𝑹</m:t>
                              </m:r>
                            </m:e>
                            <m:sub>
                              <m:r>
                                <a:rPr lang="cs-CZ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𝒎</m:t>
                              </m:r>
                            </m:sub>
                          </m:sSub>
                          <m:r>
                            <a:rPr lang="cs-CZ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cs-CZ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𝑻</m:t>
                          </m:r>
                        </m:oMath>
                      </m:oMathPara>
                    </a14:m>
                    <a:endParaRPr lang="cs-CZ" b="1" dirty="0"/>
                  </a:p>
                </p:txBody>
              </p:sp>
            </mc:Choice>
            <mc:Fallback xmlns="">
              <p:sp>
                <p:nvSpPr>
                  <p:cNvPr id="10" name="TextovéPole 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66700" y="4260730"/>
                    <a:ext cx="1769651" cy="276999"/>
                  </a:xfrm>
                  <a:prstGeom prst="rect">
                    <a:avLst/>
                  </a:prstGeom>
                  <a:blipFill rotWithShape="0">
                    <a:blip r:embed="rId4"/>
                    <a:stretch>
                      <a:fillRect l="-2759" r="-2759" b="-26667"/>
                    </a:stretch>
                  </a:blipFill>
                </p:spPr>
                <p:txBody>
                  <a:bodyPr/>
                  <a:lstStyle/>
                  <a:p>
                    <a:r>
                      <a:rPr lang="cs-CZ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" name="TextovéPole 10"/>
                  <p:cNvSpPr txBox="1"/>
                  <p:nvPr/>
                </p:nvSpPr>
                <p:spPr>
                  <a:xfrm>
                    <a:off x="2701150" y="4259572"/>
                    <a:ext cx="1322350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cs-CZ" b="1" i="1" smtClean="0">
                              <a:latin typeface="Cambria Math" panose="02040503050406030204" pitchFamily="18" charset="0"/>
                            </a:rPr>
                            <m:t>𝒎</m:t>
                          </m:r>
                          <m:r>
                            <a:rPr lang="cs-CZ" b="1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cs-CZ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b="1" i="1" smtClean="0">
                                  <a:latin typeface="Cambria Math" panose="02040503050406030204" pitchFamily="18" charset="0"/>
                                </a:rPr>
                                <m:t>𝒎</m:t>
                              </m:r>
                            </m:e>
                            <m:sub>
                              <m:r>
                                <a:rPr lang="cs-CZ" b="1" i="1" smtClean="0">
                                  <a:latin typeface="Cambria Math" panose="02040503050406030204" pitchFamily="18" charset="0"/>
                                </a:rPr>
                                <m:t>𝒖</m:t>
                              </m:r>
                            </m:sub>
                          </m:sSub>
                          <m:r>
                            <a:rPr lang="cs-CZ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b>
                            <m:sSubPr>
                              <m:ctrlPr>
                                <a:rPr lang="cs-CZ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b="1" i="1" smtClean="0"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</m:e>
                            <m:sub>
                              <m:r>
                                <a:rPr lang="cs-CZ" b="1" i="1" smtClean="0">
                                  <a:latin typeface="Cambria Math" panose="02040503050406030204" pitchFamily="18" charset="0"/>
                                </a:rPr>
                                <m:t>𝒓</m:t>
                              </m:r>
                            </m:sub>
                          </m:sSub>
                        </m:oMath>
                      </m:oMathPara>
                    </a14:m>
                    <a:endParaRPr lang="cs-CZ" b="1" dirty="0"/>
                  </a:p>
                </p:txBody>
              </p:sp>
            </mc:Choice>
            <mc:Fallback xmlns="">
              <p:sp>
                <p:nvSpPr>
                  <p:cNvPr id="11" name="TextovéPole 1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701150" y="4259572"/>
                    <a:ext cx="1322350" cy="276999"/>
                  </a:xfrm>
                  <a:prstGeom prst="rect">
                    <a:avLst/>
                  </a:prstGeom>
                  <a:blipFill rotWithShape="0">
                    <a:blip r:embed="rId5"/>
                    <a:stretch>
                      <a:fillRect l="-2304" r="-922" b="-11111"/>
                    </a:stretch>
                  </a:blipFill>
                </p:spPr>
                <p:txBody>
                  <a:bodyPr/>
                  <a:lstStyle/>
                  <a:p>
                    <a:r>
                      <a:rPr lang="cs-CZ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ovéPole 12"/>
                <p:cNvSpPr txBox="1"/>
                <p:nvPr/>
              </p:nvSpPr>
              <p:spPr>
                <a:xfrm>
                  <a:off x="4757351" y="4259571"/>
                  <a:ext cx="3883179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cs-CZ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b="1" i="1" smtClean="0">
                                <a:latin typeface="Cambria Math" panose="02040503050406030204" pitchFamily="18" charset="0"/>
                              </a:rPr>
                              <m:t>𝒎</m:t>
                            </m:r>
                          </m:e>
                          <m:sub>
                            <m:r>
                              <a:rPr lang="cs-CZ" b="1" i="1" smtClean="0">
                                <a:latin typeface="Cambria Math" panose="02040503050406030204" pitchFamily="18" charset="0"/>
                              </a:rPr>
                              <m:t>𝒗</m:t>
                            </m:r>
                            <m:r>
                              <a:rPr lang="cs-CZ" b="1" i="1" smtClean="0">
                                <a:latin typeface="Cambria Math" panose="02040503050406030204" pitchFamily="18" charset="0"/>
                              </a:rPr>
                              <m:t>š</m:t>
                            </m:r>
                            <m:r>
                              <a:rPr lang="cs-CZ" b="1" i="1" smtClean="0">
                                <a:latin typeface="Cambria Math" panose="02040503050406030204" pitchFamily="18" charset="0"/>
                              </a:rPr>
                              <m:t>𝒆𝒄𝒉</m:t>
                            </m:r>
                            <m:r>
                              <a:rPr lang="cs-CZ" b="1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cs-CZ" b="1" i="1" smtClean="0">
                                <a:latin typeface="Cambria Math" panose="02040503050406030204" pitchFamily="18" charset="0"/>
                              </a:rPr>
                              <m:t>𝒎𝒐𝒍𝒆𝒌𝒖𝒍</m:t>
                            </m:r>
                          </m:sub>
                        </m:sSub>
                        <m:r>
                          <a:rPr lang="cs-CZ" b="1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cs-CZ" b="1" i="1" smtClean="0">
                            <a:latin typeface="Cambria Math" panose="02040503050406030204" pitchFamily="18" charset="0"/>
                          </a:rPr>
                          <m:t>𝒎</m:t>
                        </m:r>
                        <m:r>
                          <a:rPr lang="cs-CZ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cs-CZ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𝑵</m:t>
                        </m:r>
                        <m:r>
                          <a:rPr lang="cs-CZ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cs-CZ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𝒎</m:t>
                        </m:r>
                        <m:r>
                          <a:rPr lang="cs-CZ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d>
                          <m:dPr>
                            <m:ctrlPr>
                              <a:rPr lang="cs-CZ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cs-CZ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𝒏</m:t>
                            </m:r>
                            <m:r>
                              <a:rPr lang="cs-CZ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∙</m:t>
                            </m:r>
                            <m:sSub>
                              <m:sSubPr>
                                <m:ctrlPr>
                                  <a:rPr lang="cs-CZ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cs-CZ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𝑵</m:t>
                                </m:r>
                              </m:e>
                              <m:sub>
                                <m:r>
                                  <a:rPr lang="cs-CZ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𝒂</m:t>
                                </m:r>
                              </m:sub>
                            </m:sSub>
                          </m:e>
                        </m:d>
                      </m:oMath>
                    </m:oMathPara>
                  </a14:m>
                  <a:endParaRPr lang="cs-CZ" b="1" dirty="0"/>
                </a:p>
              </p:txBody>
            </p:sp>
          </mc:Choice>
          <mc:Fallback xmlns="">
            <p:sp>
              <p:nvSpPr>
                <p:cNvPr id="13" name="TextovéPole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57351" y="4259571"/>
                  <a:ext cx="3883179" cy="276999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b="-17778"/>
                  </a:stretch>
                </a:blipFill>
              </p:spPr>
              <p:txBody>
                <a:bodyPr/>
                <a:lstStyle/>
                <a:p>
                  <a:r>
                    <a:rPr lang="cs-CZ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5" name="Skupina 24"/>
          <p:cNvGrpSpPr/>
          <p:nvPr/>
        </p:nvGrpSpPr>
        <p:grpSpPr>
          <a:xfrm>
            <a:off x="154733" y="4106065"/>
            <a:ext cx="8971174" cy="2181305"/>
            <a:chOff x="154733" y="4106065"/>
            <a:chExt cx="8971174" cy="218130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ovéPole 14"/>
                <p:cNvSpPr txBox="1"/>
                <p:nvPr/>
              </p:nvSpPr>
              <p:spPr>
                <a:xfrm>
                  <a:off x="266700" y="4106065"/>
                  <a:ext cx="4718663" cy="60260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cs-CZ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  <m:r>
                              <a:rPr lang="cs-CZ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∙</m:t>
                            </m:r>
                            <m:r>
                              <a:rPr lang="cs-CZ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𝑉</m:t>
                            </m:r>
                          </m:num>
                          <m:den>
                            <m:sSub>
                              <m:sSubPr>
                                <m:ctrlPr>
                                  <a:rPr lang="cs-CZ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cs-CZ" b="0" i="1" smtClean="0"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e>
                              <m:sub>
                                <m:r>
                                  <a:rPr lang="cs-CZ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sub>
                            </m:sSub>
                            <m:r>
                              <a:rPr lang="cs-CZ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∙</m:t>
                            </m:r>
                            <m:r>
                              <a:rPr lang="cs-CZ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𝑇</m:t>
                            </m:r>
                          </m:den>
                        </m:f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cs-CZ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830 000 </m:t>
                            </m:r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𝑃𝑎</m:t>
                            </m:r>
                            <m:r>
                              <a:rPr lang="cs-CZ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∙0,0035 </m:t>
                            </m:r>
                            <m:sSup>
                              <m:sSupPr>
                                <m:ctrlPr>
                                  <a:rPr lang="cs-CZ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cs-CZ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p>
                                <m:r>
                                  <a:rPr lang="cs-CZ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3</m:t>
                                </m:r>
                              </m:sup>
                            </m:sSup>
                          </m:num>
                          <m:den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8,3 </m:t>
                            </m:r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𝐽</m:t>
                            </m:r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.</m:t>
                            </m:r>
                            <m:sSup>
                              <m:sSupPr>
                                <m:ctrlPr>
                                  <a:rPr lang="cs-CZ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cs-CZ" b="0" i="1" smtClean="0">
                                    <a:latin typeface="Cambria Math" panose="02040503050406030204" pitchFamily="18" charset="0"/>
                                  </a:rPr>
                                  <m:t>𝐾</m:t>
                                </m:r>
                              </m:e>
                              <m:sup>
                                <m:r>
                                  <a:rPr lang="cs-CZ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p>
                            </m:sSup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.</m:t>
                            </m:r>
                            <m:sSup>
                              <m:sSupPr>
                                <m:ctrlPr>
                                  <a:rPr lang="cs-CZ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cs-CZ" b="0" i="1" smtClean="0">
                                    <a:latin typeface="Cambria Math" panose="02040503050406030204" pitchFamily="18" charset="0"/>
                                  </a:rPr>
                                  <m:t>𝑚𝑜𝑙</m:t>
                                </m:r>
                              </m:e>
                              <m:sup>
                                <m:r>
                                  <a:rPr lang="cs-CZ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p>
                            </m:sSup>
                            <m:r>
                              <a:rPr lang="cs-CZ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∙350 </m:t>
                            </m:r>
                            <m:r>
                              <a:rPr lang="cs-CZ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𝐾</m:t>
                            </m:r>
                          </m:den>
                        </m:f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=1 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𝑚𝑜𝑙</m:t>
                        </m:r>
                      </m:oMath>
                    </m:oMathPara>
                  </a14:m>
                  <a:endParaRPr lang="cs-CZ" dirty="0"/>
                </a:p>
              </p:txBody>
            </p:sp>
          </mc:Choice>
          <mc:Fallback xmlns="">
            <p:sp>
              <p:nvSpPr>
                <p:cNvPr id="15" name="TextovéPole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6700" y="4106065"/>
                  <a:ext cx="4718663" cy="602601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cs-CZ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ovéPole 15"/>
                <p:cNvSpPr txBox="1"/>
                <p:nvPr/>
              </p:nvSpPr>
              <p:spPr>
                <a:xfrm>
                  <a:off x="266700" y="5420543"/>
                  <a:ext cx="5373907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cs-CZ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sub>
                        </m:sSub>
                        <m:r>
                          <a:rPr lang="cs-CZ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sSub>
                          <m:sSubPr>
                            <m:ctrlPr>
                              <a:rPr lang="cs-CZ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sub>
                        </m:s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=1,66057.</m:t>
                        </m:r>
                        <m:sSup>
                          <m:sSupPr>
                            <m:ctrlPr>
                              <a:rPr lang="cs-CZ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10</m:t>
                            </m:r>
                          </m:e>
                          <m:sup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−27</m:t>
                            </m:r>
                          </m:sup>
                        </m:sSup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𝑘𝑔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∙32</m:t>
                        </m:r>
                        <m:acc>
                          <m:accPr>
                            <m:chr m:val="̇"/>
                            <m:ctrlPr>
                              <a:rPr lang="cs-CZ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cs-CZ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=</m:t>
                            </m:r>
                          </m:e>
                        </m:acc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53.</m:t>
                        </m:r>
                        <m:sSup>
                          <m:sSupPr>
                            <m:ctrlPr>
                              <a:rPr lang="cs-CZ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10</m:t>
                            </m:r>
                          </m:e>
                          <m:sup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−27</m:t>
                            </m:r>
                          </m:sup>
                        </m:sSup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𝑘𝑔</m:t>
                        </m:r>
                      </m:oMath>
                    </m:oMathPara>
                  </a14:m>
                  <a:endParaRPr lang="cs-CZ" dirty="0"/>
                </a:p>
              </p:txBody>
            </p:sp>
          </mc:Choice>
          <mc:Fallback xmlns="">
            <p:sp>
              <p:nvSpPr>
                <p:cNvPr id="16" name="TextovéPole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6700" y="5420543"/>
                  <a:ext cx="5373907" cy="276999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 l="-114" t="-4348" r="-1135" b="-32609"/>
                  </a:stretch>
                </a:blipFill>
              </p:spPr>
              <p:txBody>
                <a:bodyPr/>
                <a:lstStyle/>
                <a:p>
                  <a:r>
                    <a:rPr lang="cs-CZ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ovéPole 16"/>
                <p:cNvSpPr txBox="1"/>
                <p:nvPr/>
              </p:nvSpPr>
              <p:spPr>
                <a:xfrm>
                  <a:off x="154733" y="5881441"/>
                  <a:ext cx="8971174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cs-CZ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b="1" i="1" smtClean="0">
                                <a:latin typeface="Cambria Math" panose="02040503050406030204" pitchFamily="18" charset="0"/>
                              </a:rPr>
                              <m:t>𝒎</m:t>
                            </m:r>
                          </m:e>
                          <m:sub>
                            <m:r>
                              <a:rPr lang="cs-CZ" b="1" i="1" smtClean="0">
                                <a:latin typeface="Cambria Math" panose="02040503050406030204" pitchFamily="18" charset="0"/>
                              </a:rPr>
                              <m:t>𝒗</m:t>
                            </m:r>
                            <m:r>
                              <a:rPr lang="cs-CZ" b="1" i="1" smtClean="0">
                                <a:latin typeface="Cambria Math" panose="02040503050406030204" pitchFamily="18" charset="0"/>
                              </a:rPr>
                              <m:t>š</m:t>
                            </m:r>
                            <m:r>
                              <a:rPr lang="cs-CZ" b="1" i="1" smtClean="0">
                                <a:latin typeface="Cambria Math" panose="02040503050406030204" pitchFamily="18" charset="0"/>
                              </a:rPr>
                              <m:t>𝒆𝒄𝒉</m:t>
                            </m:r>
                            <m:r>
                              <a:rPr lang="cs-CZ" b="1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cs-CZ" b="1" i="1" smtClean="0">
                                <a:latin typeface="Cambria Math" panose="02040503050406030204" pitchFamily="18" charset="0"/>
                              </a:rPr>
                              <m:t>𝒎𝒐𝒍𝒆𝒌𝒖𝒍</m:t>
                            </m:r>
                          </m:sub>
                        </m:s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cs-CZ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d>
                          <m:dPr>
                            <m:ctrlPr>
                              <a:rPr lang="cs-CZ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cs-CZ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cs-CZ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∙</m:t>
                            </m:r>
                            <m:sSub>
                              <m:sSubPr>
                                <m:ctrlPr>
                                  <a:rPr lang="cs-CZ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cs-CZ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𝑁</m:t>
                                </m:r>
                              </m:e>
                              <m:sub>
                                <m:r>
                                  <a:rPr lang="cs-CZ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𝑎</m:t>
                                </m:r>
                              </m:sub>
                            </m:sSub>
                          </m:e>
                        </m:d>
                        <m:r>
                          <a:rPr lang="cs-CZ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=53.</m:t>
                        </m:r>
                        <m:sSup>
                          <m:sSupPr>
                            <m:ctrlPr>
                              <a:rPr lang="cs-CZ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cs-CZ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10</m:t>
                            </m:r>
                          </m:e>
                          <m:sup>
                            <m:r>
                              <a:rPr lang="cs-CZ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−27</m:t>
                            </m:r>
                          </m:sup>
                        </m:sSup>
                        <m:r>
                          <a:rPr lang="cs-CZ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𝑘𝑔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∙1 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𝑚𝑜𝑙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∙6.</m:t>
                        </m:r>
                        <m:sSup>
                          <m:sSupPr>
                            <m:ctrlPr>
                              <a:rPr lang="cs-CZ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cs-CZ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10</m:t>
                            </m:r>
                          </m:e>
                          <m:sup>
                            <m:r>
                              <a:rPr lang="cs-CZ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23</m:t>
                            </m:r>
                          </m:sup>
                        </m:sSup>
                        <m:r>
                          <a:rPr lang="cs-CZ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sSup>
                          <m:sSupPr>
                            <m:ctrlPr>
                              <a:rPr lang="cs-CZ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cs-CZ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𝑚𝑜𝑙</m:t>
                            </m:r>
                          </m:e>
                          <m:sup>
                            <m:r>
                              <a:rPr lang="cs-CZ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  <m:r>
                          <a:rPr lang="cs-CZ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cs-CZ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𝟎</m:t>
                        </m:r>
                        <m:r>
                          <a:rPr lang="cs-CZ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cs-CZ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𝟎𝟑𝟏𝟖</m:t>
                        </m:r>
                        <m:r>
                          <a:rPr lang="cs-CZ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cs-CZ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𝒌𝒈</m:t>
                        </m:r>
                      </m:oMath>
                    </m:oMathPara>
                  </a14:m>
                  <a:endParaRPr lang="cs-CZ" b="1" dirty="0"/>
                </a:p>
              </p:txBody>
            </p:sp>
          </mc:Choice>
          <mc:Fallback xmlns="">
            <p:sp>
              <p:nvSpPr>
                <p:cNvPr id="17" name="TextovéPole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4733" y="5881441"/>
                  <a:ext cx="8971174" cy="276999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 t="-6667" r="-543" b="-35556"/>
                  </a:stretch>
                </a:blipFill>
              </p:spPr>
              <p:txBody>
                <a:bodyPr/>
                <a:lstStyle/>
                <a:p>
                  <a:r>
                    <a:rPr lang="cs-CZ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8" name="Přímá spojnice 17"/>
            <p:cNvCxnSpPr/>
            <p:nvPr/>
          </p:nvCxnSpPr>
          <p:spPr>
            <a:xfrm>
              <a:off x="7842937" y="6201501"/>
              <a:ext cx="1260000" cy="172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Přímá spojnice 19"/>
            <p:cNvCxnSpPr/>
            <p:nvPr/>
          </p:nvCxnSpPr>
          <p:spPr>
            <a:xfrm>
              <a:off x="7958865" y="6287370"/>
              <a:ext cx="9720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Ovál 20"/>
            <p:cNvSpPr/>
            <p:nvPr/>
          </p:nvSpPr>
          <p:spPr>
            <a:xfrm>
              <a:off x="3749757" y="5379042"/>
              <a:ext cx="360000" cy="360000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cxnSp>
          <p:nvCxnSpPr>
            <p:cNvPr id="23" name="Přímá spojnice se šipkou 22"/>
            <p:cNvCxnSpPr/>
            <p:nvPr/>
          </p:nvCxnSpPr>
          <p:spPr>
            <a:xfrm flipV="1">
              <a:off x="4010636" y="5148382"/>
              <a:ext cx="273169" cy="209909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ovéPole 23"/>
            <p:cNvSpPr txBox="1"/>
            <p:nvPr/>
          </p:nvSpPr>
          <p:spPr>
            <a:xfrm>
              <a:off x="2258036" y="4683631"/>
              <a:ext cx="513336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400" i="1" dirty="0" smtClean="0">
                  <a:solidFill>
                    <a:srgbClr val="FF0000"/>
                  </a:solidFill>
                </a:rPr>
                <a:t>A</a:t>
              </a:r>
              <a:r>
                <a:rPr lang="cs-CZ" sz="1400" i="1" baseline="-25000" dirty="0" smtClean="0">
                  <a:solidFill>
                    <a:srgbClr val="FF0000"/>
                  </a:solidFill>
                </a:rPr>
                <a:t>r</a:t>
              </a:r>
              <a:r>
                <a:rPr lang="cs-CZ" sz="1400" i="1" dirty="0" smtClean="0">
                  <a:solidFill>
                    <a:srgbClr val="FF0000"/>
                  </a:solidFill>
                </a:rPr>
                <a:t> rovno 16 je relativní hmotnost jednoho atomu kyslíku. Jelikož kyslík tvoří molekulu s dvěma atomy, musí být A</a:t>
              </a:r>
              <a:r>
                <a:rPr lang="cs-CZ" sz="1400" i="1" baseline="-25000" dirty="0" smtClean="0">
                  <a:solidFill>
                    <a:srgbClr val="FF0000"/>
                  </a:solidFill>
                </a:rPr>
                <a:t>r</a:t>
              </a:r>
              <a:r>
                <a:rPr lang="cs-CZ" sz="1400" i="1" dirty="0" smtClean="0">
                  <a:solidFill>
                    <a:srgbClr val="FF0000"/>
                  </a:solidFill>
                </a:rPr>
                <a:t> dvojnásobně větší.</a:t>
              </a:r>
              <a:endParaRPr lang="cs-CZ" sz="1400" i="1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90348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-66675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cs-CZ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Tepelný stroj a účinnost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60975" y="969854"/>
            <a:ext cx="5184000" cy="18702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ovéPole 4"/>
              <p:cNvSpPr txBox="1"/>
              <p:nvPr/>
            </p:nvSpPr>
            <p:spPr>
              <a:xfrm>
                <a:off x="628650" y="2840054"/>
                <a:ext cx="8191500" cy="31830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2000" dirty="0" smtClean="0"/>
                  <a:t>V ohřívači</a:t>
                </a:r>
                <a:r>
                  <a:rPr lang="cs-CZ" sz="2000" dirty="0"/>
                  <a:t> </a:t>
                </a:r>
                <a:r>
                  <a:rPr lang="cs-CZ" sz="2000" dirty="0" smtClean="0"/>
                  <a:t>s teplotou T</a:t>
                </a:r>
                <a:r>
                  <a:rPr lang="cs-CZ" sz="2000" baseline="-25000" dirty="0" smtClean="0"/>
                  <a:t>1</a:t>
                </a:r>
                <a:r>
                  <a:rPr lang="cs-CZ" sz="2000" dirty="0" smtClean="0"/>
                  <a:t> pracovní látka přijímá teplo Q</a:t>
                </a:r>
                <a:r>
                  <a:rPr lang="cs-CZ" sz="2000" baseline="-25000" dirty="0" smtClean="0"/>
                  <a:t>1</a:t>
                </a:r>
                <a:r>
                  <a:rPr lang="cs-CZ" sz="2000" dirty="0" smtClean="0"/>
                  <a:t>, v pracovní části se část tepla promění v práci W (změnami tlaku a objemu) a pak látka putuje do chladiče o teplotě T</a:t>
                </a:r>
                <a:r>
                  <a:rPr lang="cs-CZ" sz="2000" baseline="-25000" dirty="0" smtClean="0"/>
                  <a:t>2</a:t>
                </a:r>
                <a:r>
                  <a:rPr lang="cs-CZ" sz="2000" dirty="0" smtClean="0"/>
                  <a:t>, kde odevzdá část přijatého tepla Q</a:t>
                </a:r>
                <a:r>
                  <a:rPr lang="cs-CZ" sz="2000" baseline="-25000" dirty="0" smtClean="0"/>
                  <a:t>2</a:t>
                </a:r>
                <a:r>
                  <a:rPr lang="cs-CZ" sz="2000" dirty="0" smtClean="0"/>
                  <a:t>, aby se mohla znovu ohřát.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000" b="0" i="1" smtClean="0">
                          <a:latin typeface="Cambria Math" panose="02040503050406030204" pitchFamily="18" charset="0"/>
                        </a:rPr>
                        <m:t>𝑊</m:t>
                      </m:r>
                      <m:r>
                        <a:rPr lang="cs-CZ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cs-CZ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000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cs-CZ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cs-CZ" sz="20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cs-CZ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000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cs-CZ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cs-CZ" sz="2000" dirty="0" smtClean="0"/>
              </a:p>
              <a:p>
                <a:endParaRPr lang="cs-CZ" sz="2000" dirty="0" smtClean="0"/>
              </a:p>
              <a:p>
                <a:r>
                  <a:rPr lang="cs-CZ" sz="2000" dirty="0" smtClean="0"/>
                  <a:t>Pokud chceme určit, jak je náš stroj účinný, stačí vzít poměr získan</a:t>
                </a:r>
                <a:r>
                  <a:rPr lang="cs-CZ" sz="2000" dirty="0"/>
                  <a:t>é</a:t>
                </a:r>
                <a:r>
                  <a:rPr lang="cs-CZ" sz="2000" dirty="0" smtClean="0"/>
                  <a:t> práce W a přijatého tepla Q</a:t>
                </a:r>
                <a:r>
                  <a:rPr lang="cs-CZ" sz="2000" baseline="-25000" dirty="0" smtClean="0"/>
                  <a:t>1</a:t>
                </a:r>
                <a:r>
                  <a:rPr lang="cs-CZ" sz="2000" dirty="0" smtClean="0"/>
                  <a:t>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sz="2000" b="1" i="1" smtClean="0">
                          <a:latin typeface="Cambria Math" panose="02040503050406030204" pitchFamily="18" charset="0"/>
                        </a:rPr>
                        <m:t>𝜼</m:t>
                      </m:r>
                      <m:r>
                        <a:rPr lang="cs-CZ" sz="20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sz="20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000" b="1" i="1" smtClean="0">
                              <a:latin typeface="Cambria Math" panose="02040503050406030204" pitchFamily="18" charset="0"/>
                            </a:rPr>
                            <m:t>𝑾</m:t>
                          </m:r>
                        </m:num>
                        <m:den>
                          <m:sSub>
                            <m:sSubPr>
                              <m:ctrlPr>
                                <a:rPr lang="cs-CZ" sz="20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2000" b="1" i="1" smtClean="0">
                                  <a:latin typeface="Cambria Math" panose="02040503050406030204" pitchFamily="18" charset="0"/>
                                </a:rPr>
                                <m:t>𝑸</m:t>
                              </m:r>
                            </m:e>
                            <m:sub>
                              <m:r>
                                <a:rPr lang="cs-CZ" sz="2000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den>
                      </m:f>
                      <m:r>
                        <a:rPr lang="cs-CZ" sz="20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sz="20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cs-CZ" sz="20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2000" b="1" i="1" smtClean="0">
                                  <a:latin typeface="Cambria Math" panose="02040503050406030204" pitchFamily="18" charset="0"/>
                                </a:rPr>
                                <m:t>𝑸</m:t>
                              </m:r>
                            </m:e>
                            <m:sub>
                              <m:r>
                                <a:rPr lang="cs-CZ" sz="2000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  <m:r>
                            <a:rPr lang="cs-CZ" sz="20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cs-CZ" sz="20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2000" b="1" i="1" smtClean="0">
                                  <a:latin typeface="Cambria Math" panose="02040503050406030204" pitchFamily="18" charset="0"/>
                                </a:rPr>
                                <m:t>𝑸</m:t>
                              </m:r>
                            </m:e>
                            <m:sub>
                              <m:r>
                                <a:rPr lang="cs-CZ" sz="20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cs-CZ" sz="20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2000" b="1" i="1" smtClean="0">
                                  <a:latin typeface="Cambria Math" panose="02040503050406030204" pitchFamily="18" charset="0"/>
                                </a:rPr>
                                <m:t>𝑸</m:t>
                              </m:r>
                            </m:e>
                            <m:sub>
                              <m:r>
                                <a:rPr lang="cs-CZ" sz="2000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den>
                      </m:f>
                      <m:r>
                        <a:rPr lang="cs-CZ" sz="2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s-CZ" sz="2000" b="1" i="1" smtClean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cs-CZ" sz="2000" b="1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cs-CZ" sz="20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cs-CZ" sz="20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2000" b="1" i="1" smtClean="0">
                                  <a:latin typeface="Cambria Math" panose="02040503050406030204" pitchFamily="18" charset="0"/>
                                </a:rPr>
                                <m:t>𝑸</m:t>
                              </m:r>
                            </m:e>
                            <m:sub>
                              <m:r>
                                <a:rPr lang="cs-CZ" sz="20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cs-CZ" sz="20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2000" b="1" i="1" smtClean="0">
                                  <a:latin typeface="Cambria Math" panose="02040503050406030204" pitchFamily="18" charset="0"/>
                                </a:rPr>
                                <m:t>𝑸</m:t>
                              </m:r>
                            </m:e>
                            <m:sub>
                              <m:r>
                                <a:rPr lang="cs-CZ" sz="2000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000" b="1" dirty="0"/>
              </a:p>
            </p:txBody>
          </p:sp>
        </mc:Choice>
        <mc:Fallback xmlns="">
          <p:sp>
            <p:nvSpPr>
              <p:cNvPr id="5" name="TextovéPole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50" y="2840054"/>
                <a:ext cx="8191500" cy="3183051"/>
              </a:xfrm>
              <a:prstGeom prst="rect">
                <a:avLst/>
              </a:prstGeom>
              <a:blipFill rotWithShape="0">
                <a:blip r:embed="rId3"/>
                <a:stretch>
                  <a:fillRect l="-744" t="-1149" r="-1265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42524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cs-CZ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Příklad</a:t>
            </a:r>
            <a:endParaRPr lang="cs-CZ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95275" y="1019176"/>
            <a:ext cx="8601075" cy="6667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000" dirty="0" smtClean="0"/>
              <a:t>Průtokový ohřívač ohřeje za 1 minutu 1 litr vody </a:t>
            </a:r>
            <a:r>
              <a:rPr lang="cs-CZ" sz="2000" dirty="0"/>
              <a:t>z</a:t>
            </a:r>
            <a:r>
              <a:rPr lang="cs-CZ" sz="2000" dirty="0" smtClean="0"/>
              <a:t> 15°C na 80°C. Měrná tepelná kapacita vody je 4,2 kJ.kg</a:t>
            </a:r>
            <a:r>
              <a:rPr lang="cs-CZ" sz="2000" baseline="30000" dirty="0" smtClean="0"/>
              <a:t>-1</a:t>
            </a:r>
            <a:r>
              <a:rPr lang="cs-CZ" sz="2000" dirty="0" smtClean="0"/>
              <a:t>.K</a:t>
            </a:r>
            <a:r>
              <a:rPr lang="cs-CZ" sz="2000" baseline="30000" dirty="0" smtClean="0"/>
              <a:t>-1</a:t>
            </a:r>
            <a:r>
              <a:rPr lang="cs-CZ" sz="2000" dirty="0" smtClean="0"/>
              <a:t>. Jaký je příkon ohřívače?</a:t>
            </a:r>
          </a:p>
        </p:txBody>
      </p:sp>
      <p:grpSp>
        <p:nvGrpSpPr>
          <p:cNvPr id="4" name="Skupina 3"/>
          <p:cNvGrpSpPr/>
          <p:nvPr/>
        </p:nvGrpSpPr>
        <p:grpSpPr>
          <a:xfrm>
            <a:off x="295275" y="1870444"/>
            <a:ext cx="3914776" cy="1669316"/>
            <a:chOff x="257175" y="2019300"/>
            <a:chExt cx="3914776" cy="1669316"/>
          </a:xfrm>
        </p:grpSpPr>
        <p:sp>
          <p:nvSpPr>
            <p:cNvPr id="5" name="TextovéPole 4"/>
            <p:cNvSpPr txBox="1"/>
            <p:nvPr/>
          </p:nvSpPr>
          <p:spPr>
            <a:xfrm>
              <a:off x="257175" y="2019300"/>
              <a:ext cx="3914776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2000" i="1" dirty="0" smtClean="0"/>
                <a:t>t </a:t>
              </a:r>
              <a:r>
                <a:rPr lang="cs-CZ" sz="2000" dirty="0" smtClean="0"/>
                <a:t>= 1 </a:t>
              </a:r>
              <a:r>
                <a:rPr lang="cs-CZ" sz="2000" i="1" dirty="0" smtClean="0"/>
                <a:t>min</a:t>
              </a:r>
              <a:r>
                <a:rPr lang="cs-CZ" sz="2000" dirty="0" smtClean="0"/>
                <a:t> = 60 </a:t>
              </a:r>
              <a:r>
                <a:rPr lang="cs-CZ" sz="2000" i="1" dirty="0"/>
                <a:t>s</a:t>
              </a:r>
              <a:endParaRPr lang="cs-CZ" sz="2000" i="1" dirty="0" smtClean="0"/>
            </a:p>
            <a:p>
              <a:r>
                <a:rPr lang="cs-CZ" sz="2000" i="1" dirty="0" smtClean="0">
                  <a:sym typeface="Symbol" panose="05050102010706020507" pitchFamily="18" charset="2"/>
                </a:rPr>
                <a:t>V</a:t>
              </a:r>
              <a:r>
                <a:rPr lang="cs-CZ" sz="2000" dirty="0" smtClean="0">
                  <a:sym typeface="Symbol" panose="05050102010706020507" pitchFamily="18" charset="2"/>
                </a:rPr>
                <a:t> = 1 </a:t>
              </a:r>
              <a:r>
                <a:rPr lang="cs-CZ" sz="2000" i="1" dirty="0">
                  <a:sym typeface="Symbol" panose="05050102010706020507" pitchFamily="18" charset="2"/>
                </a:rPr>
                <a:t>l</a:t>
              </a:r>
              <a:r>
                <a:rPr lang="cs-CZ" sz="2000" i="1" dirty="0" smtClean="0">
                  <a:sym typeface="Symbol" panose="05050102010706020507" pitchFamily="18" charset="2"/>
                </a:rPr>
                <a:t> </a:t>
              </a:r>
              <a:r>
                <a:rPr lang="cs-CZ" sz="2000" dirty="0" smtClean="0">
                  <a:sym typeface="Symbol" panose="05050102010706020507" pitchFamily="18" charset="2"/>
                </a:rPr>
                <a:t> </a:t>
              </a:r>
              <a:r>
                <a:rPr lang="cs-CZ" sz="2000" i="1" dirty="0" smtClean="0">
                  <a:sym typeface="Symbol" panose="05050102010706020507" pitchFamily="18" charset="2"/>
                </a:rPr>
                <a:t>m</a:t>
              </a:r>
              <a:r>
                <a:rPr lang="cs-CZ" sz="2000" dirty="0" smtClean="0">
                  <a:sym typeface="Symbol" panose="05050102010706020507" pitchFamily="18" charset="2"/>
                </a:rPr>
                <a:t> = 1 </a:t>
              </a:r>
              <a:r>
                <a:rPr lang="cs-CZ" sz="2000" i="1" dirty="0" smtClean="0">
                  <a:sym typeface="Symbol" panose="05050102010706020507" pitchFamily="18" charset="2"/>
                </a:rPr>
                <a:t>kg</a:t>
              </a:r>
            </a:p>
            <a:p>
              <a:r>
                <a:rPr lang="cs-CZ" sz="2000" i="1" dirty="0">
                  <a:sym typeface="Symbol" panose="05050102010706020507" pitchFamily="18" charset="2"/>
                </a:rPr>
                <a:t>c</a:t>
              </a:r>
              <a:r>
                <a:rPr lang="cs-CZ" sz="2000" i="1" baseline="-25000" dirty="0" smtClean="0">
                  <a:sym typeface="Symbol" panose="05050102010706020507" pitchFamily="18" charset="2"/>
                </a:rPr>
                <a:t>v</a:t>
              </a:r>
              <a:r>
                <a:rPr lang="cs-CZ" sz="2000" i="1" dirty="0" smtClean="0">
                  <a:sym typeface="Symbol" panose="05050102010706020507" pitchFamily="18" charset="2"/>
                </a:rPr>
                <a:t> </a:t>
              </a:r>
              <a:r>
                <a:rPr lang="cs-CZ" sz="2000" dirty="0" smtClean="0">
                  <a:sym typeface="Symbol" panose="05050102010706020507" pitchFamily="18" charset="2"/>
                </a:rPr>
                <a:t>= 4,2 </a:t>
              </a:r>
              <a:r>
                <a:rPr lang="cs-CZ" sz="2000" i="1" dirty="0" smtClean="0">
                  <a:sym typeface="Symbol" panose="05050102010706020507" pitchFamily="18" charset="2"/>
                </a:rPr>
                <a:t>kJ</a:t>
              </a:r>
              <a:r>
                <a:rPr lang="cs-CZ" sz="2000" i="1" dirty="0" smtClean="0"/>
                <a:t>.kg</a:t>
              </a:r>
              <a:r>
                <a:rPr lang="cs-CZ" sz="2000" i="1" baseline="30000" dirty="0" smtClean="0"/>
                <a:t>-1</a:t>
              </a:r>
              <a:r>
                <a:rPr lang="cs-CZ" sz="2000" i="1" dirty="0" smtClean="0"/>
                <a:t>.K</a:t>
              </a:r>
              <a:r>
                <a:rPr lang="cs-CZ" sz="2000" i="1" baseline="30000" dirty="0" smtClean="0"/>
                <a:t>-1</a:t>
              </a:r>
              <a:r>
                <a:rPr lang="cs-CZ" sz="2000" i="1" dirty="0" smtClean="0"/>
                <a:t> </a:t>
              </a:r>
              <a:r>
                <a:rPr lang="cs-CZ" sz="2000" dirty="0" smtClean="0"/>
                <a:t>= 4200 </a:t>
              </a:r>
              <a:r>
                <a:rPr lang="cs-CZ" sz="2000" i="1" dirty="0" smtClean="0"/>
                <a:t>J.kg</a:t>
              </a:r>
              <a:r>
                <a:rPr lang="cs-CZ" sz="2000" i="1" baseline="30000" dirty="0" smtClean="0"/>
                <a:t>-1</a:t>
              </a:r>
              <a:r>
                <a:rPr lang="cs-CZ" sz="2000" i="1" dirty="0" smtClean="0"/>
                <a:t>.K</a:t>
              </a:r>
              <a:r>
                <a:rPr lang="cs-CZ" sz="2000" i="1" baseline="30000" dirty="0" smtClean="0"/>
                <a:t>-1</a:t>
              </a:r>
              <a:endParaRPr lang="cs-CZ" sz="2000" i="1" dirty="0"/>
            </a:p>
            <a:p>
              <a:r>
                <a:rPr lang="cs-CZ" sz="2000" i="1" dirty="0" smtClean="0">
                  <a:sym typeface="Symbol" panose="05050102010706020507" pitchFamily="18" charset="2"/>
                </a:rPr>
                <a:t>T </a:t>
              </a:r>
              <a:r>
                <a:rPr lang="cs-CZ" sz="2000" dirty="0" smtClean="0"/>
                <a:t>= 65 </a:t>
              </a:r>
              <a:r>
                <a:rPr lang="cs-CZ" sz="2000" i="1" dirty="0" smtClean="0"/>
                <a:t>K</a:t>
              </a:r>
            </a:p>
            <a:p>
              <a:r>
                <a:rPr lang="cs-CZ" sz="2000" i="1" dirty="0" smtClean="0"/>
                <a:t>P</a:t>
              </a:r>
              <a:r>
                <a:rPr lang="cs-CZ" sz="2000" i="1" baseline="-25000" dirty="0"/>
                <a:t>0</a:t>
              </a:r>
              <a:r>
                <a:rPr lang="cs-CZ" sz="2000" dirty="0" smtClean="0"/>
                <a:t> = ? </a:t>
              </a:r>
              <a:r>
                <a:rPr lang="cs-CZ" sz="2000" i="1" dirty="0"/>
                <a:t>W</a:t>
              </a:r>
              <a:endParaRPr lang="cs-CZ" sz="2000" i="1" dirty="0" smtClean="0"/>
            </a:p>
          </p:txBody>
        </p:sp>
        <p:cxnSp>
          <p:nvCxnSpPr>
            <p:cNvPr id="6" name="Přímá spojnice 5"/>
            <p:cNvCxnSpPr/>
            <p:nvPr/>
          </p:nvCxnSpPr>
          <p:spPr>
            <a:xfrm>
              <a:off x="257175" y="3688616"/>
              <a:ext cx="35280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Skupina 8"/>
          <p:cNvGrpSpPr/>
          <p:nvPr/>
        </p:nvGrpSpPr>
        <p:grpSpPr>
          <a:xfrm>
            <a:off x="295275" y="3669249"/>
            <a:ext cx="3719858" cy="520399"/>
            <a:chOff x="295275" y="3669249"/>
            <a:chExt cx="3719858" cy="52039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ovéPole 6"/>
                <p:cNvSpPr txBox="1"/>
                <p:nvPr/>
              </p:nvSpPr>
              <p:spPr>
                <a:xfrm>
                  <a:off x="295275" y="3790950"/>
                  <a:ext cx="1583703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cs-CZ" b="1" i="1" smtClean="0">
                            <a:latin typeface="Cambria Math" panose="02040503050406030204" pitchFamily="18" charset="0"/>
                          </a:rPr>
                          <m:t>𝑸</m:t>
                        </m:r>
                        <m:r>
                          <a:rPr lang="cs-CZ" b="1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cs-CZ" b="1" i="1" smtClean="0">
                            <a:latin typeface="Cambria Math" panose="02040503050406030204" pitchFamily="18" charset="0"/>
                          </a:rPr>
                          <m:t>𝒎</m:t>
                        </m:r>
                        <m:r>
                          <a:rPr lang="cs-CZ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sSub>
                          <m:sSubPr>
                            <m:ctrlPr>
                              <a:rPr lang="cs-CZ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𝒄</m:t>
                            </m:r>
                          </m:e>
                          <m:sub>
                            <m:r>
                              <a:rPr lang="cs-CZ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𝒗</m:t>
                            </m:r>
                          </m:sub>
                        </m:sSub>
                        <m:r>
                          <a:rPr lang="cs-CZ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∙∆</m:t>
                        </m:r>
                        <m:r>
                          <a:rPr lang="cs-CZ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𝑻</m:t>
                        </m:r>
                      </m:oMath>
                    </m:oMathPara>
                  </a14:m>
                  <a:endParaRPr lang="cs-CZ" b="1" dirty="0"/>
                </a:p>
              </p:txBody>
            </p:sp>
          </mc:Choice>
          <mc:Fallback xmlns="">
            <p:sp>
              <p:nvSpPr>
                <p:cNvPr id="7" name="TextovéPole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5275" y="3790950"/>
                  <a:ext cx="1583703" cy="276999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 l="-4615" r="-3462" b="-31111"/>
                  </a:stretch>
                </a:blipFill>
              </p:spPr>
              <p:txBody>
                <a:bodyPr/>
                <a:lstStyle/>
                <a:p>
                  <a:r>
                    <a:rPr lang="cs-CZ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ovéPole 7"/>
                <p:cNvSpPr txBox="1"/>
                <p:nvPr/>
              </p:nvSpPr>
              <p:spPr>
                <a:xfrm>
                  <a:off x="2495550" y="3669249"/>
                  <a:ext cx="1519583" cy="5203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cs-CZ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b="1" i="1" smtClean="0">
                                <a:latin typeface="Cambria Math" panose="02040503050406030204" pitchFamily="18" charset="0"/>
                              </a:rPr>
                              <m:t>𝑷</m:t>
                            </m:r>
                          </m:e>
                          <m:sub>
                            <m:r>
                              <a:rPr lang="cs-CZ" b="1" i="1" smtClean="0"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  <m:r>
                          <a:rPr lang="cs-CZ" b="1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cs-CZ" b="1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cs-CZ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∆</m:t>
                            </m:r>
                            <m:r>
                              <a:rPr lang="cs-CZ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𝑬</m:t>
                            </m:r>
                          </m:num>
                          <m:den>
                            <m:r>
                              <a:rPr lang="cs-CZ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∆</m:t>
                            </m:r>
                            <m:r>
                              <a:rPr lang="cs-CZ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𝒕</m:t>
                            </m:r>
                          </m:den>
                        </m:f>
                        <m:r>
                          <a:rPr lang="cs-CZ" b="1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cs-CZ" b="1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cs-CZ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∆</m:t>
                            </m:r>
                            <m:r>
                              <a:rPr lang="cs-CZ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𝑸</m:t>
                            </m:r>
                          </m:num>
                          <m:den>
                            <m:r>
                              <a:rPr lang="cs-CZ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∆</m:t>
                            </m:r>
                            <m:r>
                              <a:rPr lang="cs-CZ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𝒕</m:t>
                            </m:r>
                          </m:den>
                        </m:f>
                      </m:oMath>
                    </m:oMathPara>
                  </a14:m>
                  <a:endParaRPr lang="cs-CZ" b="1" dirty="0"/>
                </a:p>
              </p:txBody>
            </p:sp>
          </mc:Choice>
          <mc:Fallback xmlns="">
            <p:sp>
              <p:nvSpPr>
                <p:cNvPr id="8" name="TextovéPole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95550" y="3669249"/>
                  <a:ext cx="1519583" cy="520399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cs-CZ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5" name="Skupina 14"/>
          <p:cNvGrpSpPr/>
          <p:nvPr/>
        </p:nvGrpSpPr>
        <p:grpSpPr>
          <a:xfrm>
            <a:off x="295275" y="4495800"/>
            <a:ext cx="6106352" cy="1107927"/>
            <a:chOff x="295275" y="4495800"/>
            <a:chExt cx="6106352" cy="1107927"/>
          </a:xfrm>
        </p:grpSpPr>
        <p:grpSp>
          <p:nvGrpSpPr>
            <p:cNvPr id="12" name="Skupina 11"/>
            <p:cNvGrpSpPr/>
            <p:nvPr/>
          </p:nvGrpSpPr>
          <p:grpSpPr>
            <a:xfrm>
              <a:off x="295275" y="4495800"/>
              <a:ext cx="6106352" cy="1107927"/>
              <a:chOff x="295275" y="4495800"/>
              <a:chExt cx="6106352" cy="1107927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" name="TextovéPole 9"/>
                  <p:cNvSpPr txBox="1"/>
                  <p:nvPr/>
                </p:nvSpPr>
                <p:spPr>
                  <a:xfrm>
                    <a:off x="295275" y="4495800"/>
                    <a:ext cx="6106352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cs-CZ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b>
                            <m:sSubPr>
                              <m:ctrlPr>
                                <a:rPr lang="cs-CZ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cs-CZ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𝑣</m:t>
                              </m:r>
                            </m:sub>
                          </m:sSub>
                          <m:r>
                            <a:rPr lang="cs-CZ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∙∆</m:t>
                          </m:r>
                          <m:r>
                            <a:rPr lang="cs-CZ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  <m:r>
                            <a:rPr lang="cs-CZ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=1 </m:t>
                          </m:r>
                          <m:r>
                            <a:rPr lang="cs-CZ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𝑘𝑔</m:t>
                          </m:r>
                          <m:r>
                            <a:rPr lang="cs-CZ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∙4200 </m:t>
                          </m:r>
                          <m:r>
                            <a:rPr lang="cs-CZ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𝐽</m:t>
                          </m:r>
                          <m:r>
                            <a:rPr lang="cs-CZ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.</m:t>
                          </m:r>
                          <m:sSup>
                            <m:sSupPr>
                              <m:ctrlPr>
                                <a:rPr lang="cs-CZ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cs-CZ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𝑘𝑔</m:t>
                              </m:r>
                            </m:e>
                            <m:sup>
                              <m:r>
                                <a:rPr lang="cs-CZ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  <m:r>
                            <a:rPr lang="cs-CZ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.</m:t>
                          </m:r>
                          <m:sSup>
                            <m:sSupPr>
                              <m:ctrlPr>
                                <a:rPr lang="cs-CZ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cs-CZ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p>
                              <m:r>
                                <a:rPr lang="cs-CZ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  <m:r>
                            <a:rPr lang="cs-CZ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∙65 </m:t>
                          </m:r>
                          <m:r>
                            <a:rPr lang="cs-CZ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  <m:r>
                            <a:rPr lang="cs-CZ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=273 000 </m:t>
                          </m:r>
                          <m:r>
                            <a:rPr lang="cs-CZ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𝐽</m:t>
                          </m:r>
                        </m:oMath>
                      </m:oMathPara>
                    </a14:m>
                    <a:endParaRPr lang="cs-CZ" dirty="0"/>
                  </a:p>
                </p:txBody>
              </p:sp>
            </mc:Choice>
            <mc:Fallback xmlns="">
              <p:sp>
                <p:nvSpPr>
                  <p:cNvPr id="10" name="TextovéPole 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95275" y="4495800"/>
                    <a:ext cx="6106352" cy="276999"/>
                  </a:xfrm>
                  <a:prstGeom prst="rect">
                    <a:avLst/>
                  </a:prstGeom>
                  <a:blipFill rotWithShape="0">
                    <a:blip r:embed="rId4"/>
                    <a:stretch>
                      <a:fillRect l="-798" t="-4444" r="-798" b="-33333"/>
                    </a:stretch>
                  </a:blipFill>
                </p:spPr>
                <p:txBody>
                  <a:bodyPr/>
                  <a:lstStyle/>
                  <a:p>
                    <a:r>
                      <a:rPr lang="cs-CZ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" name="TextovéPole 10"/>
                  <p:cNvSpPr txBox="1"/>
                  <p:nvPr/>
                </p:nvSpPr>
                <p:spPr>
                  <a:xfrm>
                    <a:off x="295275" y="5083264"/>
                    <a:ext cx="4556696" cy="520463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cs-CZ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b="1" i="1" smtClean="0">
                                  <a:latin typeface="Cambria Math" panose="02040503050406030204" pitchFamily="18" charset="0"/>
                                </a:rPr>
                                <m:t>𝑷</m:t>
                              </m:r>
                            </m:e>
                            <m:sub>
                              <m:r>
                                <a:rPr lang="cs-CZ" b="1" i="1" smtClean="0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sub>
                          </m:sSub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cs-CZ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𝑄</m:t>
                              </m:r>
                            </m:num>
                            <m:den>
                              <m:r>
                                <a:rPr lang="cs-CZ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cs-CZ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den>
                          </m:f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  <m:t>273 000 </m:t>
                              </m:r>
                              <m: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</m:num>
                            <m:den>
                              <m: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  <m:t>60 </m:t>
                              </m:r>
                              <m: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den>
                          </m:f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=4 550 </m:t>
                          </m:r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cs-CZ" b="1" i="1" smtClean="0">
                              <a:latin typeface="Cambria Math" panose="02040503050406030204" pitchFamily="18" charset="0"/>
                            </a:rPr>
                            <m:t>𝟒</m:t>
                          </m:r>
                          <m:r>
                            <a:rPr lang="cs-CZ" b="1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cs-CZ" b="1" i="1" smtClean="0">
                              <a:latin typeface="Cambria Math" panose="02040503050406030204" pitchFamily="18" charset="0"/>
                            </a:rPr>
                            <m:t>𝟓𝟓</m:t>
                          </m:r>
                          <m:r>
                            <a:rPr lang="cs-CZ" b="1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cs-CZ" b="1" i="1" smtClean="0">
                              <a:latin typeface="Cambria Math" panose="02040503050406030204" pitchFamily="18" charset="0"/>
                            </a:rPr>
                            <m:t>𝒌𝑾</m:t>
                          </m:r>
                        </m:oMath>
                      </m:oMathPara>
                    </a14:m>
                    <a:endParaRPr lang="cs-CZ" b="1" dirty="0"/>
                  </a:p>
                </p:txBody>
              </p:sp>
            </mc:Choice>
            <mc:Fallback xmlns="">
              <p:sp>
                <p:nvSpPr>
                  <p:cNvPr id="11" name="TextovéPole 1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95275" y="5083264"/>
                    <a:ext cx="4556696" cy="520463"/>
                  </a:xfrm>
                  <a:prstGeom prst="rect">
                    <a:avLst/>
                  </a:prstGeom>
                  <a:blipFill rotWithShape="0"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cs-CZ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13" name="Přímá spojnice 12"/>
            <p:cNvCxnSpPr/>
            <p:nvPr/>
          </p:nvCxnSpPr>
          <p:spPr>
            <a:xfrm>
              <a:off x="3823275" y="5539484"/>
              <a:ext cx="10080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Přímá spojnice 13"/>
            <p:cNvCxnSpPr/>
            <p:nvPr/>
          </p:nvCxnSpPr>
          <p:spPr>
            <a:xfrm>
              <a:off x="3931275" y="5603727"/>
              <a:ext cx="7920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982453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cs-CZ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</a:t>
            </a:r>
            <a:r>
              <a:rPr lang="cs-CZ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</a:t>
            </a:r>
            <a:r>
              <a:rPr lang="cs-CZ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ákon termodynamiky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49" y="1076325"/>
            <a:ext cx="7886700" cy="409432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000" b="1" i="1" u="sng" dirty="0" smtClean="0">
                <a:solidFill>
                  <a:schemeClr val="accent2">
                    <a:lumMod val="50000"/>
                  </a:schemeClr>
                </a:solidFill>
              </a:rPr>
              <a:t>Klasický pohled </a:t>
            </a:r>
            <a:r>
              <a:rPr lang="cs-CZ" sz="2000" dirty="0" smtClean="0"/>
              <a:t>– teplo může přecházet pouze z teplejšího tělesa na chladnější.</a:t>
            </a:r>
          </a:p>
          <a:p>
            <a:pPr marL="0" indent="0">
              <a:buNone/>
            </a:pPr>
            <a:endParaRPr lang="cs-CZ" sz="2000" dirty="0"/>
          </a:p>
          <a:p>
            <a:pPr marL="0" indent="0">
              <a:buNone/>
            </a:pPr>
            <a:endParaRPr lang="cs-CZ" sz="2000" dirty="0" smtClean="0"/>
          </a:p>
          <a:p>
            <a:pPr marL="0" indent="0">
              <a:buNone/>
            </a:pPr>
            <a:endParaRPr lang="cs-CZ" sz="2000" dirty="0"/>
          </a:p>
          <a:p>
            <a:pPr marL="0" indent="0">
              <a:buNone/>
            </a:pPr>
            <a:endParaRPr lang="cs-CZ" sz="2000" dirty="0" smtClean="0"/>
          </a:p>
          <a:p>
            <a:pPr marL="0" indent="0">
              <a:buNone/>
            </a:pPr>
            <a:endParaRPr lang="cs-CZ" sz="2000" dirty="0"/>
          </a:p>
          <a:p>
            <a:pPr marL="0" indent="0">
              <a:buNone/>
            </a:pPr>
            <a:endParaRPr lang="cs-CZ" sz="2000" dirty="0" smtClean="0"/>
          </a:p>
          <a:p>
            <a:pPr marL="0" indent="0">
              <a:spcBef>
                <a:spcPts val="600"/>
              </a:spcBef>
              <a:buNone/>
            </a:pPr>
            <a:r>
              <a:rPr lang="cs-CZ" sz="2000" b="1" i="1" u="sng" dirty="0" smtClean="0">
                <a:solidFill>
                  <a:schemeClr val="accent2">
                    <a:lumMod val="50000"/>
                  </a:schemeClr>
                </a:solidFill>
              </a:rPr>
              <a:t>Novější pohled </a:t>
            </a:r>
            <a:r>
              <a:rPr lang="cs-CZ" sz="2000" dirty="0" smtClean="0"/>
              <a:t>– všechny procesy v přírodě mají tendenci samovolně usměrňovat jakoukoliv energii do co nejvíce rovnoměrného rozdělení s nejnižší hodnotou, což lze určit podle toku tepelné energie</a:t>
            </a:r>
          </a:p>
          <a:p>
            <a:pPr marL="0" indent="0">
              <a:buNone/>
            </a:pPr>
            <a:endParaRPr lang="en-US" sz="2000" dirty="0"/>
          </a:p>
        </p:txBody>
      </p:sp>
      <p:grpSp>
        <p:nvGrpSpPr>
          <p:cNvPr id="9" name="Skupina 8"/>
          <p:cNvGrpSpPr/>
          <p:nvPr/>
        </p:nvGrpSpPr>
        <p:grpSpPr>
          <a:xfrm>
            <a:off x="704849" y="5235148"/>
            <a:ext cx="7810500" cy="1483519"/>
            <a:chOff x="704849" y="5235148"/>
            <a:chExt cx="7810500" cy="1483519"/>
          </a:xfrm>
        </p:grpSpPr>
        <p:pic>
          <p:nvPicPr>
            <p:cNvPr id="4" name="Obrázek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04849" y="5235148"/>
              <a:ext cx="5238750" cy="1483519"/>
            </a:xfrm>
            <a:prstGeom prst="rect">
              <a:avLst/>
            </a:prstGeom>
          </p:spPr>
        </p:pic>
        <p:sp>
          <p:nvSpPr>
            <p:cNvPr id="5" name="TextovéPole 4"/>
            <p:cNvSpPr txBox="1"/>
            <p:nvPr/>
          </p:nvSpPr>
          <p:spPr>
            <a:xfrm>
              <a:off x="6281737" y="5515242"/>
              <a:ext cx="223361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/>
                <a:t>s</a:t>
              </a:r>
              <a:r>
                <a:rPr lang="cs-CZ" dirty="0" smtClean="0"/>
                <a:t>pontánní expanze částic plynu po odstranění přepážky</a:t>
              </a:r>
              <a:endParaRPr lang="en-US" dirty="0"/>
            </a:p>
          </p:txBody>
        </p:sp>
      </p:grpSp>
      <p:grpSp>
        <p:nvGrpSpPr>
          <p:cNvPr id="8" name="Skupina 7"/>
          <p:cNvGrpSpPr/>
          <p:nvPr/>
        </p:nvGrpSpPr>
        <p:grpSpPr>
          <a:xfrm>
            <a:off x="2027023" y="1439671"/>
            <a:ext cx="4437000" cy="2365566"/>
            <a:chOff x="2027023" y="1693369"/>
            <a:chExt cx="4437000" cy="2365566"/>
          </a:xfrm>
        </p:grpSpPr>
        <p:pic>
          <p:nvPicPr>
            <p:cNvPr id="6" name="Obrázek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057523" y="1693369"/>
              <a:ext cx="2376000" cy="1072548"/>
            </a:xfrm>
            <a:prstGeom prst="rect">
              <a:avLst/>
            </a:prstGeom>
          </p:spPr>
        </p:pic>
        <p:pic>
          <p:nvPicPr>
            <p:cNvPr id="7" name="Obrázek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027023" y="3014935"/>
              <a:ext cx="4437000" cy="1044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09454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cs-CZ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</a:t>
            </a:r>
            <a:r>
              <a:rPr lang="cs-CZ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</a:t>
            </a:r>
            <a:r>
              <a:rPr lang="cs-CZ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ákon termodynamiky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123950"/>
            <a:ext cx="7886700" cy="864369"/>
          </a:xfrm>
        </p:spPr>
        <p:txBody>
          <a:bodyPr/>
          <a:lstStyle/>
          <a:p>
            <a:pPr marL="0" indent="0">
              <a:buNone/>
            </a:pPr>
            <a:r>
              <a:rPr lang="cs-CZ" sz="2000" b="1" i="1" dirty="0" smtClean="0">
                <a:solidFill>
                  <a:schemeClr val="accent2">
                    <a:lumMod val="50000"/>
                  </a:schemeClr>
                </a:solidFill>
              </a:rPr>
              <a:t>Teplotu absolutní nuly nelze dosáhnout žádným počtem konečných operací.</a:t>
            </a:r>
          </a:p>
          <a:p>
            <a:pPr marL="0" indent="0">
              <a:buNone/>
            </a:pPr>
            <a:endParaRPr lang="en-US" b="1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7650" y="1556134"/>
            <a:ext cx="4678200" cy="2271762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628650" y="4151722"/>
            <a:ext cx="782955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smtClean="0"/>
              <a:t>Fyzikální veličiny</a:t>
            </a:r>
            <a:r>
              <a:rPr lang="cs-CZ" sz="2000" dirty="0" smtClean="0"/>
              <a:t> se při teplotách blízkých nule stávají </a:t>
            </a:r>
            <a:r>
              <a:rPr lang="cs-CZ" sz="2000" b="1" dirty="0" smtClean="0"/>
              <a:t>konstantní</a:t>
            </a:r>
            <a:r>
              <a:rPr lang="cs-CZ" sz="2000" dirty="0" smtClean="0"/>
              <a:t> (některé i nulové) – soustava se tak ocitá v </a:t>
            </a:r>
            <a:r>
              <a:rPr lang="cs-CZ" sz="2000" b="1" dirty="0" smtClean="0"/>
              <a:t>termodynamické rovnováze</a:t>
            </a:r>
            <a:r>
              <a:rPr lang="cs-CZ" sz="2000" dirty="0" smtClean="0"/>
              <a:t>. A pokud je soustava v termodynamické rovnováze, nelze dosáhnout další změnu její teploty. Ať se jakkoliv snažíme snižovat teplotu soustavy, při určitém stupni zjistíme, že „dál“ to už nepůjde.</a:t>
            </a:r>
          </a:p>
          <a:p>
            <a:r>
              <a:rPr lang="cs-CZ" sz="2000" dirty="0" smtClean="0"/>
              <a:t>Z toho také vyplývá, že </a:t>
            </a:r>
            <a:r>
              <a:rPr lang="cs-CZ" sz="2000" b="1" dirty="0" smtClean="0"/>
              <a:t>částice mají vždy </a:t>
            </a:r>
            <a:r>
              <a:rPr lang="cs-CZ" sz="2000" dirty="0" smtClean="0"/>
              <a:t>nějakou </a:t>
            </a:r>
            <a:r>
              <a:rPr lang="cs-CZ" sz="2000" b="1" dirty="0" smtClean="0"/>
              <a:t>minimální hodnotu vnitřní energie</a:t>
            </a:r>
            <a:r>
              <a:rPr lang="cs-CZ" sz="2000" dirty="0" smtClean="0"/>
              <a:t> a není možné úplně zastavit jejich pohyb.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516390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cs-CZ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Pohyb částic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http://hase-group.ttu.edu/group/animations/image/c2cl5h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497" y="1801385"/>
            <a:ext cx="3764756" cy="3100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5844777" y="1801385"/>
            <a:ext cx="14859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100" b="1" i="1" dirty="0"/>
              <a:t>Translace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5860851" y="3143830"/>
            <a:ext cx="10668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100" b="1" i="1" dirty="0"/>
              <a:t>Rotace</a:t>
            </a:r>
            <a:endParaRPr lang="en-US" sz="2100" b="1" i="1" dirty="0"/>
          </a:p>
        </p:txBody>
      </p:sp>
      <p:sp>
        <p:nvSpPr>
          <p:cNvPr id="6" name="TextovéPole 5"/>
          <p:cNvSpPr txBox="1"/>
          <p:nvPr/>
        </p:nvSpPr>
        <p:spPr>
          <a:xfrm>
            <a:off x="5860851" y="4486275"/>
            <a:ext cx="10668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100" b="1" i="1" dirty="0"/>
              <a:t>Vibrace</a:t>
            </a:r>
            <a:endParaRPr lang="en-US" sz="2100" b="1" i="1" dirty="0"/>
          </a:p>
        </p:txBody>
      </p:sp>
    </p:spTree>
    <p:extLst>
      <p:ext uri="{BB962C8B-B14F-4D97-AF65-F5344CB8AC3E}">
        <p14:creationId xmlns:p14="http://schemas.microsoft.com/office/powerpoint/2010/main" val="184560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-114300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cs-CZ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Změny skupenství, fázový diagram vody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018409"/>
            <a:ext cx="7886700" cy="24844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000" b="1" i="1" dirty="0" smtClean="0"/>
              <a:t>Skokové změny objemu, uspořádanosti</a:t>
            </a:r>
            <a:r>
              <a:rPr lang="cs-CZ" sz="2000" b="1" i="1" dirty="0"/>
              <a:t> </a:t>
            </a:r>
            <a:r>
              <a:rPr lang="cs-CZ" sz="2000" b="1" i="1" dirty="0" smtClean="0"/>
              <a:t>(entropie) částic a struktury látek.</a:t>
            </a:r>
          </a:p>
          <a:p>
            <a:pPr marL="0" indent="0">
              <a:buNone/>
            </a:pPr>
            <a:r>
              <a:rPr lang="cs-CZ" sz="2000" i="1" dirty="0" smtClean="0"/>
              <a:t>Skokem se část tepla látkou pohltí nebo uvolní.</a:t>
            </a:r>
          </a:p>
          <a:p>
            <a:pPr marL="0" indent="0">
              <a:buNone/>
            </a:pPr>
            <a:r>
              <a:rPr lang="cs-CZ" sz="2000" b="1" dirty="0" smtClean="0">
                <a:solidFill>
                  <a:schemeClr val="accent2">
                    <a:lumMod val="50000"/>
                  </a:schemeClr>
                </a:solidFill>
              </a:rPr>
              <a:t>Skupenské teplo L</a:t>
            </a:r>
            <a:r>
              <a:rPr lang="cs-CZ" sz="2000" dirty="0" smtClean="0"/>
              <a:t> tuhnutí, tání, vypařování – obvykle vztažené na hmotnost jako </a:t>
            </a:r>
            <a:r>
              <a:rPr lang="cs-CZ" sz="2000" b="1" dirty="0" smtClean="0">
                <a:solidFill>
                  <a:schemeClr val="accent2">
                    <a:lumMod val="50000"/>
                  </a:schemeClr>
                </a:solidFill>
              </a:rPr>
              <a:t>měrné skupenské teplo l</a:t>
            </a:r>
            <a:r>
              <a:rPr lang="cs-CZ" sz="2000" dirty="0" smtClean="0"/>
              <a:t> – teplo, které je nutné dodat/odebrat 1 kg látky na změnu skupenství.</a:t>
            </a:r>
          </a:p>
          <a:p>
            <a:pPr marL="0" indent="0">
              <a:buNone/>
            </a:pPr>
            <a:r>
              <a:rPr lang="cs-CZ" sz="2000" dirty="0" smtClean="0"/>
              <a:t>Pro jakýkoliv fázový přechod platí, že </a:t>
            </a:r>
            <a:r>
              <a:rPr lang="cs-CZ" sz="2000" u="sng" dirty="0" smtClean="0">
                <a:solidFill>
                  <a:schemeClr val="accent2">
                    <a:lumMod val="50000"/>
                  </a:schemeClr>
                </a:solidFill>
              </a:rPr>
              <a:t>obě fáze koexistují v rovnováze</a:t>
            </a:r>
            <a:r>
              <a:rPr lang="cs-CZ" sz="2000" dirty="0" smtClean="0"/>
              <a:t> a mají stejné hodnoty uvažovaných fyzikálních veličin.</a:t>
            </a:r>
            <a:endParaRPr lang="en-US" sz="2000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612" y="3502846"/>
            <a:ext cx="4608975" cy="3133616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3500" y="3698054"/>
            <a:ext cx="38100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0892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cs-CZ" sz="3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Příklad</a:t>
            </a:r>
            <a:endParaRPr lang="cs-CZ" sz="36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80999" y="1114425"/>
            <a:ext cx="8486775" cy="9810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000" dirty="0" smtClean="0"/>
              <a:t>Hladina vodní nádrže o ploše 0,2 ha se při teplotě 0 °C pokryla ledem o tloušťce 3 mm. Skupenské teplo tuhnutí ledu je 334 kJ.kg</a:t>
            </a:r>
            <a:r>
              <a:rPr lang="cs-CZ" sz="2000" baseline="30000" dirty="0" smtClean="0"/>
              <a:t>-1</a:t>
            </a:r>
            <a:r>
              <a:rPr lang="cs-CZ" sz="2000" dirty="0" smtClean="0"/>
              <a:t>, hustota ledu při této teplotě je 918 kg.m</a:t>
            </a:r>
            <a:r>
              <a:rPr lang="cs-CZ" sz="2000" baseline="30000" dirty="0" smtClean="0"/>
              <a:t>-3</a:t>
            </a:r>
            <a:r>
              <a:rPr lang="cs-CZ" sz="2000" dirty="0" smtClean="0"/>
              <a:t>. Kolik tepla předala mrznoucí voda do svého okolí?</a:t>
            </a:r>
            <a:endParaRPr lang="cs-CZ" sz="2000" dirty="0"/>
          </a:p>
        </p:txBody>
      </p:sp>
      <p:grpSp>
        <p:nvGrpSpPr>
          <p:cNvPr id="4" name="Skupina 3"/>
          <p:cNvGrpSpPr/>
          <p:nvPr/>
        </p:nvGrpSpPr>
        <p:grpSpPr>
          <a:xfrm>
            <a:off x="380999" y="2171700"/>
            <a:ext cx="3914776" cy="1669316"/>
            <a:chOff x="257175" y="2019300"/>
            <a:chExt cx="3914776" cy="1669316"/>
          </a:xfrm>
        </p:grpSpPr>
        <p:sp>
          <p:nvSpPr>
            <p:cNvPr id="5" name="TextovéPole 4"/>
            <p:cNvSpPr txBox="1"/>
            <p:nvPr/>
          </p:nvSpPr>
          <p:spPr>
            <a:xfrm>
              <a:off x="257175" y="2019300"/>
              <a:ext cx="3914776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2000" i="1" dirty="0"/>
                <a:t>S</a:t>
              </a:r>
              <a:r>
                <a:rPr lang="cs-CZ" sz="2000" i="1" dirty="0" smtClean="0"/>
                <a:t> </a:t>
              </a:r>
              <a:r>
                <a:rPr lang="cs-CZ" sz="2000" dirty="0" smtClean="0"/>
                <a:t>= 0,2 </a:t>
              </a:r>
              <a:r>
                <a:rPr lang="cs-CZ" sz="2000" i="1" dirty="0" smtClean="0"/>
                <a:t>ha</a:t>
              </a:r>
              <a:r>
                <a:rPr lang="cs-CZ" sz="2000" dirty="0" smtClean="0"/>
                <a:t> = 2 000 </a:t>
              </a:r>
              <a:r>
                <a:rPr lang="cs-CZ" sz="2000" i="1" dirty="0" smtClean="0"/>
                <a:t>m</a:t>
              </a:r>
              <a:r>
                <a:rPr lang="cs-CZ" sz="2000" i="1" baseline="30000" dirty="0" smtClean="0"/>
                <a:t>2</a:t>
              </a:r>
              <a:endParaRPr lang="cs-CZ" sz="2000" i="1" dirty="0" smtClean="0"/>
            </a:p>
            <a:p>
              <a:r>
                <a:rPr lang="cs-CZ" sz="2000" i="1" dirty="0">
                  <a:sym typeface="Symbol" panose="05050102010706020507" pitchFamily="18" charset="2"/>
                </a:rPr>
                <a:t>h</a:t>
              </a:r>
              <a:r>
                <a:rPr lang="cs-CZ" sz="2000" dirty="0" smtClean="0">
                  <a:sym typeface="Symbol" panose="05050102010706020507" pitchFamily="18" charset="2"/>
                </a:rPr>
                <a:t> = 3 </a:t>
              </a:r>
              <a:r>
                <a:rPr lang="cs-CZ" sz="2000" i="1" dirty="0" smtClean="0">
                  <a:sym typeface="Symbol" panose="05050102010706020507" pitchFamily="18" charset="2"/>
                </a:rPr>
                <a:t>mm </a:t>
              </a:r>
              <a:r>
                <a:rPr lang="cs-CZ" sz="2000" dirty="0" smtClean="0">
                  <a:sym typeface="Symbol" panose="05050102010706020507" pitchFamily="18" charset="2"/>
                </a:rPr>
                <a:t>= 0,003 </a:t>
              </a:r>
              <a:r>
                <a:rPr lang="cs-CZ" sz="2000" i="1" dirty="0" smtClean="0">
                  <a:sym typeface="Symbol" panose="05050102010706020507" pitchFamily="18" charset="2"/>
                </a:rPr>
                <a:t>m</a:t>
              </a:r>
            </a:p>
            <a:p>
              <a:r>
                <a:rPr lang="cs-CZ" sz="2000" i="1" dirty="0" smtClean="0">
                  <a:sym typeface="Symbol" panose="05050102010706020507" pitchFamily="18" charset="2"/>
                </a:rPr>
                <a:t>l</a:t>
              </a:r>
              <a:r>
                <a:rPr lang="cs-CZ" sz="2000" i="1" baseline="-25000" dirty="0" smtClean="0">
                  <a:sym typeface="Symbol" panose="05050102010706020507" pitchFamily="18" charset="2"/>
                </a:rPr>
                <a:t>t</a:t>
              </a:r>
              <a:r>
                <a:rPr lang="cs-CZ" sz="2000" i="1" dirty="0" smtClean="0">
                  <a:sym typeface="Symbol" panose="05050102010706020507" pitchFamily="18" charset="2"/>
                </a:rPr>
                <a:t> </a:t>
              </a:r>
              <a:r>
                <a:rPr lang="cs-CZ" sz="2000" dirty="0" smtClean="0">
                  <a:sym typeface="Symbol" panose="05050102010706020507" pitchFamily="18" charset="2"/>
                </a:rPr>
                <a:t>= 334 </a:t>
              </a:r>
              <a:r>
                <a:rPr lang="cs-CZ" sz="2000" i="1" dirty="0" smtClean="0">
                  <a:sym typeface="Symbol" panose="05050102010706020507" pitchFamily="18" charset="2"/>
                </a:rPr>
                <a:t>kJ</a:t>
              </a:r>
              <a:r>
                <a:rPr lang="cs-CZ" sz="2000" i="1" dirty="0" smtClean="0"/>
                <a:t>.kg</a:t>
              </a:r>
              <a:r>
                <a:rPr lang="cs-CZ" sz="2000" i="1" baseline="30000" dirty="0" smtClean="0"/>
                <a:t>-1</a:t>
              </a:r>
              <a:r>
                <a:rPr lang="cs-CZ" sz="2000" i="1" dirty="0"/>
                <a:t> </a:t>
              </a:r>
              <a:r>
                <a:rPr lang="cs-CZ" sz="2000" dirty="0" smtClean="0"/>
                <a:t>= 334 000 </a:t>
              </a:r>
              <a:r>
                <a:rPr lang="cs-CZ" sz="2000" i="1" dirty="0" smtClean="0"/>
                <a:t>J.kg</a:t>
              </a:r>
              <a:r>
                <a:rPr lang="cs-CZ" sz="2000" i="1" baseline="30000" dirty="0" smtClean="0"/>
                <a:t>-1</a:t>
              </a:r>
              <a:endParaRPr lang="cs-CZ" sz="2000" i="1" dirty="0"/>
            </a:p>
            <a:p>
              <a:pPr marL="342900" indent="-342900">
                <a:buFont typeface="Symbol" panose="05050102010706020507" pitchFamily="18" charset="2"/>
                <a:buChar char="r"/>
              </a:pPr>
              <a:r>
                <a:rPr lang="cs-CZ" sz="2000" dirty="0" smtClean="0"/>
                <a:t>= 918 </a:t>
              </a:r>
              <a:r>
                <a:rPr lang="cs-CZ" sz="2000" i="1" dirty="0" smtClean="0"/>
                <a:t>kg.m</a:t>
              </a:r>
              <a:r>
                <a:rPr lang="cs-CZ" sz="2000" i="1" baseline="30000" dirty="0" smtClean="0"/>
                <a:t>-3</a:t>
              </a:r>
              <a:endParaRPr lang="cs-CZ" sz="2000" i="1" dirty="0" smtClean="0"/>
            </a:p>
            <a:p>
              <a:r>
                <a:rPr lang="cs-CZ" sz="2000" i="1" dirty="0" smtClean="0"/>
                <a:t>L</a:t>
              </a:r>
              <a:r>
                <a:rPr lang="cs-CZ" sz="2000" i="1" baseline="-25000" dirty="0" smtClean="0"/>
                <a:t>t</a:t>
              </a:r>
              <a:r>
                <a:rPr lang="cs-CZ" sz="2000" dirty="0" smtClean="0"/>
                <a:t> = ? </a:t>
              </a:r>
              <a:r>
                <a:rPr lang="cs-CZ" sz="2000" i="1" dirty="0" smtClean="0"/>
                <a:t>J</a:t>
              </a:r>
            </a:p>
          </p:txBody>
        </p:sp>
        <p:cxnSp>
          <p:nvCxnSpPr>
            <p:cNvPr id="6" name="Přímá spojnice 5"/>
            <p:cNvCxnSpPr/>
            <p:nvPr/>
          </p:nvCxnSpPr>
          <p:spPr>
            <a:xfrm>
              <a:off x="257175" y="3688616"/>
              <a:ext cx="35280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Skupina 13"/>
          <p:cNvGrpSpPr/>
          <p:nvPr/>
        </p:nvGrpSpPr>
        <p:grpSpPr>
          <a:xfrm>
            <a:off x="380999" y="4086224"/>
            <a:ext cx="5056752" cy="277000"/>
            <a:chOff x="380999" y="4086224"/>
            <a:chExt cx="5056752" cy="277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ovéPole 6"/>
                <p:cNvSpPr txBox="1"/>
                <p:nvPr/>
              </p:nvSpPr>
              <p:spPr>
                <a:xfrm>
                  <a:off x="380999" y="4086225"/>
                  <a:ext cx="1112356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cs-CZ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b="1" i="1" smtClean="0">
                                <a:latin typeface="Cambria Math" panose="02040503050406030204" pitchFamily="18" charset="0"/>
                              </a:rPr>
                              <m:t>𝑳</m:t>
                            </m:r>
                          </m:e>
                          <m:sub>
                            <m:r>
                              <a:rPr lang="cs-CZ" b="1" i="1" smtClean="0">
                                <a:latin typeface="Cambria Math" panose="02040503050406030204" pitchFamily="18" charset="0"/>
                              </a:rPr>
                              <m:t>𝒕</m:t>
                            </m:r>
                          </m:sub>
                        </m:sSub>
                        <m:r>
                          <a:rPr lang="cs-CZ" b="1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cs-CZ" b="1" i="1" smtClean="0">
                            <a:latin typeface="Cambria Math" panose="02040503050406030204" pitchFamily="18" charset="0"/>
                          </a:rPr>
                          <m:t>𝒎</m:t>
                        </m:r>
                        <m:r>
                          <a:rPr lang="cs-CZ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sSub>
                          <m:sSubPr>
                            <m:ctrlPr>
                              <a:rPr lang="cs-CZ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𝒍</m:t>
                            </m:r>
                          </m:e>
                          <m:sub>
                            <m:r>
                              <a:rPr lang="cs-CZ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𝒕</m:t>
                            </m:r>
                          </m:sub>
                        </m:sSub>
                      </m:oMath>
                    </m:oMathPara>
                  </a14:m>
                  <a:endParaRPr lang="cs-CZ" b="1" dirty="0"/>
                </a:p>
              </p:txBody>
            </p:sp>
          </mc:Choice>
          <mc:Fallback xmlns="">
            <p:sp>
              <p:nvSpPr>
                <p:cNvPr id="7" name="TextovéPole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0999" y="4086225"/>
                  <a:ext cx="1112356" cy="276999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 l="-4372" r="-1093" b="-13043"/>
                  </a:stretch>
                </a:blipFill>
              </p:spPr>
              <p:txBody>
                <a:bodyPr/>
                <a:lstStyle/>
                <a:p>
                  <a:r>
                    <a:rPr lang="cs-CZ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ovéPole 7"/>
                <p:cNvSpPr txBox="1"/>
                <p:nvPr/>
              </p:nvSpPr>
              <p:spPr>
                <a:xfrm>
                  <a:off x="2476500" y="4086225"/>
                  <a:ext cx="948978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cs-CZ" b="1" i="1" smtClean="0">
                            <a:latin typeface="Cambria Math" panose="02040503050406030204" pitchFamily="18" charset="0"/>
                          </a:rPr>
                          <m:t>𝑽</m:t>
                        </m:r>
                        <m:r>
                          <a:rPr lang="cs-CZ" b="1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cs-CZ" b="1" i="1" smtClean="0">
                            <a:latin typeface="Cambria Math" panose="02040503050406030204" pitchFamily="18" charset="0"/>
                          </a:rPr>
                          <m:t>𝑺</m:t>
                        </m:r>
                        <m:r>
                          <a:rPr lang="cs-CZ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cs-CZ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𝒉</m:t>
                        </m:r>
                      </m:oMath>
                    </m:oMathPara>
                  </a14:m>
                  <a:endParaRPr lang="cs-CZ" b="1" dirty="0"/>
                </a:p>
              </p:txBody>
            </p:sp>
          </mc:Choice>
          <mc:Fallback xmlns="">
            <p:sp>
              <p:nvSpPr>
                <p:cNvPr id="8" name="TextovéPole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76500" y="4086225"/>
                  <a:ext cx="948978" cy="276999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l="-5128" r="-6410" b="-8696"/>
                  </a:stretch>
                </a:blipFill>
              </p:spPr>
              <p:txBody>
                <a:bodyPr/>
                <a:lstStyle/>
                <a:p>
                  <a:r>
                    <a:rPr lang="cs-CZ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ovéPole 8"/>
                <p:cNvSpPr txBox="1"/>
                <p:nvPr/>
              </p:nvSpPr>
              <p:spPr>
                <a:xfrm>
                  <a:off x="4408623" y="4086224"/>
                  <a:ext cx="1029128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cs-CZ" b="1" i="1" smtClean="0">
                            <a:latin typeface="Cambria Math" panose="02040503050406030204" pitchFamily="18" charset="0"/>
                          </a:rPr>
                          <m:t>𝒎</m:t>
                        </m:r>
                        <m:r>
                          <a:rPr lang="cs-CZ" b="1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cs-CZ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𝝆</m:t>
                        </m:r>
                        <m:r>
                          <a:rPr lang="cs-CZ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cs-CZ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𝑽</m:t>
                        </m:r>
                      </m:oMath>
                    </m:oMathPara>
                  </a14:m>
                  <a:endParaRPr lang="cs-CZ" b="1" dirty="0"/>
                </a:p>
              </p:txBody>
            </p:sp>
          </mc:Choice>
          <mc:Fallback xmlns="">
            <p:sp>
              <p:nvSpPr>
                <p:cNvPr id="9" name="TextovéPole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08623" y="4086224"/>
                  <a:ext cx="1029128" cy="276999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l="-2959" r="-5325" b="-23913"/>
                  </a:stretch>
                </a:blipFill>
              </p:spPr>
              <p:txBody>
                <a:bodyPr/>
                <a:lstStyle/>
                <a:p>
                  <a:r>
                    <a:rPr lang="cs-CZ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ovéPole 9"/>
              <p:cNvSpPr txBox="1"/>
              <p:nvPr/>
            </p:nvSpPr>
            <p:spPr>
              <a:xfrm>
                <a:off x="380999" y="4608431"/>
                <a:ext cx="671042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s-CZ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𝜌</m:t>
                      </m:r>
                      <m:r>
                        <a:rPr lang="cs-CZ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cs-CZ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𝑉</m:t>
                      </m:r>
                      <m:r>
                        <a:rPr lang="cs-CZ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cs-CZ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𝜌</m:t>
                      </m:r>
                      <m:r>
                        <a:rPr lang="cs-CZ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cs-CZ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𝑆</m:t>
                      </m:r>
                      <m:r>
                        <a:rPr lang="cs-CZ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cs-CZ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h</m:t>
                      </m:r>
                      <m:r>
                        <a:rPr lang="cs-CZ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cs-CZ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918</m:t>
                      </m:r>
                      <m:r>
                        <a:rPr lang="cs-CZ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cs-CZ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𝑘𝑔</m:t>
                      </m:r>
                      <m:r>
                        <a:rPr lang="cs-CZ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sSup>
                        <m:sSupPr>
                          <m:ctrlPr>
                            <a:rPr lang="cs-CZ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cs-CZ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cs-CZ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cs-CZ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cs-CZ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cs-CZ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2000</m:t>
                      </m:r>
                      <m:r>
                        <a:rPr lang="cs-CZ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cs-CZ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cs-CZ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cs-CZ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cs-CZ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cs-CZ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</m:t>
                      </m:r>
                      <m:r>
                        <a:rPr lang="cs-CZ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cs-CZ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003</m:t>
                      </m:r>
                      <m:r>
                        <a:rPr lang="cs-CZ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cs-CZ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</m:t>
                      </m:r>
                      <m:r>
                        <a:rPr lang="cs-CZ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cs-CZ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5508</m:t>
                      </m:r>
                      <m:r>
                        <a:rPr lang="cs-CZ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cs-CZ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𝑘𝑔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10" name="TextovéPole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999" y="4608431"/>
                <a:ext cx="6710427" cy="276999"/>
              </a:xfrm>
              <a:prstGeom prst="rect">
                <a:avLst/>
              </a:prstGeom>
              <a:blipFill rotWithShape="0">
                <a:blip r:embed="rId5"/>
                <a:stretch>
                  <a:fillRect t="-4444" r="-727" b="-35556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5" name="Skupina 14"/>
          <p:cNvGrpSpPr/>
          <p:nvPr/>
        </p:nvGrpSpPr>
        <p:grpSpPr>
          <a:xfrm>
            <a:off x="380999" y="5130637"/>
            <a:ext cx="7040896" cy="395409"/>
            <a:chOff x="380999" y="5130637"/>
            <a:chExt cx="7040896" cy="39540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ovéPole 10"/>
                <p:cNvSpPr txBox="1"/>
                <p:nvPr/>
              </p:nvSpPr>
              <p:spPr>
                <a:xfrm>
                  <a:off x="380999" y="5130637"/>
                  <a:ext cx="6935745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cs-CZ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b="1" i="1" smtClean="0">
                                <a:latin typeface="Cambria Math" panose="02040503050406030204" pitchFamily="18" charset="0"/>
                              </a:rPr>
                              <m:t>𝑳</m:t>
                            </m:r>
                          </m:e>
                          <m:sub>
                            <m:r>
                              <a:rPr lang="cs-CZ" b="1" i="1" smtClean="0">
                                <a:latin typeface="Cambria Math" panose="02040503050406030204" pitchFamily="18" charset="0"/>
                              </a:rPr>
                              <m:t>𝒕</m:t>
                            </m:r>
                          </m:sub>
                        </m:s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sSub>
                          <m:sSubPr>
                            <m:ctrlPr>
                              <a:rPr lang="cs-CZ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𝑙</m:t>
                            </m:r>
                          </m:e>
                          <m:sub>
                            <m:r>
                              <a:rPr lang="cs-CZ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cs-CZ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5508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𝑘𝑔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334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000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𝐽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.</m:t>
                        </m:r>
                        <m:sSup>
                          <m:sSupPr>
                            <m:ctrlPr>
                              <a:rPr lang="cs-CZ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cs-CZ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𝑘𝑔</m:t>
                            </m:r>
                          </m:e>
                          <m:sup>
                            <m:r>
                              <a:rPr lang="cs-CZ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cs-CZ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p>
                        </m:sSup>
                        <m:r>
                          <a:rPr lang="cs-CZ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839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672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000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𝐽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cs-CZ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  <m:r>
                          <a:rPr lang="cs-CZ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cs-CZ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𝟖𝟒</m:t>
                        </m:r>
                        <m:r>
                          <a:rPr lang="cs-CZ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cs-CZ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𝑮𝑱</m:t>
                        </m:r>
                      </m:oMath>
                    </m:oMathPara>
                  </a14:m>
                  <a:endParaRPr lang="cs-CZ" b="1" dirty="0"/>
                </a:p>
              </p:txBody>
            </p:sp>
          </mc:Choice>
          <mc:Fallback xmlns="">
            <p:sp>
              <p:nvSpPr>
                <p:cNvPr id="11" name="TextovéPole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0999" y="5130637"/>
                  <a:ext cx="6935745" cy="276999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l="-264" t="-4444" r="-703" b="-35556"/>
                  </a:stretch>
                </a:blipFill>
              </p:spPr>
              <p:txBody>
                <a:bodyPr/>
                <a:lstStyle/>
                <a:p>
                  <a:r>
                    <a:rPr lang="cs-CZ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2" name="Přímá spojnice 11"/>
            <p:cNvCxnSpPr/>
            <p:nvPr/>
          </p:nvCxnSpPr>
          <p:spPr>
            <a:xfrm>
              <a:off x="6269895" y="5447282"/>
              <a:ext cx="11520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Přímá spojnice 12"/>
            <p:cNvCxnSpPr/>
            <p:nvPr/>
          </p:nvCxnSpPr>
          <p:spPr>
            <a:xfrm>
              <a:off x="6403245" y="5526046"/>
              <a:ext cx="9000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5645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-188829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cs-CZ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Normálové napětí, modul pružnosti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http://upload.wikimedia.org/wikipedia/commons/thumb/0/0f/Axial_stress_noavg.svg/240px-Axial_stress_noavg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670" y="1204257"/>
            <a:ext cx="2592000" cy="2127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3237592" y="1144671"/>
            <a:ext cx="345046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/>
              <a:t>Tahem se vzdálenosti mezi částicemi zvětšují a začnou tak převládat </a:t>
            </a:r>
            <a:r>
              <a:rPr lang="cs-CZ" sz="2000" b="1" dirty="0" smtClean="0">
                <a:solidFill>
                  <a:schemeClr val="accent2">
                    <a:lumMod val="50000"/>
                  </a:schemeClr>
                </a:solidFill>
              </a:rPr>
              <a:t>přitažlivé síly</a:t>
            </a:r>
            <a:r>
              <a:rPr lang="cs-CZ" sz="2000" dirty="0" smtClean="0"/>
              <a:t>.</a:t>
            </a:r>
          </a:p>
          <a:p>
            <a:endParaRPr lang="cs-CZ" sz="2000" dirty="0"/>
          </a:p>
          <a:p>
            <a:r>
              <a:rPr lang="cs-CZ" sz="2000" dirty="0" smtClean="0"/>
              <a:t>Na pomyslném řezu (ploše) vzniká stav napjatosti – </a:t>
            </a:r>
            <a:r>
              <a:rPr lang="cs-CZ" sz="2000" b="1" i="1" dirty="0" smtClean="0">
                <a:solidFill>
                  <a:schemeClr val="accent2">
                    <a:lumMod val="50000"/>
                  </a:schemeClr>
                </a:solidFill>
              </a:rPr>
              <a:t>normálové napětí</a:t>
            </a:r>
            <a:r>
              <a:rPr lang="cs-CZ" sz="2000" dirty="0" smtClean="0"/>
              <a:t>.</a:t>
            </a:r>
            <a:endParaRPr 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ovéPole 5"/>
              <p:cNvSpPr txBox="1"/>
              <p:nvPr/>
            </p:nvSpPr>
            <p:spPr>
              <a:xfrm>
                <a:off x="7065176" y="1258888"/>
                <a:ext cx="1073051" cy="64671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b="1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b="1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𝝈</m:t>
                          </m:r>
                        </m:e>
                        <m:sub>
                          <m:r>
                            <a:rPr lang="cs-CZ" sz="2200" b="1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𝒏</m:t>
                          </m:r>
                        </m:sub>
                      </m:sSub>
                      <m:r>
                        <a:rPr lang="cs-CZ" sz="2200" b="1" i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sz="2200" b="1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cs-CZ" sz="2200" b="1" i="1" smtClean="0">
                                  <a:solidFill>
                                    <a:schemeClr val="accent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2200" b="1" i="1" smtClean="0">
                                  <a:solidFill>
                                    <a:schemeClr val="accent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𝑭</m:t>
                              </m:r>
                            </m:e>
                            <m:sub>
                              <m:r>
                                <a:rPr lang="cs-CZ" sz="2200" b="1" i="1" smtClean="0">
                                  <a:solidFill>
                                    <a:schemeClr val="accent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𝒑</m:t>
                              </m:r>
                            </m:sub>
                          </m:sSub>
                        </m:num>
                        <m:den>
                          <m:r>
                            <a:rPr lang="cs-CZ" sz="2200" b="1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𝑺</m:t>
                          </m:r>
                        </m:den>
                      </m:f>
                    </m:oMath>
                  </m:oMathPara>
                </a14:m>
                <a:endParaRPr lang="en-US" sz="2200" b="1" dirty="0">
                  <a:solidFill>
                    <a:schemeClr val="accent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" name="TextovéPole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65176" y="1258888"/>
                <a:ext cx="1073051" cy="646716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ovéPole 6"/>
          <p:cNvSpPr txBox="1"/>
          <p:nvPr/>
        </p:nvSpPr>
        <p:spPr>
          <a:xfrm>
            <a:off x="6735678" y="2375777"/>
            <a:ext cx="218122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/>
              <a:t>Veličina analogická tlaku u tekutin (stejná jednotka).</a:t>
            </a:r>
            <a:endParaRPr lang="en-US" sz="2000" dirty="0"/>
          </a:p>
        </p:txBody>
      </p:sp>
      <p:pic>
        <p:nvPicPr>
          <p:cNvPr id="8" name="Picture 2" descr="https://notendur.hi.is/eme1/skoli/edl_h05/masteringphysics/11/youngsModulus_files/57422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87" r="16153"/>
          <a:stretch/>
        </p:blipFill>
        <p:spPr bwMode="auto">
          <a:xfrm>
            <a:off x="171450" y="3802062"/>
            <a:ext cx="1685925" cy="2076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Hooke's Law &amp; stiffnes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7592" y="3988755"/>
            <a:ext cx="1980000" cy="19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Obdélník 9"/>
              <p:cNvSpPr/>
              <p:nvPr/>
            </p:nvSpPr>
            <p:spPr>
              <a:xfrm>
                <a:off x="4617809" y="4198339"/>
                <a:ext cx="1122550" cy="67473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200" b="1" i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𝑬</m:t>
                      </m:r>
                      <m:r>
                        <a:rPr lang="cs-CZ" sz="2200" b="1" i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sz="2200" b="1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cs-CZ" sz="2200" b="1" i="1" smtClean="0">
                                  <a:solidFill>
                                    <a:schemeClr val="accent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2200" b="1" i="1" smtClean="0">
                                  <a:solidFill>
                                    <a:schemeClr val="accent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𝝈</m:t>
                              </m:r>
                            </m:e>
                            <m:sub>
                              <m:r>
                                <a:rPr lang="cs-CZ" sz="2200" b="1" i="1" smtClean="0">
                                  <a:solidFill>
                                    <a:schemeClr val="accent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</m:sub>
                          </m:sSub>
                        </m:num>
                        <m:den>
                          <m:r>
                            <a:rPr lang="cs-CZ" sz="2200" b="1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𝜺</m:t>
                          </m:r>
                        </m:den>
                      </m:f>
                    </m:oMath>
                  </m:oMathPara>
                </a14:m>
                <a:endParaRPr lang="en-US" sz="2200" b="1" dirty="0">
                  <a:solidFill>
                    <a:schemeClr val="accent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0" name="Obdélník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7809" y="4198339"/>
                <a:ext cx="1122550" cy="674736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ovéPole 10"/>
              <p:cNvSpPr txBox="1"/>
              <p:nvPr/>
            </p:nvSpPr>
            <p:spPr>
              <a:xfrm>
                <a:off x="4729346" y="5244980"/>
                <a:ext cx="905312" cy="63382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1" i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𝜺</m:t>
                      </m:r>
                      <m:r>
                        <a:rPr lang="cs-CZ" sz="2200" b="1" i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sz="2200" b="1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200" b="1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cs-CZ" sz="2200" b="1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𝑳</m:t>
                          </m:r>
                        </m:num>
                        <m:den>
                          <m:r>
                            <a:rPr lang="cs-CZ" sz="2200" b="1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𝑳</m:t>
                          </m:r>
                        </m:den>
                      </m:f>
                    </m:oMath>
                  </m:oMathPara>
                </a14:m>
                <a:endParaRPr lang="en-US" sz="2200" b="1" dirty="0">
                  <a:solidFill>
                    <a:schemeClr val="accent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1" name="TextovéPole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9346" y="5244980"/>
                <a:ext cx="905312" cy="633828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ovéPole 11"/>
          <p:cNvSpPr txBox="1"/>
          <p:nvPr/>
        </p:nvSpPr>
        <p:spPr>
          <a:xfrm>
            <a:off x="6242113" y="4317036"/>
            <a:ext cx="30416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/>
              <a:t>Materiály s velkým modulem pružnosti mají nízkou schopnost deformace a naopak.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345561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-200025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cs-CZ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Hookův zákon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 descr="http://cnx.org/content/m42081/latest/Figure_06_03_01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2000" y="973139"/>
            <a:ext cx="5040000" cy="3941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771525" y="5286375"/>
            <a:ext cx="78867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/>
              <a:t>Pružná deformace – pokud vnější síly přestanou působit, deformace zmizí (elasticita). Při určité síle normálové napětí roste přímo úměrně s relativním prodloužením.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454696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cs-CZ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Teplotní roztažnost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8" name="Picture 4" descr="http://greenopedia.com/sites/default/files/styles/kala_article/public/field/image/liquid_mercury_vapors_avoid.jpg?itok=f1So-jp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225" y="1477738"/>
            <a:ext cx="4048125" cy="2686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p1.pichost.me/i/35/1580589.jpg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6775" y="1477963"/>
            <a:ext cx="4050000" cy="268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417225" y="4714594"/>
            <a:ext cx="83095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smtClean="0">
                <a:solidFill>
                  <a:schemeClr val="accent2">
                    <a:lumMod val="50000"/>
                  </a:schemeClr>
                </a:solidFill>
              </a:rPr>
              <a:t>Vlivem teploty dochází k změně rozměrů</a:t>
            </a:r>
            <a:r>
              <a:rPr lang="cs-CZ" sz="2000" dirty="0" smtClean="0"/>
              <a:t> (případně i tvaru) </a:t>
            </a:r>
            <a:r>
              <a:rPr lang="cs-CZ" sz="2000" b="1" dirty="0" smtClean="0">
                <a:solidFill>
                  <a:schemeClr val="accent2">
                    <a:lumMod val="50000"/>
                  </a:schemeClr>
                </a:solidFill>
              </a:rPr>
              <a:t>těles</a:t>
            </a:r>
            <a:r>
              <a:rPr lang="cs-CZ" sz="2000" dirty="0" smtClean="0"/>
              <a:t>. Většina těles se vzrůstající teplotou rozpíná svůj objem (molekuly se pohybují rychleji a vzdálenosti mezi nimi se zvětšují).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860767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-95929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cs-CZ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Délková teplotní roztažnost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19125" y="1164288"/>
            <a:ext cx="8077200" cy="70392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000" dirty="0" smtClean="0"/>
              <a:t>Týká se těles, u kterých je jeden rozměr výrazně větší (tyče, trubice, dráty…).</a:t>
            </a:r>
          </a:p>
          <a:p>
            <a:pPr marL="0" indent="0">
              <a:buNone/>
            </a:pPr>
            <a:endParaRPr 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ovéPole 3"/>
              <p:cNvSpPr txBox="1"/>
              <p:nvPr/>
            </p:nvSpPr>
            <p:spPr>
              <a:xfrm>
                <a:off x="4330861" y="2241179"/>
                <a:ext cx="1406346" cy="3385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cs-CZ" sz="2200" b="0" i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  <m:r>
                        <a:rPr lang="cs-CZ" sz="2200" b="0" i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cs-CZ" sz="2200" b="0" i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  <m:r>
                        <a:rPr lang="cs-CZ" sz="2200" b="0" i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cs-CZ" sz="2200" b="0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200" b="0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cs-CZ" sz="2200" b="0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2200" dirty="0">
                  <a:solidFill>
                    <a:schemeClr val="accent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" name="TextovéPo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0861" y="2241179"/>
                <a:ext cx="1406346" cy="338554"/>
              </a:xfrm>
              <a:prstGeom prst="rect">
                <a:avLst/>
              </a:prstGeom>
              <a:blipFill rotWithShape="0">
                <a:blip r:embed="rId2"/>
                <a:stretch>
                  <a:fillRect l="-4329" r="-1732" b="-14545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ovéPole 4"/>
              <p:cNvSpPr txBox="1"/>
              <p:nvPr/>
            </p:nvSpPr>
            <p:spPr>
              <a:xfrm>
                <a:off x="4330861" y="2963492"/>
                <a:ext cx="1352165" cy="3385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cs-CZ" sz="2200" b="0" i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𝑙</m:t>
                      </m:r>
                      <m:r>
                        <a:rPr lang="cs-CZ" sz="2200" b="0" i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cs-CZ" sz="2200" b="0" i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𝑙</m:t>
                      </m:r>
                      <m:r>
                        <a:rPr lang="cs-CZ" sz="2200" b="0" i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cs-CZ" sz="2200" b="0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200" b="0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𝑙</m:t>
                          </m:r>
                        </m:e>
                        <m:sub>
                          <m:r>
                            <a:rPr lang="cs-CZ" sz="2200" b="0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2200" dirty="0">
                  <a:solidFill>
                    <a:schemeClr val="accent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" name="TextovéPole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0861" y="2963492"/>
                <a:ext cx="1352165" cy="338554"/>
              </a:xfrm>
              <a:prstGeom prst="rect">
                <a:avLst/>
              </a:prstGeom>
              <a:blipFill rotWithShape="0">
                <a:blip r:embed="rId3"/>
                <a:stretch>
                  <a:fillRect l="-4505" r="-2252" b="-14286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Skupina 9"/>
          <p:cNvGrpSpPr/>
          <p:nvPr/>
        </p:nvGrpSpPr>
        <p:grpSpPr>
          <a:xfrm>
            <a:off x="487167" y="1667973"/>
            <a:ext cx="3456000" cy="1836000"/>
            <a:chOff x="536575" y="2044700"/>
            <a:chExt cx="3672000" cy="2027918"/>
          </a:xfrm>
        </p:grpSpPr>
        <p:pic>
          <p:nvPicPr>
            <p:cNvPr id="2052" name="Picture 4" descr="http://education-portal.com/cimages/multimages/16/linearexpansion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6575" y="2044700"/>
              <a:ext cx="3672000" cy="20279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Ovál 5"/>
            <p:cNvSpPr/>
            <p:nvPr/>
          </p:nvSpPr>
          <p:spPr>
            <a:xfrm>
              <a:off x="2165119" y="2487469"/>
              <a:ext cx="100099" cy="163657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ovéPole 6"/>
              <p:cNvSpPr txBox="1"/>
              <p:nvPr/>
            </p:nvSpPr>
            <p:spPr>
              <a:xfrm>
                <a:off x="6261689" y="2217008"/>
                <a:ext cx="199304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cs-CZ" sz="2400" b="1" i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𝒍</m:t>
                      </m:r>
                      <m:r>
                        <a:rPr lang="cs-CZ" sz="2400" b="1" i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cs-CZ" sz="2400" b="1" i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𝜶</m:t>
                      </m:r>
                      <m:r>
                        <a:rPr lang="cs-CZ" sz="2400" b="1" i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cs-CZ" sz="2400" b="1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400" b="1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𝒍</m:t>
                          </m:r>
                        </m:e>
                        <m:sub>
                          <m:r>
                            <a:rPr lang="cs-CZ" sz="2400" b="1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𝟎</m:t>
                          </m:r>
                        </m:sub>
                      </m:sSub>
                      <m:r>
                        <a:rPr lang="cs-CZ" sz="2400" b="1" i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∙∆</m:t>
                      </m:r>
                      <m:r>
                        <a:rPr lang="cs-CZ" sz="2400" b="1" i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𝒕</m:t>
                      </m:r>
                    </m:oMath>
                  </m:oMathPara>
                </a14:m>
                <a:endParaRPr lang="en-US" sz="2400" b="1" dirty="0">
                  <a:solidFill>
                    <a:schemeClr val="accent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7" name="TextovéPole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1689" y="2217008"/>
                <a:ext cx="1993046" cy="369332"/>
              </a:xfrm>
              <a:prstGeom prst="rect">
                <a:avLst/>
              </a:prstGeom>
              <a:blipFill rotWithShape="0">
                <a:blip r:embed="rId5"/>
                <a:stretch>
                  <a:fillRect l="-3058" r="-2752" b="-1666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ovéPole 7"/>
              <p:cNvSpPr txBox="1"/>
              <p:nvPr/>
            </p:nvSpPr>
            <p:spPr>
              <a:xfrm>
                <a:off x="6261689" y="2925501"/>
                <a:ext cx="2616165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400" b="1" i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𝒍</m:t>
                      </m:r>
                      <m:r>
                        <a:rPr lang="cs-CZ" sz="2400" b="1" i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cs-CZ" sz="2400" b="1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400" b="1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𝒍</m:t>
                          </m:r>
                        </m:e>
                        <m:sub>
                          <m:r>
                            <a:rPr lang="cs-CZ" sz="2400" b="1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</m:sSub>
                      <m:r>
                        <a:rPr lang="cs-CZ" sz="2400" b="1" i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d>
                        <m:dPr>
                          <m:ctrlPr>
                            <a:rPr lang="cs-CZ" sz="2400" b="1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sz="2400" b="1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cs-CZ" sz="2400" b="1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cs-CZ" sz="2400" b="1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𝜶</m:t>
                          </m:r>
                          <m:r>
                            <a:rPr lang="cs-CZ" sz="2400" b="1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∙∆</m:t>
                          </m:r>
                          <m:r>
                            <a:rPr lang="cs-CZ" sz="2400" b="1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𝒕</m:t>
                          </m:r>
                        </m:e>
                      </m:d>
                    </m:oMath>
                  </m:oMathPara>
                </a14:m>
                <a:endParaRPr lang="en-US" sz="2400" b="1" dirty="0">
                  <a:solidFill>
                    <a:schemeClr val="accent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8" name="TextovéPole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1689" y="2925501"/>
                <a:ext cx="2616165" cy="369332"/>
              </a:xfrm>
              <a:prstGeom prst="rect">
                <a:avLst/>
              </a:prstGeom>
              <a:blipFill rotWithShape="0">
                <a:blip r:embed="rId6"/>
                <a:stretch>
                  <a:fillRect l="-2331" b="-1666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ovéPole 8"/>
          <p:cNvSpPr txBox="1"/>
          <p:nvPr/>
        </p:nvSpPr>
        <p:spPr>
          <a:xfrm>
            <a:off x="4222066" y="3766655"/>
            <a:ext cx="303028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smtClean="0">
                <a:solidFill>
                  <a:schemeClr val="accent2">
                    <a:lumMod val="50000"/>
                  </a:schemeClr>
                </a:solidFill>
                <a:sym typeface="Symbol" panose="05050102010706020507" pitchFamily="18" charset="2"/>
              </a:rPr>
              <a:t></a:t>
            </a:r>
            <a:r>
              <a:rPr lang="cs-CZ" sz="2000" dirty="0" smtClean="0">
                <a:sym typeface="Symbol" panose="05050102010706020507" pitchFamily="18" charset="2"/>
              </a:rPr>
              <a:t> - teplotní součinitel (koeficient) délkové roztažnosti</a:t>
            </a:r>
            <a:endParaRPr lang="en-US" sz="2000" dirty="0"/>
          </a:p>
        </p:txBody>
      </p:sp>
      <p:pic>
        <p:nvPicPr>
          <p:cNvPr id="12" name="Obrázek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0125" y="3813940"/>
            <a:ext cx="2988000" cy="2398577"/>
          </a:xfrm>
          <a:prstGeom prst="rect">
            <a:avLst/>
          </a:prstGeom>
        </p:spPr>
      </p:pic>
      <p:sp>
        <p:nvSpPr>
          <p:cNvPr id="13" name="TextovéPole 12"/>
          <p:cNvSpPr txBox="1"/>
          <p:nvPr/>
        </p:nvSpPr>
        <p:spPr>
          <a:xfrm>
            <a:off x="4222066" y="5095056"/>
            <a:ext cx="36552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/>
              <a:t>Čím strmější křivka (větší </a:t>
            </a:r>
            <a:r>
              <a:rPr lang="cs-CZ" sz="2000" dirty="0" smtClean="0">
                <a:sym typeface="Symbol" panose="05050102010706020507" pitchFamily="18" charset="2"/>
              </a:rPr>
              <a:t>), tím lepší teplotní roztažnost.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247800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-157273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cs-CZ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Objemová teplotní roztažnost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7217" y="1168290"/>
            <a:ext cx="3384000" cy="198351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ovéPole 4"/>
              <p:cNvSpPr txBox="1"/>
              <p:nvPr/>
            </p:nvSpPr>
            <p:spPr>
              <a:xfrm>
                <a:off x="4972050" y="1411376"/>
                <a:ext cx="1925912" cy="3385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1" i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cs-CZ" sz="2200" b="1" i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𝑽</m:t>
                      </m:r>
                      <m:r>
                        <a:rPr lang="cs-CZ" sz="2200" b="1" i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cs-CZ" sz="2200" b="1" i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𝜷</m:t>
                      </m:r>
                      <m:sSub>
                        <m:sSubPr>
                          <m:ctrlPr>
                            <a:rPr lang="cs-CZ" sz="2200" b="1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200" b="1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cs-CZ" sz="2200" b="1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𝑽</m:t>
                          </m:r>
                        </m:e>
                        <m:sub>
                          <m:r>
                            <a:rPr lang="cs-CZ" sz="2200" b="1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𝟎</m:t>
                          </m:r>
                        </m:sub>
                      </m:sSub>
                      <m:r>
                        <a:rPr lang="cs-CZ" sz="2200" b="1" i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∙∆</m:t>
                      </m:r>
                      <m:r>
                        <a:rPr lang="cs-CZ" sz="2200" b="1" i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𝒕</m:t>
                      </m:r>
                    </m:oMath>
                  </m:oMathPara>
                </a14:m>
                <a:endParaRPr lang="en-US" sz="2200" b="1" dirty="0">
                  <a:solidFill>
                    <a:schemeClr val="accent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" name="TextovéPole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2050" y="1411376"/>
                <a:ext cx="1925912" cy="338554"/>
              </a:xfrm>
              <a:prstGeom prst="rect">
                <a:avLst/>
              </a:prstGeom>
              <a:blipFill rotWithShape="0">
                <a:blip r:embed="rId3"/>
                <a:stretch>
                  <a:fillRect l="-2848" r="-2532" b="-34545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ovéPole 5"/>
              <p:cNvSpPr txBox="1"/>
              <p:nvPr/>
            </p:nvSpPr>
            <p:spPr>
              <a:xfrm>
                <a:off x="4972050" y="2070465"/>
                <a:ext cx="2558201" cy="3385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200" b="1" i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𝑽</m:t>
                      </m:r>
                      <m:r>
                        <a:rPr lang="cs-CZ" sz="2200" b="1" i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cs-CZ" sz="2200" b="1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200" b="1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𝑽</m:t>
                          </m:r>
                        </m:e>
                        <m:sub>
                          <m:r>
                            <a:rPr lang="cs-CZ" sz="2200" b="1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</m:sSub>
                      <m:r>
                        <a:rPr lang="cs-CZ" sz="2200" b="1" i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d>
                        <m:dPr>
                          <m:ctrlPr>
                            <a:rPr lang="cs-CZ" sz="2200" b="1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sz="2200" b="1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cs-CZ" sz="2200" b="1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cs-CZ" sz="2200" b="1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𝜷</m:t>
                          </m:r>
                          <m:r>
                            <a:rPr lang="cs-CZ" sz="2200" b="1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∙∆</m:t>
                          </m:r>
                          <m:r>
                            <a:rPr lang="cs-CZ" sz="2200" b="1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𝒕</m:t>
                          </m:r>
                        </m:e>
                      </m:d>
                    </m:oMath>
                  </m:oMathPara>
                </a14:m>
                <a:endParaRPr lang="en-US" sz="2200" b="1" dirty="0">
                  <a:solidFill>
                    <a:schemeClr val="accent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" name="TextovéPole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2050" y="2070465"/>
                <a:ext cx="2558201" cy="338554"/>
              </a:xfrm>
              <a:prstGeom prst="rect">
                <a:avLst/>
              </a:prstGeom>
              <a:blipFill rotWithShape="0">
                <a:blip r:embed="rId4"/>
                <a:stretch>
                  <a:fillRect l="-2148" b="-34545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ovéPole 6"/>
          <p:cNvSpPr txBox="1"/>
          <p:nvPr/>
        </p:nvSpPr>
        <p:spPr>
          <a:xfrm>
            <a:off x="4972050" y="2729554"/>
            <a:ext cx="36957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β</a:t>
            </a:r>
            <a:r>
              <a:rPr lang="cs-CZ" sz="2000" dirty="0" smtClean="0"/>
              <a:t> – teplotní součinitel (koeficient) objemové roztažnosti.</a:t>
            </a:r>
            <a:endParaRPr 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ovéPole 7"/>
              <p:cNvSpPr txBox="1"/>
              <p:nvPr/>
            </p:nvSpPr>
            <p:spPr>
              <a:xfrm>
                <a:off x="4972050" y="3488283"/>
                <a:ext cx="943207" cy="3385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200" i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β</m:t>
                      </m:r>
                      <m:r>
                        <a:rPr lang="cs-CZ" sz="2200" i="1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a:rPr lang="cs-CZ" sz="2200" b="0" i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3</m:t>
                      </m:r>
                      <m:r>
                        <a:rPr lang="cs-CZ" sz="2200" b="0" i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</m:oMath>
                  </m:oMathPara>
                </a14:m>
                <a:endParaRPr lang="en-US" sz="2200" dirty="0">
                  <a:solidFill>
                    <a:schemeClr val="accent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8" name="TextovéPole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2050" y="3488283"/>
                <a:ext cx="943207" cy="338554"/>
              </a:xfrm>
              <a:prstGeom prst="rect">
                <a:avLst/>
              </a:prstGeom>
              <a:blipFill rotWithShape="0">
                <a:blip r:embed="rId5"/>
                <a:stretch>
                  <a:fillRect l="-9091" r="-5195" b="-33929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Obrázek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8125" y="3488283"/>
            <a:ext cx="3564000" cy="2978861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4533900" y="4972050"/>
            <a:ext cx="40671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Objemová teplotní roztažnost vody.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28899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cs-CZ" sz="3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Příklad</a:t>
            </a:r>
            <a:endParaRPr lang="cs-CZ" sz="36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7175" y="1085851"/>
            <a:ext cx="8639175" cy="9715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000" dirty="0" smtClean="0"/>
              <a:t>Uvažujme železnou odměrnou nádobu kalibrovanou na objem 10 dm</a:t>
            </a:r>
            <a:r>
              <a:rPr lang="cs-CZ" sz="2000" baseline="30000" dirty="0" smtClean="0"/>
              <a:t>3</a:t>
            </a:r>
            <a:r>
              <a:rPr lang="cs-CZ" sz="2000" dirty="0"/>
              <a:t> </a:t>
            </a:r>
            <a:r>
              <a:rPr lang="cs-CZ" sz="2000" dirty="0" smtClean="0"/>
              <a:t>za předpokladu teploty měřené kapaliny 20°C. Jaké absolutní chyby se zhruba dopustíme, budeme-li měřit objem při teplotě 80°C (</a:t>
            </a:r>
            <a:r>
              <a:rPr lang="cs-CZ" sz="2000" dirty="0" smtClean="0">
                <a:sym typeface="Symbol" panose="05050102010706020507" pitchFamily="18" charset="2"/>
              </a:rPr>
              <a:t></a:t>
            </a:r>
            <a:r>
              <a:rPr lang="cs-CZ" sz="2000" baseline="-25000" dirty="0" smtClean="0">
                <a:sym typeface="Symbol" panose="05050102010706020507" pitchFamily="18" charset="2"/>
              </a:rPr>
              <a:t>Fe</a:t>
            </a:r>
            <a:r>
              <a:rPr lang="cs-CZ" sz="2000" dirty="0" smtClean="0">
                <a:sym typeface="Symbol" panose="05050102010706020507" pitchFamily="18" charset="2"/>
              </a:rPr>
              <a:t> = 1,2.10</a:t>
            </a:r>
            <a:r>
              <a:rPr lang="cs-CZ" sz="2000" baseline="30000" dirty="0" smtClean="0">
                <a:sym typeface="Symbol" panose="05050102010706020507" pitchFamily="18" charset="2"/>
              </a:rPr>
              <a:t>-5</a:t>
            </a:r>
            <a:r>
              <a:rPr lang="cs-CZ" sz="2000" dirty="0" smtClean="0">
                <a:sym typeface="Symbol" panose="05050102010706020507" pitchFamily="18" charset="2"/>
              </a:rPr>
              <a:t> K</a:t>
            </a:r>
            <a:r>
              <a:rPr lang="cs-CZ" sz="2000" baseline="30000" dirty="0" smtClean="0">
                <a:sym typeface="Symbol" panose="05050102010706020507" pitchFamily="18" charset="2"/>
              </a:rPr>
              <a:t>-1</a:t>
            </a:r>
            <a:r>
              <a:rPr lang="cs-CZ" sz="2000" dirty="0" smtClean="0">
                <a:sym typeface="Symbol" panose="05050102010706020507" pitchFamily="18" charset="2"/>
              </a:rPr>
              <a:t>)?</a:t>
            </a:r>
            <a:endParaRPr lang="cs-CZ" sz="2000" dirty="0"/>
          </a:p>
        </p:txBody>
      </p:sp>
      <p:grpSp>
        <p:nvGrpSpPr>
          <p:cNvPr id="4" name="Skupina 3"/>
          <p:cNvGrpSpPr/>
          <p:nvPr/>
        </p:nvGrpSpPr>
        <p:grpSpPr>
          <a:xfrm>
            <a:off x="257174" y="2057401"/>
            <a:ext cx="8205580" cy="1335941"/>
            <a:chOff x="257175" y="2019300"/>
            <a:chExt cx="3587496" cy="1335941"/>
          </a:xfrm>
        </p:grpSpPr>
        <p:sp>
          <p:nvSpPr>
            <p:cNvPr id="5" name="TextovéPole 4"/>
            <p:cNvSpPr txBox="1"/>
            <p:nvPr/>
          </p:nvSpPr>
          <p:spPr>
            <a:xfrm>
              <a:off x="257175" y="2019300"/>
              <a:ext cx="3587496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2000" i="1" dirty="0"/>
                <a:t>V</a:t>
              </a:r>
              <a:r>
                <a:rPr lang="cs-CZ" sz="2000" i="1" dirty="0" smtClean="0"/>
                <a:t> </a:t>
              </a:r>
              <a:r>
                <a:rPr lang="cs-CZ" sz="2000" dirty="0" smtClean="0"/>
                <a:t>= 10 </a:t>
              </a:r>
              <a:r>
                <a:rPr lang="cs-CZ" sz="2000" i="1" dirty="0" smtClean="0"/>
                <a:t>dm</a:t>
              </a:r>
              <a:r>
                <a:rPr lang="cs-CZ" sz="2000" i="1" baseline="30000" dirty="0" smtClean="0"/>
                <a:t>3</a:t>
              </a:r>
              <a:r>
                <a:rPr lang="cs-CZ" sz="2000" i="1" dirty="0" smtClean="0"/>
                <a:t> </a:t>
              </a:r>
              <a:r>
                <a:rPr lang="cs-CZ" sz="2000" dirty="0" smtClean="0"/>
                <a:t>= 0,01 </a:t>
              </a:r>
              <a:r>
                <a:rPr lang="cs-CZ" sz="2000" i="1" dirty="0" smtClean="0"/>
                <a:t>m</a:t>
              </a:r>
              <a:r>
                <a:rPr lang="cs-CZ" sz="2000" i="1" baseline="30000" dirty="0"/>
                <a:t>3</a:t>
              </a:r>
              <a:endParaRPr lang="cs-CZ" sz="2000" i="1" dirty="0" smtClean="0"/>
            </a:p>
            <a:p>
              <a:r>
                <a:rPr lang="cs-CZ" sz="2000" i="1" dirty="0" smtClean="0">
                  <a:sym typeface="Symbol" panose="05050102010706020507" pitchFamily="18" charset="2"/>
                </a:rPr>
                <a:t>t</a:t>
              </a:r>
              <a:r>
                <a:rPr lang="cs-CZ" sz="2000" dirty="0" smtClean="0">
                  <a:sym typeface="Symbol" panose="05050102010706020507" pitchFamily="18" charset="2"/>
                </a:rPr>
                <a:t> = 60 </a:t>
              </a:r>
              <a:r>
                <a:rPr lang="cs-CZ" sz="2000" i="1" dirty="0" smtClean="0">
                  <a:sym typeface="Symbol" panose="05050102010706020507" pitchFamily="18" charset="2"/>
                </a:rPr>
                <a:t>°C</a:t>
              </a:r>
            </a:p>
            <a:p>
              <a:r>
                <a:rPr lang="cs-CZ" sz="2000" i="1" dirty="0" smtClean="0">
                  <a:sym typeface="Symbol" panose="05050102010706020507" pitchFamily="18" charset="2"/>
                </a:rPr>
                <a:t></a:t>
              </a:r>
              <a:r>
                <a:rPr lang="cs-CZ" sz="2000" i="1" baseline="-25000" dirty="0" smtClean="0">
                  <a:sym typeface="Symbol" panose="05050102010706020507" pitchFamily="18" charset="2"/>
                </a:rPr>
                <a:t>Fe</a:t>
              </a:r>
              <a:r>
                <a:rPr lang="cs-CZ" sz="2000" i="1" dirty="0" smtClean="0">
                  <a:sym typeface="Symbol" panose="05050102010706020507" pitchFamily="18" charset="2"/>
                </a:rPr>
                <a:t> </a:t>
              </a:r>
              <a:r>
                <a:rPr lang="cs-CZ" sz="2000" dirty="0" smtClean="0">
                  <a:sym typeface="Symbol" panose="05050102010706020507" pitchFamily="18" charset="2"/>
                </a:rPr>
                <a:t>= 1,2.10</a:t>
              </a:r>
              <a:r>
                <a:rPr lang="cs-CZ" sz="2000" baseline="30000" dirty="0" smtClean="0">
                  <a:sym typeface="Symbol" panose="05050102010706020507" pitchFamily="18" charset="2"/>
                </a:rPr>
                <a:t>-5</a:t>
              </a:r>
              <a:r>
                <a:rPr lang="cs-CZ" sz="2000" dirty="0" smtClean="0">
                  <a:sym typeface="Symbol" panose="05050102010706020507" pitchFamily="18" charset="2"/>
                </a:rPr>
                <a:t> </a:t>
              </a:r>
              <a:r>
                <a:rPr lang="cs-CZ" sz="2000" i="1" dirty="0" smtClean="0"/>
                <a:t>K</a:t>
              </a:r>
              <a:r>
                <a:rPr lang="cs-CZ" sz="2000" i="1" baseline="30000" dirty="0" smtClean="0"/>
                <a:t>-1</a:t>
              </a:r>
              <a:endParaRPr lang="cs-CZ" sz="2000" i="1" dirty="0"/>
            </a:p>
            <a:p>
              <a:r>
                <a:rPr lang="cs-CZ" sz="2000" i="1" dirty="0" smtClean="0">
                  <a:sym typeface="Symbol" panose="05050102010706020507" pitchFamily="18" charset="2"/>
                </a:rPr>
                <a:t>V</a:t>
              </a:r>
              <a:r>
                <a:rPr lang="cs-CZ" sz="2000" dirty="0" smtClean="0"/>
                <a:t> = ? </a:t>
              </a:r>
              <a:r>
                <a:rPr lang="cs-CZ" sz="2000" i="1" dirty="0" smtClean="0"/>
                <a:t>m</a:t>
              </a:r>
              <a:r>
                <a:rPr lang="cs-CZ" sz="2000" i="1" baseline="30000" dirty="0" smtClean="0"/>
                <a:t>3</a:t>
              </a:r>
              <a:r>
                <a:rPr lang="cs-CZ" sz="2000" dirty="0" smtClean="0"/>
                <a:t> </a:t>
              </a:r>
              <a:r>
                <a:rPr lang="cs-CZ" dirty="0" smtClean="0"/>
                <a:t>(o kolik se objem nádoby změní, o tolik se změní i měřený objem kapaliny)</a:t>
              </a:r>
              <a:endParaRPr lang="cs-CZ" i="1" dirty="0" smtClean="0"/>
            </a:p>
          </p:txBody>
        </p:sp>
        <p:cxnSp>
          <p:nvCxnSpPr>
            <p:cNvPr id="6" name="Přímá spojnice 5"/>
            <p:cNvCxnSpPr/>
            <p:nvPr/>
          </p:nvCxnSpPr>
          <p:spPr>
            <a:xfrm>
              <a:off x="257175" y="3355241"/>
              <a:ext cx="3541336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Skupina 11"/>
          <p:cNvGrpSpPr/>
          <p:nvPr/>
        </p:nvGrpSpPr>
        <p:grpSpPr>
          <a:xfrm>
            <a:off x="257174" y="3592601"/>
            <a:ext cx="3899186" cy="307777"/>
            <a:chOff x="257174" y="3592601"/>
            <a:chExt cx="3899186" cy="30777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ovéPole 6"/>
                <p:cNvSpPr txBox="1"/>
                <p:nvPr/>
              </p:nvSpPr>
              <p:spPr>
                <a:xfrm>
                  <a:off x="257174" y="3592601"/>
                  <a:ext cx="1749197" cy="3077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a:rPr lang="cs-CZ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𝑽</m:t>
                        </m:r>
                        <m:r>
                          <a:rPr lang="cs-CZ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cs-CZ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𝜷</m:t>
                        </m:r>
                        <m:sSub>
                          <m:sSubPr>
                            <m:ctrlPr>
                              <a:rPr lang="cs-CZ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∙</m:t>
                            </m:r>
                            <m:r>
                              <a:rPr lang="cs-CZ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𝑽</m:t>
                            </m:r>
                          </m:e>
                          <m:sub>
                            <m:r>
                              <a:rPr lang="cs-CZ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  <m:r>
                          <a:rPr lang="cs-CZ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∙∆</m:t>
                        </m:r>
                        <m:r>
                          <a:rPr lang="cs-CZ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𝒕</m:t>
                        </m:r>
                      </m:oMath>
                    </m:oMathPara>
                  </a14:m>
                  <a:endParaRPr lang="en-US" sz="2000" b="1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7" name="TextovéPole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7174" y="3592601"/>
                  <a:ext cx="1749197" cy="307777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 l="-2787" r="-3136" b="-33333"/>
                  </a:stretch>
                </a:blipFill>
              </p:spPr>
              <p:txBody>
                <a:bodyPr/>
                <a:lstStyle/>
                <a:p>
                  <a:r>
                    <a:rPr lang="cs-CZ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ovéPole 8"/>
                <p:cNvSpPr txBox="1"/>
                <p:nvPr/>
              </p:nvSpPr>
              <p:spPr>
                <a:xfrm>
                  <a:off x="3186544" y="3602008"/>
                  <a:ext cx="969816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cs-CZ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𝜷</m:t>
                        </m:r>
                        <m:r>
                          <a:rPr lang="cs-CZ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≈</m:t>
                        </m:r>
                        <m:r>
                          <a:rPr lang="cs-CZ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𝟑</m:t>
                        </m:r>
                        <m:r>
                          <a:rPr lang="cs-CZ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cs-CZ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𝜶</m:t>
                        </m:r>
                      </m:oMath>
                    </m:oMathPara>
                  </a14:m>
                  <a:endParaRPr lang="cs-CZ" b="1" dirty="0"/>
                </a:p>
              </p:txBody>
            </p:sp>
          </mc:Choice>
          <mc:Fallback xmlns="">
            <p:sp>
              <p:nvSpPr>
                <p:cNvPr id="9" name="TextovéPole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86544" y="3602008"/>
                  <a:ext cx="969816" cy="276999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l="-8176" t="-2222" r="-3774" b="-35556"/>
                  </a:stretch>
                </a:blipFill>
              </p:spPr>
              <p:txBody>
                <a:bodyPr/>
                <a:lstStyle/>
                <a:p>
                  <a:r>
                    <a:rPr lang="cs-CZ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3" name="Skupina 12"/>
          <p:cNvGrpSpPr/>
          <p:nvPr/>
        </p:nvGrpSpPr>
        <p:grpSpPr>
          <a:xfrm>
            <a:off x="257174" y="4112678"/>
            <a:ext cx="8743739" cy="441091"/>
            <a:chOff x="257174" y="4112678"/>
            <a:chExt cx="8743739" cy="44109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ovéPole 7"/>
                <p:cNvSpPr txBox="1"/>
                <p:nvPr/>
              </p:nvSpPr>
              <p:spPr>
                <a:xfrm>
                  <a:off x="257174" y="4112678"/>
                  <a:ext cx="8743739" cy="31130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a:rPr lang="cs-CZ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𝑽</m:t>
                        </m:r>
                        <m:r>
                          <a:rPr lang="cs-CZ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cs-CZ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  <m:sSub>
                          <m:sSubPr>
                            <m:ctrlPr>
                              <a:rPr lang="cs-CZ" sz="20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∙</m:t>
                            </m:r>
                            <m:r>
                              <a:rPr lang="cs-CZ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cs-CZ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cs-CZ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∙∆</m:t>
                        </m:r>
                        <m:r>
                          <a:rPr lang="cs-CZ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  <m:r>
                          <a:rPr lang="cs-CZ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cs-CZ" sz="20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  <m:r>
                          <a:rPr lang="cs-CZ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∙1,2.</m:t>
                        </m:r>
                        <m:sSup>
                          <m:sSupPr>
                            <m:ctrlPr>
                              <a:rPr lang="cs-CZ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cs-CZ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10</m:t>
                            </m:r>
                          </m:e>
                          <m:sup>
                            <m:r>
                              <a:rPr lang="cs-CZ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−5</m:t>
                            </m:r>
                          </m:sup>
                        </m:sSup>
                        <m:r>
                          <a:rPr lang="cs-CZ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sSup>
                          <m:sSupPr>
                            <m:ctrlPr>
                              <a:rPr lang="cs-CZ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cs-CZ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𝐾</m:t>
                            </m:r>
                          </m:e>
                          <m:sup>
                            <m:r>
                              <a:rPr lang="cs-CZ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  <m:r>
                          <a:rPr lang="cs-CZ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∙0,01 </m:t>
                        </m:r>
                        <m:sSup>
                          <m:sSupPr>
                            <m:ctrlPr>
                              <a:rPr lang="cs-CZ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cs-CZ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</m:t>
                            </m:r>
                          </m:e>
                          <m:sup>
                            <m:r>
                              <a:rPr lang="cs-CZ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  <m:r>
                          <a:rPr lang="cs-CZ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∙60 </m:t>
                        </m:r>
                        <m:r>
                          <a:rPr lang="cs-CZ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𝐾</m:t>
                        </m:r>
                        <m:r>
                          <a:rPr lang="cs-CZ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=2,16.</m:t>
                        </m:r>
                        <m:sSup>
                          <m:sSupPr>
                            <m:ctrlPr>
                              <a:rPr lang="cs-CZ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cs-CZ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10</m:t>
                            </m:r>
                          </m:e>
                          <m:sup>
                            <m:r>
                              <a:rPr lang="cs-CZ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−5</m:t>
                            </m:r>
                          </m:sup>
                        </m:sSup>
                        <m:r>
                          <a:rPr lang="cs-CZ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sSup>
                          <m:sSupPr>
                            <m:ctrlPr>
                              <a:rPr lang="cs-CZ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cs-CZ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</m:t>
                            </m:r>
                          </m:e>
                          <m:sup>
                            <m:r>
                              <a:rPr lang="cs-CZ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  <m:r>
                          <a:rPr lang="cs-CZ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cs-CZ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𝟐𝟏</m:t>
                        </m:r>
                        <m:r>
                          <a:rPr lang="cs-CZ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cs-CZ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𝟔</m:t>
                        </m:r>
                        <m:r>
                          <a:rPr lang="cs-CZ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cs-CZ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𝒎𝒍</m:t>
                        </m:r>
                      </m:oMath>
                    </m:oMathPara>
                  </a14:m>
                  <a:endParaRPr lang="en-US" sz="2000" b="1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8" name="TextovéPole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7174" y="4112678"/>
                  <a:ext cx="8743739" cy="311304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l="-139" t="-1961" r="-348" b="-33333"/>
                  </a:stretch>
                </a:blipFill>
              </p:spPr>
              <p:txBody>
                <a:bodyPr/>
                <a:lstStyle/>
                <a:p>
                  <a:r>
                    <a:rPr lang="cs-CZ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0" name="Přímá spojnice 9"/>
            <p:cNvCxnSpPr/>
            <p:nvPr/>
          </p:nvCxnSpPr>
          <p:spPr>
            <a:xfrm>
              <a:off x="7920913" y="4468513"/>
              <a:ext cx="10800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Přímá spojnice 10"/>
            <p:cNvCxnSpPr/>
            <p:nvPr/>
          </p:nvCxnSpPr>
          <p:spPr>
            <a:xfrm>
              <a:off x="8048754" y="4553769"/>
              <a:ext cx="8280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439540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49" y="-126809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cs-CZ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Povrchové napětí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3762375" y="991712"/>
            <a:ext cx="528637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/>
              <a:t>Tekutina (resp. její částice) </a:t>
            </a:r>
            <a:r>
              <a:rPr lang="cs-CZ" sz="2000" i="1" dirty="0" smtClean="0"/>
              <a:t>na rozhraní</a:t>
            </a:r>
            <a:r>
              <a:rPr lang="cs-CZ" sz="2000" dirty="0" smtClean="0"/>
              <a:t> se snaží dosáhnout </a:t>
            </a:r>
            <a:r>
              <a:rPr lang="cs-CZ" sz="2000" i="1" dirty="0" smtClean="0"/>
              <a:t>stavu s nejnižší energií</a:t>
            </a:r>
            <a:r>
              <a:rPr lang="cs-CZ" sz="2000" dirty="0"/>
              <a:t> </a:t>
            </a:r>
            <a:r>
              <a:rPr lang="cs-CZ" sz="2000" dirty="0" smtClean="0"/>
              <a:t>a „stáhnout se“ tak, aby měla při daném objemu co nejnižší povrch.</a:t>
            </a:r>
            <a:endParaRPr lang="en-US" sz="20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3762375" y="2490488"/>
            <a:ext cx="488632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/>
              <a:t>Na povrchové částice </a:t>
            </a:r>
            <a:r>
              <a:rPr lang="cs-CZ" sz="2000" b="1" dirty="0" smtClean="0"/>
              <a:t>působí</a:t>
            </a:r>
            <a:r>
              <a:rPr lang="cs-CZ" sz="2000" dirty="0" smtClean="0"/>
              <a:t> přitažlivé a odpudivé </a:t>
            </a:r>
            <a:r>
              <a:rPr lang="cs-CZ" sz="2000" b="1" dirty="0" smtClean="0"/>
              <a:t>síly asymetricky</a:t>
            </a:r>
            <a:r>
              <a:rPr lang="cs-CZ" sz="2000" dirty="0" smtClean="0"/>
              <a:t>, proto lze povrchové napětí chápat jako energii „nenasycených“ vazeb těchto částic tvořících povrch (J.m</a:t>
            </a:r>
            <a:r>
              <a:rPr lang="cs-CZ" sz="2000" baseline="30000" dirty="0" smtClean="0"/>
              <a:t>-2</a:t>
            </a:r>
            <a:r>
              <a:rPr lang="cs-CZ" sz="2000" dirty="0" smtClean="0"/>
              <a:t>).</a:t>
            </a:r>
            <a:endParaRPr lang="en-US" sz="2000" dirty="0"/>
          </a:p>
        </p:txBody>
      </p:sp>
      <p:sp>
        <p:nvSpPr>
          <p:cNvPr id="7" name="TextovéPole 6"/>
          <p:cNvSpPr txBox="1"/>
          <p:nvPr/>
        </p:nvSpPr>
        <p:spPr>
          <a:xfrm>
            <a:off x="222671" y="4026869"/>
            <a:ext cx="381000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/>
              <a:t>Pokud bychom chtěli zvětšit povrch tekutiny, museli bychom vyvinout sílu právě kvůli vazební energii povrchových částic a tato síla je úměrná délce plochy, na kterou tato síla působí. </a:t>
            </a:r>
            <a:endParaRPr 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Obdélník 8"/>
              <p:cNvSpPr/>
              <p:nvPr/>
            </p:nvSpPr>
            <p:spPr>
              <a:xfrm>
                <a:off x="1390768" y="3104529"/>
                <a:ext cx="972959" cy="72616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1" i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𝝈</m:t>
                      </m:r>
                      <m:r>
                        <a:rPr lang="cs-CZ" sz="2200" b="1" i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sz="2200" b="1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200" b="1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𝑭</m:t>
                          </m:r>
                        </m:num>
                        <m:den>
                          <m:r>
                            <a:rPr lang="cs-CZ" sz="2200" b="1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𝒍</m:t>
                          </m:r>
                        </m:den>
                      </m:f>
                    </m:oMath>
                  </m:oMathPara>
                </a14:m>
                <a:endParaRPr lang="en-US" sz="2200" b="1" dirty="0">
                  <a:solidFill>
                    <a:schemeClr val="accent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9" name="Obdélník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0768" y="3104529"/>
                <a:ext cx="972959" cy="726161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Obráze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248" y="991710"/>
            <a:ext cx="3564000" cy="1916640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42375" y="4930303"/>
            <a:ext cx="1836000" cy="1132200"/>
          </a:xfrm>
          <a:prstGeom prst="rect">
            <a:avLst/>
          </a:prstGeom>
        </p:spPr>
      </p:pic>
      <p:pic>
        <p:nvPicPr>
          <p:cNvPr id="1026" name="Picture 2" descr="http://www.germetavan.com/Yuklemeler/c654dshutterstock_11650960--Mavi-arka-plan-uzerinde-su-damlalari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2573" y="4720153"/>
            <a:ext cx="2160000" cy="15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ovéPole 9"/>
              <p:cNvSpPr txBox="1"/>
              <p:nvPr/>
            </p:nvSpPr>
            <p:spPr>
              <a:xfrm>
                <a:off x="811057" y="6062503"/>
                <a:ext cx="2132379" cy="3385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200" b="1" i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cs-CZ" sz="2200" b="1" i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𝑬</m:t>
                      </m:r>
                      <m:r>
                        <a:rPr lang="cs-CZ" sz="2200" b="1" i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cs-CZ" sz="2200" b="1" i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𝑾</m:t>
                      </m:r>
                      <m:r>
                        <a:rPr lang="cs-CZ" sz="2200" b="1" i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cs-CZ" sz="2200" b="1" i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𝝈</m:t>
                      </m:r>
                      <m:r>
                        <a:rPr lang="cs-CZ" sz="2200" b="1" i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∙∆</m:t>
                      </m:r>
                      <m:r>
                        <a:rPr lang="cs-CZ" sz="2200" b="1" i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𝑺</m:t>
                      </m:r>
                    </m:oMath>
                  </m:oMathPara>
                </a14:m>
                <a:endParaRPr lang="cs-CZ" sz="2200" b="1" dirty="0">
                  <a:solidFill>
                    <a:schemeClr val="accent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0" name="TextovéPole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1057" y="6062503"/>
                <a:ext cx="2132379" cy="338554"/>
              </a:xfrm>
              <a:prstGeom prst="rect">
                <a:avLst/>
              </a:prstGeom>
              <a:blipFill rotWithShape="0">
                <a:blip r:embed="rId6"/>
                <a:stretch>
                  <a:fillRect l="-2857" r="-2571" b="-7273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17870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cs-CZ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Kapilarita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2" name="Picture 2" descr="http://www.techmania.cz/edutorium/data/fil_4274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1027851"/>
            <a:ext cx="3204000" cy="1920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4533900" y="1433395"/>
            <a:ext cx="404812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/>
              <a:t>Pokud ponoříme do kapaliny úzkou trubičku, můžeme pozorovat </a:t>
            </a:r>
            <a:r>
              <a:rPr lang="cs-CZ" sz="2000" b="1" i="1" dirty="0" smtClean="0"/>
              <a:t>zakřivení povrchu kapaliny</a:t>
            </a:r>
            <a:r>
              <a:rPr lang="cs-CZ" sz="2000" dirty="0" smtClean="0"/>
              <a:t> v kapiláře </a:t>
            </a:r>
            <a:r>
              <a:rPr lang="cs-CZ" sz="2000" b="1" i="1" dirty="0" smtClean="0"/>
              <a:t>a výstup</a:t>
            </a:r>
            <a:r>
              <a:rPr lang="cs-CZ" sz="2000" dirty="0" smtClean="0"/>
              <a:t> tekutiny v kapiláře </a:t>
            </a:r>
            <a:r>
              <a:rPr lang="cs-CZ" sz="2000" b="1" i="1" dirty="0" smtClean="0"/>
              <a:t>nad</a:t>
            </a:r>
            <a:r>
              <a:rPr lang="cs-CZ" sz="2000" dirty="0" smtClean="0"/>
              <a:t> hladinu </a:t>
            </a:r>
            <a:r>
              <a:rPr lang="cs-CZ" sz="2000" b="1" i="1" dirty="0" smtClean="0"/>
              <a:t>nebo</a:t>
            </a:r>
            <a:r>
              <a:rPr lang="cs-CZ" sz="2000" dirty="0" smtClean="0"/>
              <a:t> pokles </a:t>
            </a:r>
            <a:r>
              <a:rPr lang="cs-CZ" sz="2000" b="1" i="1" dirty="0" smtClean="0"/>
              <a:t>pod hladinu</a:t>
            </a:r>
            <a:r>
              <a:rPr lang="cs-CZ" sz="2000" dirty="0" smtClean="0"/>
              <a:t>.</a:t>
            </a:r>
            <a:endParaRPr lang="en-US" sz="2000" dirty="0"/>
          </a:p>
        </p:txBody>
      </p:sp>
      <p:sp>
        <p:nvSpPr>
          <p:cNvPr id="5" name="TextovéPole 4"/>
          <p:cNvSpPr txBox="1"/>
          <p:nvPr/>
        </p:nvSpPr>
        <p:spPr>
          <a:xfrm>
            <a:off x="561975" y="3043973"/>
            <a:ext cx="160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b="1" dirty="0" smtClean="0">
                <a:solidFill>
                  <a:schemeClr val="accent2">
                    <a:lumMod val="50000"/>
                  </a:schemeClr>
                </a:solidFill>
              </a:rPr>
              <a:t>elevace</a:t>
            </a:r>
            <a:endParaRPr lang="en-US" sz="20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2085975" y="3043973"/>
            <a:ext cx="20288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b="1" dirty="0" smtClean="0">
                <a:solidFill>
                  <a:schemeClr val="accent2">
                    <a:lumMod val="50000"/>
                  </a:schemeClr>
                </a:solidFill>
              </a:rPr>
              <a:t>deprese</a:t>
            </a:r>
            <a:endParaRPr lang="en-US" sz="20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Obdélník 7"/>
              <p:cNvSpPr/>
              <p:nvPr/>
            </p:nvSpPr>
            <p:spPr>
              <a:xfrm>
                <a:off x="1202663" y="4086336"/>
                <a:ext cx="1621149" cy="72449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000" b="1" i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𝒉</m:t>
                      </m:r>
                      <m:r>
                        <a:rPr lang="cs-CZ" sz="2000" b="1" i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sz="2000" b="1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000" b="1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cs-CZ" sz="2000" b="1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cs-CZ" sz="2000" b="1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𝝈</m:t>
                          </m:r>
                        </m:num>
                        <m:den>
                          <m:r>
                            <a:rPr lang="cs-CZ" sz="2000" b="1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𝝆</m:t>
                          </m:r>
                          <m:r>
                            <a:rPr lang="cs-CZ" sz="2000" b="1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cs-CZ" sz="2000" b="1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𝒈</m:t>
                          </m:r>
                          <m:r>
                            <a:rPr lang="cs-CZ" sz="2000" b="1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cs-CZ" sz="2000" b="1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𝑹</m:t>
                          </m:r>
                        </m:den>
                      </m:f>
                    </m:oMath>
                  </m:oMathPara>
                </a14:m>
                <a:endParaRPr lang="en-US" sz="2000" b="1" dirty="0">
                  <a:solidFill>
                    <a:schemeClr val="accent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8" name="Obdélník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2663" y="4086336"/>
                <a:ext cx="1621149" cy="724494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ovéPole 10"/>
              <p:cNvSpPr txBox="1"/>
              <p:nvPr/>
            </p:nvSpPr>
            <p:spPr>
              <a:xfrm>
                <a:off x="1012066" y="5248386"/>
                <a:ext cx="2188484" cy="63216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000" b="1" i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𝒉</m:t>
                      </m:r>
                      <m:r>
                        <a:rPr lang="cs-CZ" sz="2000" b="1" i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sz="2000" b="1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000" b="1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cs-CZ" sz="2000" b="1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cs-CZ" sz="2000" b="1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𝝈</m:t>
                          </m:r>
                        </m:num>
                        <m:den>
                          <m:r>
                            <a:rPr lang="cs-CZ" sz="2000" b="1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𝝆</m:t>
                          </m:r>
                          <m:r>
                            <a:rPr lang="cs-CZ" sz="2000" b="1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cs-CZ" sz="2000" b="1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𝒈</m:t>
                          </m:r>
                          <m:r>
                            <a:rPr lang="cs-CZ" sz="2000" b="1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cs-CZ" sz="2000" b="1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𝑹</m:t>
                          </m:r>
                          <m:r>
                            <a:rPr lang="cs-CZ" sz="2000" b="1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cs-CZ" sz="2000" b="1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𝒄𝒐𝒔</m:t>
                          </m:r>
                          <m:r>
                            <a:rPr lang="cs-CZ" sz="2000" b="1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𝜽</m:t>
                          </m:r>
                        </m:den>
                      </m:f>
                    </m:oMath>
                  </m:oMathPara>
                </a14:m>
                <a:endParaRPr lang="en-US" sz="2000" b="1" dirty="0">
                  <a:solidFill>
                    <a:schemeClr val="accent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1" name="TextovéPole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2066" y="5248386"/>
                <a:ext cx="2188484" cy="632161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124" name="Picture 4" descr="http://old.vscht.cz/fch/prikladnik/prikladnik/fig/roz03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434467"/>
            <a:ext cx="3333750" cy="275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6604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49" y="1982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cs-CZ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Maxwellovo rozdělení rychlostí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49" y="1416051"/>
            <a:ext cx="7886700" cy="11747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000" dirty="0" smtClean="0"/>
              <a:t>Chaoticky se pohybující částice </a:t>
            </a:r>
            <a:r>
              <a:rPr lang="cs-CZ" sz="2000" b="1" i="1" dirty="0" smtClean="0"/>
              <a:t>nemají stejnou rychlost</a:t>
            </a:r>
            <a:r>
              <a:rPr lang="cs-CZ" sz="2000" dirty="0"/>
              <a:t> </a:t>
            </a:r>
            <a:r>
              <a:rPr lang="cs-CZ" sz="2000" dirty="0" smtClean="0"/>
              <a:t>  →   potřeba „zprůměrování“</a:t>
            </a:r>
          </a:p>
          <a:p>
            <a:pPr marL="0" indent="0">
              <a:buNone/>
            </a:pPr>
            <a:r>
              <a:rPr lang="cs-CZ" sz="2000" b="1" dirty="0" smtClean="0"/>
              <a:t>Kvadratický průměr rychlostí – </a:t>
            </a:r>
            <a:r>
              <a:rPr lang="cs-CZ" sz="2000" b="1" i="1" dirty="0" smtClean="0"/>
              <a:t>střední kvadratická rychlost</a:t>
            </a:r>
            <a:r>
              <a:rPr lang="cs-CZ" sz="2000" dirty="0" smtClean="0"/>
              <a:t>.</a:t>
            </a:r>
            <a:endParaRPr lang="cs-CZ" sz="2000" b="1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49" y="2813155"/>
            <a:ext cx="4771429" cy="259047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ovéPole 5"/>
              <p:cNvSpPr txBox="1"/>
              <p:nvPr/>
            </p:nvSpPr>
            <p:spPr>
              <a:xfrm>
                <a:off x="628649" y="5692660"/>
                <a:ext cx="3681649" cy="56932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cs-CZ" b="1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̅"/>
                              <m:ctrlPr>
                                <a:rPr lang="cs-CZ" b="1" i="1" smtClean="0">
                                  <a:solidFill>
                                    <a:schemeClr val="accent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cs-CZ" b="1" i="1" smtClean="0">
                                  <a:solidFill>
                                    <a:schemeClr val="accent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𝒗</m:t>
                              </m:r>
                            </m:e>
                          </m:acc>
                        </m:e>
                        <m:sup>
                          <m:r>
                            <a:rPr lang="cs-CZ" b="1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cs-CZ" b="1" i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b="1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cs-CZ" b="1" i="1" smtClean="0">
                                  <a:solidFill>
                                    <a:schemeClr val="accent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b="1" i="1" smtClean="0">
                                  <a:solidFill>
                                    <a:schemeClr val="accent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𝑵</m:t>
                              </m:r>
                            </m:e>
                            <m:sub>
                              <m:r>
                                <a:rPr lang="cs-CZ" b="1" i="1" smtClean="0">
                                  <a:solidFill>
                                    <a:schemeClr val="accent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  <m:r>
                            <a:rPr lang="cs-CZ" b="1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bSup>
                            <m:sSubSupPr>
                              <m:ctrlPr>
                                <a:rPr lang="cs-CZ" b="1" i="1" smtClean="0">
                                  <a:solidFill>
                                    <a:schemeClr val="accent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cs-CZ" b="1" i="1" smtClean="0">
                                  <a:solidFill>
                                    <a:schemeClr val="accent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𝒗</m:t>
                              </m:r>
                            </m:e>
                            <m:sub>
                              <m:r>
                                <a:rPr lang="cs-CZ" b="1" i="1" smtClean="0">
                                  <a:solidFill>
                                    <a:schemeClr val="accent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</m:t>
                              </m:r>
                            </m:sub>
                            <m:sup>
                              <m:r>
                                <a:rPr lang="cs-CZ" b="1" i="1" smtClean="0">
                                  <a:solidFill>
                                    <a:schemeClr val="accent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bSup>
                          <m:r>
                            <a:rPr lang="cs-CZ" b="1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cs-CZ" b="1" i="1" smtClean="0">
                                  <a:solidFill>
                                    <a:schemeClr val="accent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b="1" i="1" smtClean="0">
                                  <a:solidFill>
                                    <a:schemeClr val="accent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𝑵</m:t>
                              </m:r>
                            </m:e>
                            <m:sub>
                              <m:r>
                                <a:rPr lang="cs-CZ" b="1" i="1" smtClean="0">
                                  <a:solidFill>
                                    <a:schemeClr val="accent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  <m:r>
                            <a:rPr lang="cs-CZ" b="1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bSup>
                            <m:sSubSupPr>
                              <m:ctrlPr>
                                <a:rPr lang="cs-CZ" b="1" i="1" smtClean="0">
                                  <a:solidFill>
                                    <a:schemeClr val="accent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cs-CZ" b="1" i="1" smtClean="0">
                                  <a:solidFill>
                                    <a:schemeClr val="accent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𝒗</m:t>
                              </m:r>
                            </m:e>
                            <m:sub>
                              <m:r>
                                <a:rPr lang="cs-CZ" b="1" i="1" smtClean="0">
                                  <a:solidFill>
                                    <a:schemeClr val="accent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</m:sub>
                            <m:sup>
                              <m:r>
                                <a:rPr lang="cs-CZ" b="1" i="1" smtClean="0">
                                  <a:solidFill>
                                    <a:schemeClr val="accent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bSup>
                          <m:r>
                            <a:rPr lang="cs-CZ" b="1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+…+</m:t>
                          </m:r>
                          <m:sSub>
                            <m:sSubPr>
                              <m:ctrlPr>
                                <a:rPr lang="cs-CZ" b="1" i="1" smtClean="0">
                                  <a:solidFill>
                                    <a:schemeClr val="accent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b="1" i="1" smtClean="0">
                                  <a:solidFill>
                                    <a:schemeClr val="accent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𝑵</m:t>
                              </m:r>
                            </m:e>
                            <m:sub>
                              <m:r>
                                <a:rPr lang="cs-CZ" b="1" i="1" smtClean="0">
                                  <a:solidFill>
                                    <a:schemeClr val="accent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</m:sub>
                          </m:sSub>
                          <m:r>
                            <a:rPr lang="cs-CZ" b="1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bSup>
                            <m:sSubSupPr>
                              <m:ctrlPr>
                                <a:rPr lang="cs-CZ" b="1" i="1" smtClean="0">
                                  <a:solidFill>
                                    <a:schemeClr val="accent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cs-CZ" b="1" i="1" smtClean="0">
                                  <a:solidFill>
                                    <a:schemeClr val="accent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𝒗</m:t>
                              </m:r>
                            </m:e>
                            <m:sub>
                              <m:r>
                                <a:rPr lang="cs-CZ" b="1" i="1" smtClean="0">
                                  <a:solidFill>
                                    <a:schemeClr val="accent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𝒊</m:t>
                              </m:r>
                            </m:sub>
                            <m:sup>
                              <m:r>
                                <a:rPr lang="cs-CZ" b="1" i="1" smtClean="0">
                                  <a:solidFill>
                                    <a:schemeClr val="accent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bSup>
                        </m:num>
                        <m:den>
                          <m:r>
                            <a:rPr lang="cs-CZ" b="1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𝑵</m:t>
                          </m:r>
                        </m:den>
                      </m:f>
                    </m:oMath>
                  </m:oMathPara>
                </a14:m>
                <a:endParaRPr lang="cs-CZ" b="1" dirty="0">
                  <a:solidFill>
                    <a:schemeClr val="accent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" name="TextovéPole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49" y="5692660"/>
                <a:ext cx="3681649" cy="569323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ovéPole 6"/>
          <p:cNvSpPr txBox="1"/>
          <p:nvPr/>
        </p:nvSpPr>
        <p:spPr>
          <a:xfrm>
            <a:off x="5791200" y="3138115"/>
            <a:ext cx="261937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/>
              <a:t>Kinetická energie určitého souboru částic vypočtena pomocí střední kvadratické rychlosti je stejná, jako kinetická energie, kterou bychom skutečně změřili.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2685686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cs-CZ" sz="3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Příklad</a:t>
            </a:r>
            <a:endParaRPr lang="cs-CZ" sz="36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49394" y="1074062"/>
            <a:ext cx="8645211" cy="9261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000" dirty="0" smtClean="0"/>
              <a:t>Od ústí kapiláry s průměrem 1 mm odpadlo působením vlastní tíhy 100 kapek kapaliny o celkové hmotnosti 2,3 g. Jaké bylo přibližně povrchové napětí kapaliny? Počítejte g = 10 m.s</a:t>
            </a:r>
            <a:r>
              <a:rPr lang="cs-CZ" sz="2000" baseline="30000" dirty="0" smtClean="0"/>
              <a:t>-2</a:t>
            </a:r>
            <a:r>
              <a:rPr lang="cs-CZ" sz="2000" dirty="0" smtClean="0"/>
              <a:t>.</a:t>
            </a:r>
            <a:endParaRPr lang="cs-CZ" sz="2000" dirty="0"/>
          </a:p>
        </p:txBody>
      </p:sp>
      <p:grpSp>
        <p:nvGrpSpPr>
          <p:cNvPr id="4" name="Skupina 3"/>
          <p:cNvGrpSpPr/>
          <p:nvPr/>
        </p:nvGrpSpPr>
        <p:grpSpPr>
          <a:xfrm>
            <a:off x="249393" y="2143125"/>
            <a:ext cx="2770032" cy="1631216"/>
            <a:chOff x="257174" y="2019300"/>
            <a:chExt cx="3951701" cy="1631216"/>
          </a:xfrm>
        </p:grpSpPr>
        <p:sp>
          <p:nvSpPr>
            <p:cNvPr id="5" name="TextovéPole 4"/>
            <p:cNvSpPr txBox="1"/>
            <p:nvPr/>
          </p:nvSpPr>
          <p:spPr>
            <a:xfrm>
              <a:off x="257175" y="2019300"/>
              <a:ext cx="3914777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2000" i="1" dirty="0"/>
                <a:t>d</a:t>
              </a:r>
              <a:r>
                <a:rPr lang="cs-CZ" sz="2000" i="1" dirty="0" smtClean="0"/>
                <a:t> </a:t>
              </a:r>
              <a:r>
                <a:rPr lang="cs-CZ" sz="2000" dirty="0" smtClean="0"/>
                <a:t>= </a:t>
              </a:r>
              <a:r>
                <a:rPr lang="cs-CZ" sz="2000" dirty="0"/>
                <a:t>1</a:t>
              </a:r>
              <a:r>
                <a:rPr lang="cs-CZ" sz="2000" dirty="0" smtClean="0"/>
                <a:t> </a:t>
              </a:r>
              <a:r>
                <a:rPr lang="cs-CZ" sz="2000" i="1" dirty="0" smtClean="0"/>
                <a:t>mm</a:t>
              </a:r>
              <a:r>
                <a:rPr lang="cs-CZ" sz="2000" dirty="0" smtClean="0"/>
                <a:t> </a:t>
              </a:r>
              <a:r>
                <a:rPr lang="cs-CZ" sz="2000" dirty="0" smtClean="0"/>
                <a:t>= </a:t>
              </a:r>
              <a:r>
                <a:rPr lang="cs-CZ" sz="2000" dirty="0" smtClean="0"/>
                <a:t>0,001</a:t>
              </a:r>
              <a:r>
                <a:rPr lang="cs-CZ" sz="2000" dirty="0" smtClean="0"/>
                <a:t> </a:t>
              </a:r>
              <a:r>
                <a:rPr lang="cs-CZ" sz="2000" i="1" dirty="0" smtClean="0"/>
                <a:t>m</a:t>
              </a:r>
              <a:endParaRPr lang="cs-CZ" sz="2000" i="1" dirty="0" smtClean="0"/>
            </a:p>
            <a:p>
              <a:r>
                <a:rPr lang="cs-CZ" sz="2000" i="1" dirty="0">
                  <a:sym typeface="Symbol" panose="05050102010706020507" pitchFamily="18" charset="2"/>
                </a:rPr>
                <a:t>m</a:t>
              </a:r>
              <a:r>
                <a:rPr lang="cs-CZ" sz="2000" dirty="0" smtClean="0">
                  <a:sym typeface="Symbol" panose="05050102010706020507" pitchFamily="18" charset="2"/>
                </a:rPr>
                <a:t> </a:t>
              </a:r>
              <a:r>
                <a:rPr lang="cs-CZ" sz="2000" dirty="0" smtClean="0">
                  <a:sym typeface="Symbol" panose="05050102010706020507" pitchFamily="18" charset="2"/>
                </a:rPr>
                <a:t>= </a:t>
              </a:r>
              <a:r>
                <a:rPr lang="cs-CZ" sz="2000" dirty="0" smtClean="0">
                  <a:sym typeface="Symbol" panose="05050102010706020507" pitchFamily="18" charset="2"/>
                </a:rPr>
                <a:t>2,3 </a:t>
              </a:r>
              <a:r>
                <a:rPr lang="cs-CZ" sz="2000" i="1" dirty="0" smtClean="0">
                  <a:sym typeface="Symbol" panose="05050102010706020507" pitchFamily="18" charset="2"/>
                </a:rPr>
                <a:t>g </a:t>
              </a:r>
              <a:r>
                <a:rPr lang="cs-CZ" sz="2000" dirty="0" smtClean="0">
                  <a:sym typeface="Symbol" panose="05050102010706020507" pitchFamily="18" charset="2"/>
                </a:rPr>
                <a:t>= 0,0023 </a:t>
              </a:r>
              <a:r>
                <a:rPr lang="cs-CZ" sz="2000" i="1" dirty="0" smtClean="0">
                  <a:sym typeface="Symbol" panose="05050102010706020507" pitchFamily="18" charset="2"/>
                </a:rPr>
                <a:t>kg</a:t>
              </a:r>
            </a:p>
            <a:p>
              <a:r>
                <a:rPr lang="cs-CZ" sz="2000" i="1" dirty="0" smtClean="0">
                  <a:sym typeface="Symbol" panose="05050102010706020507" pitchFamily="18" charset="2"/>
                </a:rPr>
                <a:t>N </a:t>
              </a:r>
              <a:r>
                <a:rPr lang="cs-CZ" sz="2000" dirty="0" smtClean="0">
                  <a:sym typeface="Symbol" panose="05050102010706020507" pitchFamily="18" charset="2"/>
                </a:rPr>
                <a:t>= 100 </a:t>
              </a:r>
              <a:r>
                <a:rPr lang="cs-CZ" sz="2000" i="1" dirty="0" smtClean="0">
                  <a:sym typeface="Symbol" panose="05050102010706020507" pitchFamily="18" charset="2"/>
                </a:rPr>
                <a:t>kapek</a:t>
              </a:r>
              <a:endParaRPr lang="cs-CZ" sz="2000" i="1" dirty="0" smtClean="0">
                <a:sym typeface="Symbol" panose="05050102010706020507" pitchFamily="18" charset="2"/>
              </a:endParaRPr>
            </a:p>
            <a:p>
              <a:r>
                <a:rPr lang="cs-CZ" sz="2000" i="1" dirty="0">
                  <a:sym typeface="Symbol" panose="05050102010706020507" pitchFamily="18" charset="2"/>
                </a:rPr>
                <a:t>g</a:t>
              </a:r>
              <a:r>
                <a:rPr lang="cs-CZ" sz="2000" i="1" dirty="0" smtClean="0">
                  <a:sym typeface="Symbol" panose="05050102010706020507" pitchFamily="18" charset="2"/>
                </a:rPr>
                <a:t> </a:t>
              </a:r>
              <a:r>
                <a:rPr lang="cs-CZ" sz="2000" dirty="0" smtClean="0">
                  <a:sym typeface="Symbol" panose="05050102010706020507" pitchFamily="18" charset="2"/>
                </a:rPr>
                <a:t>= </a:t>
              </a:r>
              <a:r>
                <a:rPr lang="cs-CZ" sz="2000" dirty="0" smtClean="0">
                  <a:sym typeface="Symbol" panose="05050102010706020507" pitchFamily="18" charset="2"/>
                </a:rPr>
                <a:t>10 </a:t>
              </a:r>
              <a:r>
                <a:rPr lang="cs-CZ" sz="2000" i="1" dirty="0" smtClean="0">
                  <a:sym typeface="Symbol" panose="05050102010706020507" pitchFamily="18" charset="2"/>
                </a:rPr>
                <a:t>m</a:t>
              </a:r>
              <a:r>
                <a:rPr lang="cs-CZ" sz="2000" i="1" dirty="0" smtClean="0"/>
                <a:t>.s</a:t>
              </a:r>
              <a:r>
                <a:rPr lang="cs-CZ" sz="2000" i="1" baseline="30000" dirty="0" smtClean="0"/>
                <a:t>-1</a:t>
              </a:r>
              <a:endParaRPr lang="cs-CZ" sz="2000" i="1" dirty="0"/>
            </a:p>
            <a:p>
              <a:r>
                <a:rPr lang="cs-CZ" sz="2000" i="1" dirty="0" smtClean="0">
                  <a:sym typeface="Symbol" panose="05050102010706020507" pitchFamily="18" charset="2"/>
                </a:rPr>
                <a:t> </a:t>
              </a:r>
              <a:r>
                <a:rPr lang="cs-CZ" sz="2000" dirty="0" smtClean="0"/>
                <a:t>= ? </a:t>
              </a:r>
              <a:r>
                <a:rPr lang="cs-CZ" sz="2000" i="1" dirty="0" smtClean="0"/>
                <a:t>N</a:t>
              </a:r>
              <a:r>
                <a:rPr lang="cs-CZ" sz="2000" i="1" dirty="0" smtClean="0"/>
                <a:t>.m</a:t>
              </a:r>
              <a:r>
                <a:rPr lang="cs-CZ" sz="2000" i="1" baseline="30000" dirty="0" smtClean="0"/>
                <a:t>-1</a:t>
              </a:r>
              <a:endParaRPr lang="cs-CZ" sz="2000" i="1" dirty="0" smtClean="0"/>
            </a:p>
          </p:txBody>
        </p:sp>
        <p:cxnSp>
          <p:nvCxnSpPr>
            <p:cNvPr id="6" name="Přímá spojnice 5"/>
            <p:cNvCxnSpPr/>
            <p:nvPr/>
          </p:nvCxnSpPr>
          <p:spPr>
            <a:xfrm>
              <a:off x="257174" y="3650516"/>
              <a:ext cx="3951701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Skupina 21"/>
          <p:cNvGrpSpPr/>
          <p:nvPr/>
        </p:nvGrpSpPr>
        <p:grpSpPr>
          <a:xfrm>
            <a:off x="4571999" y="2114550"/>
            <a:ext cx="3829050" cy="2095675"/>
            <a:chOff x="4990309" y="2113624"/>
            <a:chExt cx="3829050" cy="2095675"/>
          </a:xfrm>
        </p:grpSpPr>
        <p:sp>
          <p:nvSpPr>
            <p:cNvPr id="10" name="Vývojový diagram: magnetický disk 9"/>
            <p:cNvSpPr/>
            <p:nvPr/>
          </p:nvSpPr>
          <p:spPr>
            <a:xfrm rot="10800000">
              <a:off x="4990309" y="2113624"/>
              <a:ext cx="612000" cy="1548000"/>
            </a:xfrm>
            <a:prstGeom prst="flowChartMagneticDisk">
              <a:avLst/>
            </a:prstGeom>
            <a:gradFill flip="none" rotWithShape="1">
              <a:gsLst>
                <a:gs pos="84000">
                  <a:schemeClr val="accent5">
                    <a:lumMod val="0"/>
                    <a:lumOff val="100000"/>
                  </a:schemeClr>
                </a:gs>
                <a:gs pos="79000">
                  <a:schemeClr val="accent1">
                    <a:lumMod val="60000"/>
                    <a:lumOff val="40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  <a:ln w="22225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1" name="Slza 10"/>
            <p:cNvSpPr/>
            <p:nvPr/>
          </p:nvSpPr>
          <p:spPr>
            <a:xfrm rot="18869622">
              <a:off x="5054830" y="3729134"/>
              <a:ext cx="482958" cy="477371"/>
            </a:xfrm>
            <a:prstGeom prst="teardrop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cxnSp>
          <p:nvCxnSpPr>
            <p:cNvPr id="13" name="Přímá spojnice 12"/>
            <p:cNvCxnSpPr/>
            <p:nvPr/>
          </p:nvCxnSpPr>
          <p:spPr>
            <a:xfrm>
              <a:off x="4990309" y="3417093"/>
              <a:ext cx="612000" cy="2381"/>
            </a:xfrm>
            <a:prstGeom prst="line">
              <a:avLst/>
            </a:prstGeom>
            <a:ln w="25400">
              <a:solidFill>
                <a:schemeClr val="bg2">
                  <a:lumMod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ovéPole 13"/>
            <p:cNvSpPr txBox="1"/>
            <p:nvPr/>
          </p:nvSpPr>
          <p:spPr>
            <a:xfrm>
              <a:off x="5155407" y="3153795"/>
              <a:ext cx="23812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600" i="1" dirty="0"/>
                <a:t>d</a:t>
              </a:r>
            </a:p>
          </p:txBody>
        </p:sp>
        <p:cxnSp>
          <p:nvCxnSpPr>
            <p:cNvPr id="18" name="Zakřivená spojnice 17"/>
            <p:cNvCxnSpPr/>
            <p:nvPr/>
          </p:nvCxnSpPr>
          <p:spPr>
            <a:xfrm flipH="1">
              <a:off x="5056249" y="3790528"/>
              <a:ext cx="480120" cy="7035"/>
            </a:xfrm>
            <a:prstGeom prst="curvedConnector5">
              <a:avLst>
                <a:gd name="adj1" fmla="val -47613"/>
                <a:gd name="adj2" fmla="val 6692296"/>
                <a:gd name="adj3" fmla="val 147613"/>
              </a:avLst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ovéPole 20"/>
            <p:cNvSpPr txBox="1"/>
            <p:nvPr/>
          </p:nvSpPr>
          <p:spPr>
            <a:xfrm>
              <a:off x="5767406" y="2770762"/>
              <a:ext cx="305195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i="1" dirty="0"/>
                <a:t>k</a:t>
              </a:r>
              <a:r>
                <a:rPr lang="cs-CZ" i="1" dirty="0" smtClean="0"/>
                <a:t>apka se „odděluje“ po obvodu ústí kapiláry, proto l = </a:t>
              </a:r>
              <a:r>
                <a:rPr lang="cs-CZ" i="1" dirty="0" smtClean="0">
                  <a:sym typeface="Symbol" panose="05050102010706020507" pitchFamily="18" charset="2"/>
                </a:rPr>
                <a:t>.d</a:t>
              </a:r>
              <a:endParaRPr lang="cs-CZ" i="1" dirty="0"/>
            </a:p>
          </p:txBody>
        </p:sp>
      </p:grpSp>
      <p:grpSp>
        <p:nvGrpSpPr>
          <p:cNvPr id="27" name="Skupina 26"/>
          <p:cNvGrpSpPr/>
          <p:nvPr/>
        </p:nvGrpSpPr>
        <p:grpSpPr>
          <a:xfrm>
            <a:off x="249393" y="3917216"/>
            <a:ext cx="2499683" cy="668516"/>
            <a:chOff x="249393" y="3917216"/>
            <a:chExt cx="2499683" cy="668516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8" name="Obdélník 7"/>
                <p:cNvSpPr/>
                <p:nvPr/>
              </p:nvSpPr>
              <p:spPr>
                <a:xfrm>
                  <a:off x="249393" y="3917216"/>
                  <a:ext cx="902619" cy="66851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𝝈</m:t>
                        </m:r>
                        <m:r>
                          <a:rPr lang="cs-CZ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cs-CZ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cs-CZ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𝑭</m:t>
                            </m:r>
                          </m:num>
                          <m:den>
                            <m:r>
                              <a:rPr lang="cs-CZ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𝒍</m:t>
                            </m:r>
                          </m:den>
                        </m:f>
                      </m:oMath>
                    </m:oMathPara>
                  </a14:m>
                  <a:endParaRPr lang="en-US" sz="2000" b="1" dirty="0">
                    <a:solidFill>
                      <a:schemeClr val="tx1"/>
                    </a:solidFill>
                  </a:endParaRPr>
                </a:p>
              </p:txBody>
            </p:sp>
          </mc:Choice>
          <mc:Fallback>
            <p:sp>
              <p:nvSpPr>
                <p:cNvPr id="8" name="Obdélník 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9393" y="3917216"/>
                  <a:ext cx="902619" cy="668516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cs-CZ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3" name="TextovéPole 22"/>
                <p:cNvSpPr txBox="1"/>
                <p:nvPr/>
              </p:nvSpPr>
              <p:spPr>
                <a:xfrm>
                  <a:off x="1833762" y="4112974"/>
                  <a:ext cx="915314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cs-CZ" b="1" i="1" smtClean="0">
                            <a:latin typeface="Cambria Math" panose="02040503050406030204" pitchFamily="18" charset="0"/>
                          </a:rPr>
                          <m:t>𝒍</m:t>
                        </m:r>
                        <m:r>
                          <a:rPr lang="cs-CZ" b="1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cs-CZ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𝝅</m:t>
                        </m:r>
                        <m:r>
                          <a:rPr lang="cs-CZ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cs-CZ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𝒅</m:t>
                        </m:r>
                      </m:oMath>
                    </m:oMathPara>
                  </a14:m>
                  <a:endParaRPr lang="cs-CZ" b="1" dirty="0"/>
                </a:p>
              </p:txBody>
            </p:sp>
          </mc:Choice>
          <mc:Fallback>
            <p:sp>
              <p:nvSpPr>
                <p:cNvPr id="23" name="TextovéPole 2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33762" y="4112974"/>
                  <a:ext cx="915314" cy="276999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l="-6667" t="-2222" r="-6000" b="-8889"/>
                  </a:stretch>
                </a:blipFill>
              </p:spPr>
              <p:txBody>
                <a:bodyPr/>
                <a:lstStyle/>
                <a:p>
                  <a:r>
                    <a:rPr lang="cs-CZ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8" name="Skupina 27"/>
          <p:cNvGrpSpPr/>
          <p:nvPr/>
        </p:nvGrpSpPr>
        <p:grpSpPr>
          <a:xfrm>
            <a:off x="249393" y="4728606"/>
            <a:ext cx="6213432" cy="914674"/>
            <a:chOff x="249393" y="4728606"/>
            <a:chExt cx="6213432" cy="914674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4" name="Obdélník 23"/>
                <p:cNvSpPr/>
                <p:nvPr/>
              </p:nvSpPr>
              <p:spPr>
                <a:xfrm>
                  <a:off x="249393" y="4728606"/>
                  <a:ext cx="6213432" cy="91467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  <m:r>
                          <a:rPr lang="cs-CZ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cs-CZ" sz="20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cs-CZ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𝐹</m:t>
                            </m:r>
                          </m:num>
                          <m:den>
                            <m:r>
                              <a:rPr lang="cs-CZ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𝑙</m:t>
                            </m:r>
                          </m:den>
                        </m:f>
                        <m:r>
                          <a:rPr lang="cs-CZ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cs-CZ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f>
                              <m:fPr>
                                <m:ctrlPr>
                                  <a:rPr lang="cs-CZ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cs-CZ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𝑚</m:t>
                                </m:r>
                              </m:num>
                              <m:den>
                                <m:r>
                                  <a:rPr lang="cs-CZ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𝑁</m:t>
                                </m:r>
                              </m:den>
                            </m:f>
                            <m:r>
                              <a:rPr lang="cs-CZ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∙</m:t>
                            </m:r>
                            <m:r>
                              <a:rPr lang="cs-CZ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𝑔</m:t>
                            </m:r>
                          </m:num>
                          <m:den>
                            <m:r>
                              <a:rPr lang="cs-CZ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  <m:r>
                              <a:rPr lang="cs-CZ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∙</m:t>
                            </m:r>
                            <m:r>
                              <a:rPr lang="cs-CZ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𝑑</m:t>
                            </m:r>
                          </m:den>
                        </m:f>
                        <m:r>
                          <a:rPr lang="cs-CZ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cs-CZ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f>
                              <m:fPr>
                                <m:ctrlPr>
                                  <a:rPr lang="cs-CZ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cs-CZ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0,0023 </m:t>
                                </m:r>
                                <m:r>
                                  <a:rPr lang="cs-CZ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𝑘𝑔</m:t>
                                </m:r>
                              </m:num>
                              <m:den>
                                <m:r>
                                  <a:rPr lang="cs-CZ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100</m:t>
                                </m:r>
                              </m:den>
                            </m:f>
                            <m:r>
                              <a:rPr lang="cs-CZ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∙10 </m:t>
                            </m:r>
                            <m:r>
                              <a:rPr lang="cs-CZ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cs-CZ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.</m:t>
                            </m:r>
                            <m:sSup>
                              <m:sSupPr>
                                <m:ctrlPr>
                                  <a:rPr lang="cs-CZ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cs-CZ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p>
                                <m:r>
                                  <a:rPr lang="cs-CZ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−2</m:t>
                                </m:r>
                              </m:sup>
                            </m:sSup>
                          </m:num>
                          <m:den>
                            <m:r>
                              <a:rPr lang="cs-CZ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3,14∙0,001</m:t>
                            </m:r>
                          </m:den>
                        </m:f>
                        <m:acc>
                          <m:accPr>
                            <m:chr m:val="̇"/>
                            <m:ctrlPr>
                              <a:rPr lang="cs-CZ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cs-CZ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=</m:t>
                            </m:r>
                          </m:e>
                        </m:acc>
                        <m:r>
                          <a:rPr lang="cs-CZ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0,073 </m:t>
                        </m:r>
                        <m:r>
                          <a:rPr lang="cs-CZ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  <m:r>
                          <a:rPr lang="cs-CZ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.</m:t>
                        </m:r>
                        <m:sSup>
                          <m:sSupPr>
                            <m:ctrlPr>
                              <a:rPr lang="cs-CZ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cs-CZ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</m:t>
                            </m:r>
                          </m:e>
                          <m:sup>
                            <m:r>
                              <a:rPr lang="cs-CZ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</m:oMath>
                    </m:oMathPara>
                  </a14:m>
                  <a:endParaRPr lang="en-US" sz="2000" dirty="0">
                    <a:solidFill>
                      <a:schemeClr val="tx1"/>
                    </a:solidFill>
                  </a:endParaRPr>
                </a:p>
              </p:txBody>
            </p:sp>
          </mc:Choice>
          <mc:Fallback>
            <p:sp>
              <p:nvSpPr>
                <p:cNvPr id="24" name="Obdélník 2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9393" y="4728606"/>
                  <a:ext cx="6213432" cy="914674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cs-CZ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5" name="Přímá spojnice 24"/>
            <p:cNvCxnSpPr/>
            <p:nvPr/>
          </p:nvCxnSpPr>
          <p:spPr>
            <a:xfrm>
              <a:off x="4840384" y="5487688"/>
              <a:ext cx="15120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Přímá spojnice 25"/>
            <p:cNvCxnSpPr/>
            <p:nvPr/>
          </p:nvCxnSpPr>
          <p:spPr>
            <a:xfrm>
              <a:off x="4992784" y="5573413"/>
              <a:ext cx="11880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112417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106636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cs-CZ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Brownův pohyb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 descr="http://upload.wikimedia.org/wikipedia/commons/6/6d/Translational_motion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1594841"/>
            <a:ext cx="3120921" cy="273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ovéPole 2"/>
              <p:cNvSpPr txBox="1"/>
              <p:nvPr/>
            </p:nvSpPr>
            <p:spPr>
              <a:xfrm>
                <a:off x="1504950" y="4816465"/>
                <a:ext cx="1107098" cy="33881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cs-CZ" sz="2000" b="1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p>
                            <m:sSupPr>
                              <m:ctrlPr>
                                <a:rPr lang="cs-CZ" sz="2000" b="1" i="1" smtClean="0">
                                  <a:solidFill>
                                    <a:schemeClr val="accent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cs-CZ" sz="2000" b="1" i="1" smtClean="0">
                                  <a:solidFill>
                                    <a:schemeClr val="accent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𝒔</m:t>
                              </m:r>
                            </m:e>
                            <m:sup>
                              <m:r>
                                <a:rPr lang="cs-CZ" sz="2000" b="1" i="1" smtClean="0">
                                  <a:solidFill>
                                    <a:schemeClr val="accent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e>
                      </m:acc>
                      <m:r>
                        <a:rPr lang="cs-CZ" sz="2000" b="1" i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s-CZ" sz="2000" b="1" i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𝑨</m:t>
                      </m:r>
                      <m:r>
                        <a:rPr lang="cs-CZ" sz="2000" b="1" i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cs-CZ" sz="2000" b="1" i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𝒕</m:t>
                      </m:r>
                    </m:oMath>
                  </m:oMathPara>
                </a14:m>
                <a:endParaRPr lang="cs-CZ" sz="2000" b="1" dirty="0">
                  <a:solidFill>
                    <a:schemeClr val="accent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" name="TextovéPol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4950" y="4816465"/>
                <a:ext cx="1107098" cy="338811"/>
              </a:xfrm>
              <a:prstGeom prst="rect">
                <a:avLst/>
              </a:prstGeom>
              <a:blipFill rotWithShape="0">
                <a:blip r:embed="rId3"/>
                <a:stretch>
                  <a:fillRect l="-2762" r="-4972" b="-535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ovéPole 3"/>
              <p:cNvSpPr txBox="1"/>
              <p:nvPr/>
            </p:nvSpPr>
            <p:spPr>
              <a:xfrm>
                <a:off x="1099197" y="5640900"/>
                <a:ext cx="2258632" cy="62831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000" b="1" i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𝑨</m:t>
                      </m:r>
                      <m:r>
                        <a:rPr lang="cs-CZ" sz="2000" b="1" i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sz="2000" b="1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000" b="1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𝑹</m:t>
                          </m:r>
                          <m:r>
                            <a:rPr lang="cs-CZ" sz="2000" b="1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cs-CZ" sz="2000" b="1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𝑻</m:t>
                          </m:r>
                        </m:num>
                        <m:den>
                          <m:r>
                            <a:rPr lang="cs-CZ" sz="2000" b="1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cs-CZ" sz="2000" b="1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cs-CZ" sz="2000" b="1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𝝅</m:t>
                          </m:r>
                          <m:r>
                            <a:rPr lang="cs-CZ" sz="2000" b="1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el-GR" sz="2000" b="1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𝜼</m:t>
                          </m:r>
                          <m:r>
                            <a:rPr lang="el-GR" sz="2000" b="1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cs-CZ" sz="2000" b="1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𝒓</m:t>
                          </m:r>
                          <m:r>
                            <a:rPr lang="cs-CZ" sz="2000" b="1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b>
                            <m:sSubPr>
                              <m:ctrlPr>
                                <a:rPr lang="cs-CZ" sz="2000" b="1" i="1" smtClean="0">
                                  <a:solidFill>
                                    <a:schemeClr val="accent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2000" b="1" i="1" smtClean="0">
                                  <a:solidFill>
                                    <a:schemeClr val="accent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𝑵</m:t>
                              </m:r>
                            </m:e>
                            <m:sub>
                              <m:r>
                                <a:rPr lang="cs-CZ" sz="2000" b="1" i="1" smtClean="0">
                                  <a:solidFill>
                                    <a:schemeClr val="accent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𝑨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cs-CZ" sz="2000" b="1" dirty="0">
                  <a:solidFill>
                    <a:schemeClr val="accent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" name="TextovéPo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9197" y="5640900"/>
                <a:ext cx="2258632" cy="628314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Obdélník 6"/>
              <p:cNvSpPr/>
              <p:nvPr/>
            </p:nvSpPr>
            <p:spPr>
              <a:xfrm>
                <a:off x="4169019" y="1520929"/>
                <a:ext cx="3642279" cy="39716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cs-CZ" b="1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p>
                            <m:sSupPr>
                              <m:ctrlPr>
                                <a:rPr lang="cs-CZ" b="1" i="1">
                                  <a:solidFill>
                                    <a:schemeClr val="accent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cs-CZ" b="1" i="1">
                                  <a:solidFill>
                                    <a:schemeClr val="accent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𝒔</m:t>
                              </m:r>
                            </m:e>
                            <m:sup>
                              <m:r>
                                <a:rPr lang="cs-CZ" b="1" i="1">
                                  <a:solidFill>
                                    <a:schemeClr val="accent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e>
                      </m:acc>
                      <m:r>
                        <a:rPr lang="cs-CZ" b="1" i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 −</m:t>
                      </m:r>
                      <m:r>
                        <m:rPr>
                          <m:sty m:val="p"/>
                        </m:rPr>
                        <a:rPr lang="cs-CZ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st</m:t>
                      </m:r>
                      <m:r>
                        <a:rPr lang="cs-CZ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ř</m:t>
                      </m:r>
                      <m:r>
                        <m:rPr>
                          <m:sty m:val="p"/>
                        </m:rPr>
                        <a:rPr lang="cs-CZ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edn</m:t>
                      </m:r>
                      <m:r>
                        <a:rPr lang="cs-CZ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í </m:t>
                      </m:r>
                      <m:r>
                        <m:rPr>
                          <m:sty m:val="p"/>
                        </m:rPr>
                        <a:rPr lang="cs-CZ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kvadratick</m:t>
                      </m:r>
                      <m:r>
                        <a:rPr lang="cs-CZ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é </m:t>
                      </m:r>
                      <m:r>
                        <m:rPr>
                          <m:sty m:val="p"/>
                        </m:rPr>
                        <a:rPr lang="cs-CZ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posunut</m:t>
                      </m:r>
                      <m:r>
                        <a:rPr lang="cs-CZ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í</m:t>
                      </m:r>
                    </m:oMath>
                  </m:oMathPara>
                </a14:m>
                <a:endParaRPr lang="cs-CZ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Obdélník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9019" y="1520929"/>
                <a:ext cx="3642279" cy="397160"/>
              </a:xfrm>
              <a:prstGeom prst="rect">
                <a:avLst/>
              </a:prstGeom>
              <a:blipFill rotWithShape="0">
                <a:blip r:embed="rId5"/>
                <a:stretch>
                  <a:fillRect b="-12121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Obdélník 7"/>
              <p:cNvSpPr/>
              <p:nvPr/>
            </p:nvSpPr>
            <p:spPr>
              <a:xfrm>
                <a:off x="4169019" y="1995097"/>
                <a:ext cx="431727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1" i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𝑨</m:t>
                      </m:r>
                      <m:r>
                        <a:rPr lang="cs-CZ" b="1" i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cs-CZ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aktivita</m:t>
                      </m:r>
                      <m:r>
                        <a:rPr lang="cs-CZ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cs-CZ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Brownova</m:t>
                      </m:r>
                      <m:r>
                        <a:rPr lang="cs-CZ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cs-CZ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pohybu</m:t>
                      </m:r>
                      <m:r>
                        <a:rPr lang="cs-CZ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d>
                        <m:dPr>
                          <m:begChr m:val="["/>
                          <m:endChr m:val="]"/>
                          <m:ctrlPr>
                            <a:rPr lang="cs-CZ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cs-CZ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cs-CZ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cs-CZ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cs-CZ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p>
                            <m:sSupPr>
                              <m:ctrlPr>
                                <a:rPr lang="cs-CZ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cs-CZ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cs-CZ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8" name="Obdélník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9019" y="1995097"/>
                <a:ext cx="4317272" cy="369332"/>
              </a:xfrm>
              <a:prstGeom prst="rect">
                <a:avLst/>
              </a:prstGeom>
              <a:blipFill rotWithShape="0">
                <a:blip r:embed="rId6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Obdélník 8"/>
              <p:cNvSpPr/>
              <p:nvPr/>
            </p:nvSpPr>
            <p:spPr>
              <a:xfrm>
                <a:off x="4229100" y="2443247"/>
                <a:ext cx="92204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1" i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𝒕</m:t>
                      </m:r>
                      <m:r>
                        <a:rPr lang="cs-CZ" b="1" i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cs-CZ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č</m:t>
                      </m:r>
                      <m:r>
                        <m:rPr>
                          <m:sty m:val="p"/>
                        </m:rPr>
                        <a:rPr lang="cs-CZ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as</m:t>
                      </m:r>
                    </m:oMath>
                  </m:oMathPara>
                </a14:m>
                <a:endParaRPr lang="cs-CZ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Obdélník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9100" y="2443247"/>
                <a:ext cx="922047" cy="369332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Obdélník 9"/>
              <p:cNvSpPr/>
              <p:nvPr/>
            </p:nvSpPr>
            <p:spPr>
              <a:xfrm>
                <a:off x="4229100" y="2891147"/>
                <a:ext cx="332174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1" i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𝑹</m:t>
                      </m:r>
                      <m:r>
                        <a:rPr lang="cs-CZ" b="1" i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cs-CZ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mol</m:t>
                      </m:r>
                      <m:r>
                        <a:rPr lang="cs-CZ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á</m:t>
                      </m:r>
                      <m:r>
                        <m:rPr>
                          <m:sty m:val="p"/>
                        </m:rPr>
                        <a:rPr lang="cs-CZ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rn</m:t>
                      </m:r>
                      <m:r>
                        <a:rPr lang="cs-CZ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í </m:t>
                      </m:r>
                      <m:r>
                        <m:rPr>
                          <m:sty m:val="p"/>
                        </m:rPr>
                        <a:rPr lang="cs-CZ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plynov</m:t>
                      </m:r>
                      <m:r>
                        <a:rPr lang="cs-CZ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á </m:t>
                      </m:r>
                      <m:r>
                        <m:rPr>
                          <m:sty m:val="p"/>
                        </m:rPr>
                        <a:rPr lang="cs-CZ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konstanta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10" name="Obdélník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9100" y="2891147"/>
                <a:ext cx="3321743" cy="369332"/>
              </a:xfrm>
              <a:prstGeom prst="rect">
                <a:avLst/>
              </a:prstGeom>
              <a:blipFill rotWithShape="0">
                <a:blip r:embed="rId8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Obdélník 10"/>
              <p:cNvSpPr/>
              <p:nvPr/>
            </p:nvSpPr>
            <p:spPr>
              <a:xfrm>
                <a:off x="4229100" y="3341277"/>
                <a:ext cx="135165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1" i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𝑻</m:t>
                      </m:r>
                      <m:r>
                        <a:rPr lang="cs-CZ" b="1" i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cs-CZ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teplota</m:t>
                      </m:r>
                    </m:oMath>
                  </m:oMathPara>
                </a14:m>
                <a:endParaRPr lang="cs-CZ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Obdélník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9100" y="3341277"/>
                <a:ext cx="1351652" cy="369332"/>
              </a:xfrm>
              <a:prstGeom prst="rect">
                <a:avLst/>
              </a:prstGeom>
              <a:blipFill rotWithShape="0">
                <a:blip r:embed="rId9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Obdélník 11"/>
              <p:cNvSpPr/>
              <p:nvPr/>
            </p:nvSpPr>
            <p:spPr>
              <a:xfrm>
                <a:off x="4229100" y="3786768"/>
                <a:ext cx="426033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b="1" i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𝜼</m:t>
                      </m:r>
                      <m:r>
                        <a:rPr lang="cs-CZ" b="1" i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cs-CZ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dynamick</m:t>
                      </m:r>
                      <m:r>
                        <a:rPr lang="cs-CZ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á </m:t>
                      </m:r>
                      <m:r>
                        <m:rPr>
                          <m:sty m:val="p"/>
                        </m:rPr>
                        <a:rPr lang="cs-CZ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viskozita</m:t>
                      </m:r>
                      <m:r>
                        <a:rPr lang="cs-CZ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d>
                        <m:dPr>
                          <m:begChr m:val="⌊"/>
                          <m:endChr m:val="⌋"/>
                          <m:ctrlPr>
                            <a:rPr lang="cs-CZ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𝑘𝑔</m:t>
                          </m:r>
                          <m:r>
                            <a:rPr lang="cs-CZ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p>
                            <m:sSupPr>
                              <m:ctrlPr>
                                <a:rPr lang="cs-CZ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cs-CZ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cs-CZ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  <m:r>
                            <a:rPr lang="cs-CZ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p>
                            <m:sSupPr>
                              <m:ctrlPr>
                                <a:rPr lang="cs-CZ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cs-CZ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cs-CZ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cs-CZ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" name="Obdélník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9100" y="3786768"/>
                <a:ext cx="4260333" cy="369332"/>
              </a:xfrm>
              <a:prstGeom prst="rect">
                <a:avLst/>
              </a:prstGeom>
              <a:blipFill rotWithShape="0">
                <a:blip r:embed="rId10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Obdélník 12"/>
              <p:cNvSpPr/>
              <p:nvPr/>
            </p:nvSpPr>
            <p:spPr>
              <a:xfrm>
                <a:off x="4229100" y="4232259"/>
                <a:ext cx="290656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1" i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𝒓</m:t>
                      </m:r>
                      <m:r>
                        <a:rPr lang="cs-CZ" b="1" i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cs-CZ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polom</m:t>
                      </m:r>
                      <m:r>
                        <a:rPr lang="cs-CZ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ě</m:t>
                      </m:r>
                      <m:r>
                        <m:rPr>
                          <m:sty m:val="p"/>
                        </m:rPr>
                        <a:rPr lang="cs-CZ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r</m:t>
                      </m:r>
                      <m:r>
                        <a:rPr lang="cs-CZ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cs-CZ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kulov</m:t>
                      </m:r>
                      <m:r>
                        <a:rPr lang="cs-CZ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é čá</m:t>
                      </m:r>
                      <m:r>
                        <m:rPr>
                          <m:sty m:val="p"/>
                        </m:rPr>
                        <a:rPr lang="cs-CZ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stice</m:t>
                      </m:r>
                    </m:oMath>
                  </m:oMathPara>
                </a14:m>
                <a:endParaRPr lang="cs-CZ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Obdélník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9100" y="4232259"/>
                <a:ext cx="2906565" cy="369332"/>
              </a:xfrm>
              <a:prstGeom prst="rect">
                <a:avLst/>
              </a:prstGeom>
              <a:blipFill rotWithShape="0">
                <a:blip r:embed="rId11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Obdélník 13"/>
              <p:cNvSpPr/>
              <p:nvPr/>
            </p:nvSpPr>
            <p:spPr>
              <a:xfrm>
                <a:off x="4169019" y="4677750"/>
                <a:ext cx="302672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b="1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b="1" i="1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𝑵</m:t>
                          </m:r>
                        </m:e>
                        <m:sub>
                          <m:r>
                            <a:rPr lang="cs-CZ" b="1" i="1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𝑨</m:t>
                          </m:r>
                        </m:sub>
                      </m:sSub>
                      <m:r>
                        <a:rPr lang="cs-CZ" b="1" i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cs-CZ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Avogadrova</m:t>
                      </m:r>
                      <m:r>
                        <a:rPr lang="cs-CZ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cs-CZ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konstanta</m:t>
                      </m:r>
                    </m:oMath>
                  </m:oMathPara>
                </a14:m>
                <a:endParaRPr lang="cs-CZ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" name="Obdélník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9019" y="4677750"/>
                <a:ext cx="3026726" cy="369332"/>
              </a:xfrm>
              <a:prstGeom prst="rect">
                <a:avLst/>
              </a:prstGeom>
              <a:blipFill rotWithShape="0">
                <a:blip r:embed="rId12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94961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127001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cs-CZ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Difuze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 descr="http://cronodon.com/images/DiffusionAnim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0" y="1838325"/>
            <a:ext cx="47625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2717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49" y="0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cs-CZ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Osmóza 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8" name="Picture 2" descr="http://people.eku.edu/ritchisong/osmosis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999" y="1639886"/>
            <a:ext cx="5039999" cy="37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1933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48" y="104775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cs-CZ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Síly působící mezi částicemi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1998" y="1430338"/>
            <a:ext cx="5400000" cy="4391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6803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48" y="190500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cs-CZ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Skupenství látek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146" name="Picture 2" descr="https://brettsfuture.files.wordpress.com/2014/08/4-states-of-matter.png?w=6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9928" y="2228849"/>
            <a:ext cx="6384141" cy="21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6083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Moti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iv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1761</TotalTime>
  <Words>2092</Words>
  <Application>Microsoft Office PowerPoint</Application>
  <PresentationFormat>Předvádění na obrazovce (4:3)</PresentationFormat>
  <Paragraphs>279</Paragraphs>
  <Slides>40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40</vt:i4>
      </vt:variant>
    </vt:vector>
  </HeadingPairs>
  <TitlesOfParts>
    <vt:vector size="46" baseType="lpstr">
      <vt:lpstr>Arial</vt:lpstr>
      <vt:lpstr>Calibri</vt:lpstr>
      <vt:lpstr>Calibri Light</vt:lpstr>
      <vt:lpstr>Cambria Math</vt:lpstr>
      <vt:lpstr>Symbol</vt:lpstr>
      <vt:lpstr>Office Theme</vt:lpstr>
      <vt:lpstr>Termodynamika</vt:lpstr>
      <vt:lpstr>Složení látek – kinetická teorie</vt:lpstr>
      <vt:lpstr>Pohyb částic</vt:lpstr>
      <vt:lpstr>Maxwellovo rozdělení rychlostí</vt:lpstr>
      <vt:lpstr>Brownův pohyb</vt:lpstr>
      <vt:lpstr>Difuze</vt:lpstr>
      <vt:lpstr>Osmóza </vt:lpstr>
      <vt:lpstr>Síly působící mezi částicemi</vt:lpstr>
      <vt:lpstr>Skupenství látek</vt:lpstr>
      <vt:lpstr>Energie částic</vt:lpstr>
      <vt:lpstr>Příklad</vt:lpstr>
      <vt:lpstr>Termodynamická soustava</vt:lpstr>
      <vt:lpstr>Rovnovážný stav</vt:lpstr>
      <vt:lpstr>Ideální plyn</vt:lpstr>
      <vt:lpstr>1. zákon termodynamiky</vt:lpstr>
      <vt:lpstr>Izobarický děj</vt:lpstr>
      <vt:lpstr>Izochorický děj</vt:lpstr>
      <vt:lpstr>Izotermický děj</vt:lpstr>
      <vt:lpstr>Adiabatický děj</vt:lpstr>
      <vt:lpstr>Tepelná kapacita a měrná tepelná kapacita</vt:lpstr>
      <vt:lpstr>Příklad</vt:lpstr>
      <vt:lpstr>Příklad</vt:lpstr>
      <vt:lpstr>Stavová rovnice ideálního plynu</vt:lpstr>
      <vt:lpstr>Příklad</vt:lpstr>
      <vt:lpstr>Příklad</vt:lpstr>
      <vt:lpstr>Tepelný stroj a účinnost</vt:lpstr>
      <vt:lpstr>Příklad</vt:lpstr>
      <vt:lpstr>2. zákon termodynamiky</vt:lpstr>
      <vt:lpstr>3. zákon termodynamiky</vt:lpstr>
      <vt:lpstr>Změny skupenství, fázový diagram vody</vt:lpstr>
      <vt:lpstr>Příklad</vt:lpstr>
      <vt:lpstr>Normálové napětí, modul pružnosti</vt:lpstr>
      <vt:lpstr>Hookův zákon</vt:lpstr>
      <vt:lpstr>Teplotní roztažnost</vt:lpstr>
      <vt:lpstr>Délková teplotní roztažnost</vt:lpstr>
      <vt:lpstr>Objemová teplotní roztažnost</vt:lpstr>
      <vt:lpstr>Příklad</vt:lpstr>
      <vt:lpstr>Povrchové napětí</vt:lpstr>
      <vt:lpstr>Kapilarita</vt:lpstr>
      <vt:lpstr>Příklad</vt:lpstr>
    </vt:vector>
  </TitlesOfParts>
  <Company>1.LF.UK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Termodynamika</dc:title>
  <dc:creator>User</dc:creator>
  <cp:lastModifiedBy>User</cp:lastModifiedBy>
  <cp:revision>166</cp:revision>
  <dcterms:created xsi:type="dcterms:W3CDTF">2014-12-02T09:53:49Z</dcterms:created>
  <dcterms:modified xsi:type="dcterms:W3CDTF">2015-12-01T15:51:25Z</dcterms:modified>
</cp:coreProperties>
</file>