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56" r:id="rId3"/>
    <p:sldId id="258" r:id="rId4"/>
    <p:sldId id="259" r:id="rId5"/>
    <p:sldId id="260" r:id="rId6"/>
    <p:sldId id="261" r:id="rId7"/>
    <p:sldId id="264" r:id="rId8"/>
    <p:sldId id="266" r:id="rId9"/>
    <p:sldId id="268" r:id="rId10"/>
    <p:sldId id="269" r:id="rId11"/>
    <p:sldId id="270" r:id="rId12"/>
    <p:sldId id="295" r:id="rId13"/>
    <p:sldId id="272" r:id="rId14"/>
    <p:sldId id="304" r:id="rId15"/>
    <p:sldId id="273" r:id="rId16"/>
    <p:sldId id="274" r:id="rId17"/>
    <p:sldId id="275" r:id="rId18"/>
    <p:sldId id="297" r:id="rId19"/>
    <p:sldId id="278" r:id="rId20"/>
    <p:sldId id="299" r:id="rId21"/>
    <p:sldId id="279" r:id="rId22"/>
    <p:sldId id="284" r:id="rId23"/>
    <p:sldId id="298" r:id="rId24"/>
    <p:sldId id="300" r:id="rId25"/>
    <p:sldId id="286" r:id="rId26"/>
    <p:sldId id="287" r:id="rId27"/>
    <p:sldId id="301" r:id="rId28"/>
    <p:sldId id="302" r:id="rId29"/>
    <p:sldId id="291" r:id="rId30"/>
    <p:sldId id="292" r:id="rId31"/>
    <p:sldId id="2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6666FF"/>
    <a:srgbClr val="9966FF"/>
    <a:srgbClr val="040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2" d="100"/>
          <a:sy n="92" d="100"/>
        </p:scale>
        <p:origin x="11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68ACA8A9-F525-4C35-9BE9-BA77CBF81DD0}"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339052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8ACA8A9-F525-4C35-9BE9-BA77CBF81DD0}"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191300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8ACA8A9-F525-4C35-9BE9-BA77CBF81DD0}"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169529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8ACA8A9-F525-4C35-9BE9-BA77CBF81DD0}"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107699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8ACA8A9-F525-4C35-9BE9-BA77CBF81DD0}"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26968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68ACA8A9-F525-4C35-9BE9-BA77CBF81DD0}"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132189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68ACA8A9-F525-4C35-9BE9-BA77CBF81DD0}"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329452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68ACA8A9-F525-4C35-9BE9-BA77CBF81DD0}"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204169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CA8A9-F525-4C35-9BE9-BA77CBF81DD0}"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149762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8ACA8A9-F525-4C35-9BE9-BA77CBF81DD0}"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304138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8ACA8A9-F525-4C35-9BE9-BA77CBF81DD0}"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4FE36-DEEE-4CD4-AD95-320A63BF830C}" type="slidenum">
              <a:rPr lang="en-US" smtClean="0"/>
              <a:t>‹#›</a:t>
            </a:fld>
            <a:endParaRPr lang="en-US"/>
          </a:p>
        </p:txBody>
      </p:sp>
    </p:spTree>
    <p:extLst>
      <p:ext uri="{BB962C8B-B14F-4D97-AF65-F5344CB8AC3E}">
        <p14:creationId xmlns:p14="http://schemas.microsoft.com/office/powerpoint/2010/main" val="337787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CA8A9-F525-4C35-9BE9-BA77CBF81DD0}" type="datetimeFigureOut">
              <a:rPr lang="en-US" smtClean="0"/>
              <a:t>1/15/2016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4FE36-DEEE-4CD4-AD95-320A63BF830C}" type="slidenum">
              <a:rPr lang="en-US" smtClean="0"/>
              <a:t>‹#›</a:t>
            </a:fld>
            <a:endParaRPr lang="en-US"/>
          </a:p>
        </p:txBody>
      </p:sp>
    </p:spTree>
    <p:extLst>
      <p:ext uri="{BB962C8B-B14F-4D97-AF65-F5344CB8AC3E}">
        <p14:creationId xmlns:p14="http://schemas.microsoft.com/office/powerpoint/2010/main" val="932322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3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70.png"/><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00.png"/><Relationship Id="rId1" Type="http://schemas.openxmlformats.org/officeDocument/2006/relationships/slideLayout" Target="../slideLayouts/slideLayout6.xml"/><Relationship Id="rId4" Type="http://schemas.openxmlformats.org/officeDocument/2006/relationships/image" Target="../media/image31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oleObject" Target="../embeddings/oleObject1.bin"/><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oleObject2.bin"/><Relationship Id="rId10" Type="http://schemas.openxmlformats.org/officeDocument/2006/relationships/image" Target="../media/image36.png"/><Relationship Id="rId4" Type="http://schemas.openxmlformats.org/officeDocument/2006/relationships/image" Target="../media/image30.emf"/><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4.png"/><Relationship Id="rId5" Type="http://schemas.openxmlformats.org/officeDocument/2006/relationships/image" Target="../media/image36.gif"/><Relationship Id="rId4" Type="http://schemas.openxmlformats.org/officeDocument/2006/relationships/image" Target="../media/image35.wmf"/></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95375" y="2057400"/>
            <a:ext cx="6953250" cy="1323439"/>
          </a:xfrm>
          <a:prstGeom prst="rect">
            <a:avLst/>
          </a:prstGeom>
          <a:noFill/>
        </p:spPr>
        <p:txBody>
          <a:bodyPr wrap="square" rtlCol="0">
            <a:spAutoFit/>
          </a:bodyPr>
          <a:lstStyle/>
          <a:p>
            <a:pPr algn="ctr"/>
            <a:r>
              <a:rPr lang="cs-CZ" sz="4000" b="1" dirty="0" smtClean="0">
                <a:effectLst>
                  <a:outerShdw blurRad="38100" dist="38100" dir="2700000" algn="tl">
                    <a:srgbClr val="000000">
                      <a:alpha val="43137"/>
                    </a:srgbClr>
                  </a:outerShdw>
                </a:effectLst>
              </a:rPr>
              <a:t>Elektrické pole, elektrický proud v kovech, polovodiče.</a:t>
            </a:r>
            <a:endParaRPr lang="en-US" sz="4000" b="1" dirty="0">
              <a:effectLst>
                <a:outerShdw blurRad="38100" dist="38100" dir="2700000" algn="tl">
                  <a:srgbClr val="000000">
                    <a:alpha val="43137"/>
                  </a:srgbClr>
                </a:outerShdw>
              </a:effectLst>
            </a:endParaRPr>
          </a:p>
        </p:txBody>
      </p:sp>
      <p:sp>
        <p:nvSpPr>
          <p:cNvPr id="3" name="TextovéPole 2"/>
          <p:cNvSpPr txBox="1"/>
          <p:nvPr/>
        </p:nvSpPr>
        <p:spPr>
          <a:xfrm>
            <a:off x="3133725" y="4114800"/>
            <a:ext cx="2876550" cy="400110"/>
          </a:xfrm>
          <a:prstGeom prst="rect">
            <a:avLst/>
          </a:prstGeom>
          <a:noFill/>
        </p:spPr>
        <p:txBody>
          <a:bodyPr wrap="square" rtlCol="0">
            <a:spAutoFit/>
          </a:bodyPr>
          <a:lstStyle/>
          <a:p>
            <a:pPr algn="ctr"/>
            <a:r>
              <a:rPr lang="cs-CZ" sz="2000" dirty="0" smtClean="0"/>
              <a:t>Dr. Jana Mattová</a:t>
            </a:r>
            <a:endParaRPr lang="en-US" sz="2000" dirty="0"/>
          </a:p>
        </p:txBody>
      </p:sp>
    </p:spTree>
    <p:extLst>
      <p:ext uri="{BB962C8B-B14F-4D97-AF65-F5344CB8AC3E}">
        <p14:creationId xmlns:p14="http://schemas.microsoft.com/office/powerpoint/2010/main" val="82766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Kondenzátor</a:t>
            </a:r>
            <a:endParaRPr lang="en-US" sz="3600" b="1" i="1" dirty="0">
              <a:effectLst>
                <a:outerShdw blurRad="38100" dist="38100" dir="2700000" algn="tl">
                  <a:srgbClr val="000000">
                    <a:alpha val="43137"/>
                  </a:srgbClr>
                </a:outerShdw>
              </a:effectLst>
            </a:endParaRPr>
          </a:p>
        </p:txBody>
      </p:sp>
      <p:pic>
        <p:nvPicPr>
          <p:cNvPr id="2052" name="Picture 4" descr="http://evsroll.com/images/How-does-a-capacitor-work.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8050" y="1325563"/>
            <a:ext cx="2736000" cy="2709893"/>
          </a:xfrm>
          <a:prstGeom prst="rect">
            <a:avLst/>
          </a:prstGeom>
          <a:noFill/>
          <a:ln w="12700">
            <a:solidFill>
              <a:srgbClr val="040204"/>
            </a:solidFill>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352925" y="1249348"/>
            <a:ext cx="4238625" cy="2862322"/>
          </a:xfrm>
          <a:prstGeom prst="rect">
            <a:avLst/>
          </a:prstGeom>
          <a:noFill/>
        </p:spPr>
        <p:txBody>
          <a:bodyPr wrap="square" rtlCol="0">
            <a:spAutoFit/>
          </a:bodyPr>
          <a:lstStyle/>
          <a:p>
            <a:r>
              <a:rPr lang="cs-CZ" sz="2000" dirty="0" smtClean="0"/>
              <a:t>V elektrickém poli dochází k pohybu náboje. Kondenzátor tak může získávat a ztrácet energii („nabíjení“ a „vybíjení“). </a:t>
            </a:r>
          </a:p>
          <a:p>
            <a:endParaRPr lang="cs-CZ" sz="2000" dirty="0"/>
          </a:p>
          <a:p>
            <a:r>
              <a:rPr lang="cs-CZ" sz="2000" dirty="0" smtClean="0"/>
              <a:t>Elektrická energie získána při nabíjení je číselně rovna práci, kterou vykonávají elektrické síly pohybem nábojů.</a:t>
            </a:r>
            <a:endParaRPr lang="en-US" sz="2000" dirty="0"/>
          </a:p>
        </p:txBody>
      </p:sp>
      <p:pic>
        <p:nvPicPr>
          <p:cNvPr id="4" name="Obrázek 3"/>
          <p:cNvPicPr>
            <a:picLocks noChangeAspect="1"/>
          </p:cNvPicPr>
          <p:nvPr/>
        </p:nvPicPr>
        <p:blipFill>
          <a:blip r:embed="rId3"/>
          <a:stretch>
            <a:fillRect/>
          </a:stretch>
        </p:blipFill>
        <p:spPr>
          <a:xfrm>
            <a:off x="628650" y="4261653"/>
            <a:ext cx="3648488" cy="2373293"/>
          </a:xfrm>
          <a:prstGeom prst="rect">
            <a:avLst/>
          </a:prstGeom>
        </p:spPr>
      </p:pic>
      <p:pic>
        <p:nvPicPr>
          <p:cNvPr id="5" name="Obrázek 4"/>
          <p:cNvPicPr>
            <a:picLocks noChangeAspect="1"/>
          </p:cNvPicPr>
          <p:nvPr/>
        </p:nvPicPr>
        <p:blipFill>
          <a:blip r:embed="rId4"/>
          <a:stretch>
            <a:fillRect/>
          </a:stretch>
        </p:blipFill>
        <p:spPr>
          <a:xfrm>
            <a:off x="4888237" y="5026966"/>
            <a:ext cx="3168000" cy="842665"/>
          </a:xfrm>
          <a:prstGeom prst="rect">
            <a:avLst/>
          </a:prstGeom>
        </p:spPr>
      </p:pic>
    </p:spTree>
    <p:extLst>
      <p:ext uri="{BB962C8B-B14F-4D97-AF65-F5344CB8AC3E}">
        <p14:creationId xmlns:p14="http://schemas.microsoft.com/office/powerpoint/2010/main" val="385353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41265"/>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Elektrický proud</a:t>
            </a:r>
            <a:endParaRPr lang="en-US" sz="3600" b="1" i="1" dirty="0">
              <a:effectLst>
                <a:outerShdw blurRad="38100" dist="38100" dir="2700000" algn="tl">
                  <a:srgbClr val="000000">
                    <a:alpha val="43137"/>
                  </a:srgbClr>
                </a:outerShdw>
              </a:effectLst>
            </a:endParaRPr>
          </a:p>
        </p:txBody>
      </p:sp>
      <p:cxnSp>
        <p:nvCxnSpPr>
          <p:cNvPr id="4" name="Přímá spojnice se šipkou 3"/>
          <p:cNvCxnSpPr/>
          <p:nvPr/>
        </p:nvCxnSpPr>
        <p:spPr>
          <a:xfrm>
            <a:off x="971616" y="1525618"/>
            <a:ext cx="3240000" cy="0"/>
          </a:xfrm>
          <a:prstGeom prst="straightConnector1">
            <a:avLst/>
          </a:prstGeom>
          <a:ln w="57150">
            <a:solidFill>
              <a:srgbClr val="6666FF"/>
            </a:solidFill>
            <a:tailEnd type="triangle"/>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481562" y="1107995"/>
            <a:ext cx="4357687" cy="400110"/>
          </a:xfrm>
          <a:prstGeom prst="rect">
            <a:avLst/>
          </a:prstGeom>
          <a:noFill/>
        </p:spPr>
        <p:txBody>
          <a:bodyPr wrap="square" rtlCol="0">
            <a:spAutoFit/>
          </a:bodyPr>
          <a:lstStyle/>
          <a:p>
            <a:pPr algn="ctr"/>
            <a:r>
              <a:rPr lang="cs-CZ" sz="2000" b="1" dirty="0" smtClean="0">
                <a:solidFill>
                  <a:srgbClr val="6666FF"/>
                </a:solidFill>
              </a:rPr>
              <a:t>Tok volných elektronů</a:t>
            </a:r>
            <a:endParaRPr lang="en-US" sz="2000" b="1" dirty="0">
              <a:solidFill>
                <a:srgbClr val="6666FF"/>
              </a:solidFill>
            </a:endParaRPr>
          </a:p>
        </p:txBody>
      </p:sp>
      <p:pic>
        <p:nvPicPr>
          <p:cNvPr id="3078" name="Picture 6" descr="https://dlnmh9ip6v2uc.cloudfront.net/assets/9/5/6/1/4/519fcd42ce395f804c00000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7616" y="1700490"/>
            <a:ext cx="3708000" cy="105678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Přímá spojnice 6"/>
          <p:cNvCxnSpPr/>
          <p:nvPr/>
        </p:nvCxnSpPr>
        <p:spPr>
          <a:xfrm>
            <a:off x="4572000" y="1490065"/>
            <a:ext cx="0" cy="136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621507" y="1544880"/>
            <a:ext cx="0" cy="136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Minus 7"/>
          <p:cNvSpPr/>
          <p:nvPr/>
        </p:nvSpPr>
        <p:spPr>
          <a:xfrm>
            <a:off x="85562" y="2030880"/>
            <a:ext cx="396000" cy="396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8"/>
          <p:cNvSpPr/>
          <p:nvPr/>
        </p:nvSpPr>
        <p:spPr>
          <a:xfrm>
            <a:off x="4641249" y="2030880"/>
            <a:ext cx="396000" cy="396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Přímá spojnice se šipkou 13"/>
          <p:cNvCxnSpPr/>
          <p:nvPr/>
        </p:nvCxnSpPr>
        <p:spPr>
          <a:xfrm flipH="1">
            <a:off x="971616" y="2858065"/>
            <a:ext cx="3240000"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12772" y="2858065"/>
            <a:ext cx="4357687" cy="400110"/>
          </a:xfrm>
          <a:prstGeom prst="rect">
            <a:avLst/>
          </a:prstGeom>
          <a:noFill/>
        </p:spPr>
        <p:txBody>
          <a:bodyPr wrap="square" rtlCol="0">
            <a:spAutoFit/>
          </a:bodyPr>
          <a:lstStyle/>
          <a:p>
            <a:pPr algn="ctr"/>
            <a:r>
              <a:rPr lang="cs-CZ" sz="2000" b="1" dirty="0" smtClean="0">
                <a:solidFill>
                  <a:schemeClr val="accent6">
                    <a:lumMod val="75000"/>
                  </a:schemeClr>
                </a:solidFill>
              </a:rPr>
              <a:t>Tok proudu</a:t>
            </a:r>
            <a:endParaRPr lang="en-US" sz="2000" b="1" dirty="0">
              <a:solidFill>
                <a:schemeClr val="accent6">
                  <a:lumMod val="75000"/>
                </a:schemeClr>
              </a:solidFill>
            </a:endParaRPr>
          </a:p>
        </p:txBody>
      </p:sp>
      <p:sp>
        <p:nvSpPr>
          <p:cNvPr id="10" name="TextovéPole 9"/>
          <p:cNvSpPr txBox="1"/>
          <p:nvPr/>
        </p:nvSpPr>
        <p:spPr>
          <a:xfrm>
            <a:off x="5210176" y="1567160"/>
            <a:ext cx="3730054" cy="1323439"/>
          </a:xfrm>
          <a:prstGeom prst="rect">
            <a:avLst/>
          </a:prstGeom>
          <a:noFill/>
        </p:spPr>
        <p:txBody>
          <a:bodyPr wrap="square" rtlCol="0">
            <a:spAutoFit/>
          </a:bodyPr>
          <a:lstStyle/>
          <a:p>
            <a:r>
              <a:rPr lang="cs-CZ" sz="2000" dirty="0" smtClean="0"/>
              <a:t>To, že </a:t>
            </a:r>
            <a:r>
              <a:rPr lang="cs-CZ" sz="2000" i="1" u="sng" dirty="0" smtClean="0"/>
              <a:t>tok proudu má opačný směr než tok elektronů</a:t>
            </a:r>
            <a:r>
              <a:rPr lang="cs-CZ" sz="2000" dirty="0" smtClean="0"/>
              <a:t>, je dáno pouze historicky (tehdy se nevědělo, které částice a kam se pohybují).</a:t>
            </a:r>
            <a:endParaRPr lang="en-US" sz="2000" dirty="0"/>
          </a:p>
        </p:txBody>
      </p:sp>
      <mc:AlternateContent xmlns:mc="http://schemas.openxmlformats.org/markup-compatibility/2006" xmlns:a14="http://schemas.microsoft.com/office/drawing/2010/main">
        <mc:Choice Requires="a14">
          <p:sp>
            <p:nvSpPr>
              <p:cNvPr id="16" name="TextovéPole 15"/>
              <p:cNvSpPr txBox="1"/>
              <p:nvPr/>
            </p:nvSpPr>
            <p:spPr>
              <a:xfrm>
                <a:off x="481562" y="3521809"/>
                <a:ext cx="8305800" cy="3094501"/>
              </a:xfrm>
              <a:prstGeom prst="rect">
                <a:avLst/>
              </a:prstGeom>
              <a:noFill/>
            </p:spPr>
            <p:txBody>
              <a:bodyPr wrap="square" rtlCol="0">
                <a:spAutoFit/>
              </a:bodyPr>
              <a:lstStyle/>
              <a:p>
                <a:r>
                  <a:rPr lang="cs-CZ" sz="2000" dirty="0" smtClean="0"/>
                  <a:t>Elektrický proud je </a:t>
                </a:r>
                <a:r>
                  <a:rPr lang="cs-CZ" sz="2000" b="1" i="1" dirty="0" smtClean="0"/>
                  <a:t>pohyb částic s nábojem</a:t>
                </a:r>
                <a:r>
                  <a:rPr lang="cs-CZ" sz="2000" dirty="0" smtClean="0"/>
                  <a:t> (obvykle elektronů) v místě, kde existuje </a:t>
                </a:r>
                <a:r>
                  <a:rPr lang="cs-CZ" sz="2000" b="1" i="1" dirty="0" smtClean="0"/>
                  <a:t>rozdíl potenciálů</a:t>
                </a:r>
                <a:r>
                  <a:rPr lang="cs-CZ" sz="2000" dirty="0" smtClean="0"/>
                  <a:t>.</a:t>
                </a:r>
              </a:p>
              <a:p>
                <a:r>
                  <a:rPr lang="cs-CZ" sz="2000" dirty="0" smtClean="0"/>
                  <a:t>Na rozdíl od tepelného pohybu, který je chaotický, </a:t>
                </a:r>
                <a:r>
                  <a:rPr lang="cs-CZ" sz="2000" b="1" i="1" dirty="0" smtClean="0"/>
                  <a:t>je „elektrický pohyb“ uspořádaný</a:t>
                </a:r>
                <a:r>
                  <a:rPr lang="cs-CZ" sz="2000" dirty="0" smtClean="0"/>
                  <a:t>.</a:t>
                </a:r>
              </a:p>
              <a:p>
                <a:r>
                  <a:rPr lang="cs-CZ" sz="2000" dirty="0" smtClean="0"/>
                  <a:t>Lze ho definovat jako počet částic s nábojem, které prošly daným místem za jednotku času.</a:t>
                </a:r>
              </a:p>
              <a:p>
                <a:pPr>
                  <a:spcAft>
                    <a:spcPts val="1200"/>
                  </a:spcAft>
                </a:pPr>
                <a:r>
                  <a:rPr lang="cs-CZ" sz="2000" dirty="0" smtClean="0"/>
                  <a:t>Pokud náboj prochází rovnoměrně, platí vztah:</a:t>
                </a:r>
                <a:endParaRPr lang="cs-CZ" sz="2000" dirty="0"/>
              </a:p>
              <a:p>
                <a:pPr/>
                <a14:m>
                  <m:oMathPara xmlns:m="http://schemas.openxmlformats.org/officeDocument/2006/math">
                    <m:oMathParaPr>
                      <m:jc m:val="centerGroup"/>
                    </m:oMathParaPr>
                    <m:oMath xmlns:m="http://schemas.openxmlformats.org/officeDocument/2006/math">
                      <m:r>
                        <a:rPr lang="cs-CZ" sz="2400" b="1" i="1" smtClean="0">
                          <a:solidFill>
                            <a:schemeClr val="accent2">
                              <a:lumMod val="50000"/>
                            </a:schemeClr>
                          </a:solidFill>
                          <a:latin typeface="Cambria Math" panose="02040503050406030204" pitchFamily="18" charset="0"/>
                        </a:rPr>
                        <m:t>𝑰</m:t>
                      </m:r>
                      <m:r>
                        <a:rPr lang="cs-CZ" sz="2400" b="1" i="1" smtClean="0">
                          <a:solidFill>
                            <a:schemeClr val="accent2">
                              <a:lumMod val="50000"/>
                            </a:schemeClr>
                          </a:solidFill>
                          <a:latin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rPr>
                          </m:ctrlPr>
                        </m:fPr>
                        <m:num>
                          <m:r>
                            <a:rPr lang="cs-CZ" sz="2400" b="1" i="1" smtClean="0">
                              <a:solidFill>
                                <a:schemeClr val="accent2">
                                  <a:lumMod val="50000"/>
                                </a:schemeClr>
                              </a:solidFill>
                              <a:latin typeface="Cambria Math" panose="02040503050406030204" pitchFamily="18" charset="0"/>
                            </a:rPr>
                            <m:t>𝑸</m:t>
                          </m:r>
                        </m:num>
                        <m:den>
                          <m:r>
                            <a:rPr lang="cs-CZ" sz="2400" b="1" i="1" smtClean="0">
                              <a:solidFill>
                                <a:schemeClr val="accent2">
                                  <a:lumMod val="50000"/>
                                </a:schemeClr>
                              </a:solidFill>
                              <a:latin typeface="Cambria Math" panose="02040503050406030204" pitchFamily="18" charset="0"/>
                            </a:rPr>
                            <m:t>𝒕</m:t>
                          </m:r>
                        </m:den>
                      </m:f>
                      <m:r>
                        <a:rPr lang="cs-CZ" sz="2400" b="1" i="1" smtClean="0">
                          <a:solidFill>
                            <a:schemeClr val="accent2">
                              <a:lumMod val="50000"/>
                            </a:schemeClr>
                          </a:solidFill>
                          <a:latin typeface="Cambria Math" panose="02040503050406030204" pitchFamily="18" charset="0"/>
                        </a:rPr>
                        <m:t>           </m:t>
                      </m:r>
                      <m:d>
                        <m:dPr>
                          <m:begChr m:val="["/>
                          <m:endChr m:val="]"/>
                          <m:ctrlPr>
                            <a:rPr lang="cs-CZ" sz="2400" b="1" i="1" smtClean="0">
                              <a:solidFill>
                                <a:schemeClr val="accent2">
                                  <a:lumMod val="50000"/>
                                </a:schemeClr>
                              </a:solidFill>
                              <a:latin typeface="Cambria Math" panose="02040503050406030204" pitchFamily="18" charset="0"/>
                            </a:rPr>
                          </m:ctrlPr>
                        </m:dPr>
                        <m:e>
                          <m:r>
                            <a:rPr lang="cs-CZ" sz="2400" b="1" i="1" smtClean="0">
                              <a:solidFill>
                                <a:schemeClr val="accent2">
                                  <a:lumMod val="50000"/>
                                </a:schemeClr>
                              </a:solidFill>
                              <a:latin typeface="Cambria Math" panose="02040503050406030204" pitchFamily="18" charset="0"/>
                            </a:rPr>
                            <m:t>𝑨</m:t>
                          </m:r>
                        </m:e>
                      </m:d>
                    </m:oMath>
                  </m:oMathPara>
                </a14:m>
                <a:endParaRPr lang="en-US" sz="2400" b="1"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481562" y="3521809"/>
                <a:ext cx="8305800" cy="3094501"/>
              </a:xfrm>
              <a:prstGeom prst="rect">
                <a:avLst/>
              </a:prstGeom>
              <a:blipFill rotWithShape="0">
                <a:blip r:embed="rId3"/>
                <a:stretch>
                  <a:fillRect l="-808" t="-1183"/>
                </a:stretch>
              </a:blipFill>
            </p:spPr>
            <p:txBody>
              <a:bodyPr/>
              <a:lstStyle/>
              <a:p>
                <a:r>
                  <a:rPr lang="cs-CZ">
                    <a:noFill/>
                  </a:rPr>
                  <a:t> </a:t>
                </a:r>
              </a:p>
            </p:txBody>
          </p:sp>
        </mc:Fallback>
      </mc:AlternateContent>
    </p:spTree>
    <p:extLst>
      <p:ext uri="{BB962C8B-B14F-4D97-AF65-F5344CB8AC3E}">
        <p14:creationId xmlns:p14="http://schemas.microsoft.com/office/powerpoint/2010/main" val="2211349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61925"/>
            <a:ext cx="7886700" cy="1325563"/>
          </a:xfrm>
        </p:spPr>
        <p:txBody>
          <a:bodyPr>
            <a:normAutofit/>
          </a:body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3" name="TextovéPole 2"/>
          <p:cNvSpPr txBox="1"/>
          <p:nvPr/>
        </p:nvSpPr>
        <p:spPr>
          <a:xfrm>
            <a:off x="342900" y="933450"/>
            <a:ext cx="8258175" cy="707886"/>
          </a:xfrm>
          <a:prstGeom prst="rect">
            <a:avLst/>
          </a:prstGeom>
          <a:noFill/>
        </p:spPr>
        <p:txBody>
          <a:bodyPr wrap="square" rtlCol="0">
            <a:spAutoFit/>
          </a:bodyPr>
          <a:lstStyle/>
          <a:p>
            <a:r>
              <a:rPr lang="cs-CZ" sz="2000" dirty="0" smtClean="0"/>
              <a:t>Počet volných elektronů, které projdou průřezem kovového vodiče s proudem 1,6 mA za dobu 100 s je přibližně…?</a:t>
            </a:r>
            <a:endParaRPr lang="cs-CZ" sz="2000" dirty="0"/>
          </a:p>
        </p:txBody>
      </p:sp>
      <p:grpSp>
        <p:nvGrpSpPr>
          <p:cNvPr id="7" name="Skupina 6"/>
          <p:cNvGrpSpPr/>
          <p:nvPr/>
        </p:nvGrpSpPr>
        <p:grpSpPr>
          <a:xfrm>
            <a:off x="342900" y="1759267"/>
            <a:ext cx="2476500" cy="923330"/>
            <a:chOff x="342900" y="1759267"/>
            <a:chExt cx="2476500" cy="923330"/>
          </a:xfrm>
        </p:grpSpPr>
        <p:sp>
          <p:nvSpPr>
            <p:cNvPr id="4" name="TextovéPole 3"/>
            <p:cNvSpPr txBox="1"/>
            <p:nvPr/>
          </p:nvSpPr>
          <p:spPr>
            <a:xfrm>
              <a:off x="342900" y="1759267"/>
              <a:ext cx="2476500" cy="923330"/>
            </a:xfrm>
            <a:prstGeom prst="rect">
              <a:avLst/>
            </a:prstGeom>
            <a:noFill/>
          </p:spPr>
          <p:txBody>
            <a:bodyPr wrap="square" rtlCol="0">
              <a:spAutoFit/>
            </a:bodyPr>
            <a:lstStyle/>
            <a:p>
              <a:r>
                <a:rPr lang="cs-CZ" i="1" dirty="0" smtClean="0"/>
                <a:t>I</a:t>
              </a:r>
              <a:r>
                <a:rPr lang="cs-CZ" dirty="0" smtClean="0"/>
                <a:t> = 1,6 </a:t>
              </a:r>
              <a:r>
                <a:rPr lang="cs-CZ" i="1" dirty="0" smtClean="0"/>
                <a:t>mA</a:t>
              </a:r>
              <a:r>
                <a:rPr lang="cs-CZ" dirty="0" smtClean="0"/>
                <a:t> = 0,0016 </a:t>
              </a:r>
              <a:r>
                <a:rPr lang="cs-CZ" i="1" dirty="0" smtClean="0"/>
                <a:t>A</a:t>
              </a:r>
            </a:p>
            <a:p>
              <a:r>
                <a:rPr lang="cs-CZ" i="1" dirty="0"/>
                <a:t>t</a:t>
              </a:r>
              <a:r>
                <a:rPr lang="cs-CZ" dirty="0" smtClean="0"/>
                <a:t> = 100 </a:t>
              </a:r>
              <a:r>
                <a:rPr lang="cs-CZ" i="1" dirty="0" smtClean="0"/>
                <a:t>s</a:t>
              </a:r>
            </a:p>
            <a:p>
              <a:r>
                <a:rPr lang="cs-CZ" i="1" dirty="0"/>
                <a:t>p</a:t>
              </a:r>
              <a:r>
                <a:rPr lang="cs-CZ" i="1" dirty="0" smtClean="0"/>
                <a:t>očet elektronů N</a:t>
              </a:r>
              <a:r>
                <a:rPr lang="cs-CZ" dirty="0" smtClean="0"/>
                <a:t> = ?</a:t>
              </a:r>
              <a:endParaRPr lang="cs-CZ" i="1" dirty="0"/>
            </a:p>
          </p:txBody>
        </p:sp>
        <p:cxnSp>
          <p:nvCxnSpPr>
            <p:cNvPr id="6" name="Přímá spojnice 5"/>
            <p:cNvCxnSpPr/>
            <p:nvPr/>
          </p:nvCxnSpPr>
          <p:spPr>
            <a:xfrm>
              <a:off x="342900" y="2682597"/>
              <a:ext cx="23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Skupina 9"/>
          <p:cNvGrpSpPr/>
          <p:nvPr/>
        </p:nvGrpSpPr>
        <p:grpSpPr>
          <a:xfrm>
            <a:off x="342900" y="2938461"/>
            <a:ext cx="2068907" cy="520400"/>
            <a:chOff x="342900" y="2938461"/>
            <a:chExt cx="2068907" cy="520400"/>
          </a:xfrm>
        </p:grpSpPr>
        <mc:AlternateContent xmlns:mc="http://schemas.openxmlformats.org/markup-compatibility/2006" xmlns:a14="http://schemas.microsoft.com/office/drawing/2010/main">
          <mc:Choice Requires="a14">
            <p:sp>
              <p:nvSpPr>
                <p:cNvPr id="8" name="TextovéPole 7"/>
                <p:cNvSpPr txBox="1"/>
                <p:nvPr/>
              </p:nvSpPr>
              <p:spPr>
                <a:xfrm>
                  <a:off x="342900" y="2938462"/>
                  <a:ext cx="62356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𝑰</m:t>
                        </m:r>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𝑸</m:t>
                            </m:r>
                          </m:num>
                          <m:den>
                            <m:r>
                              <a:rPr lang="cs-CZ" b="1" i="1" smtClean="0">
                                <a:latin typeface="Cambria Math" panose="02040503050406030204" pitchFamily="18" charset="0"/>
                              </a:rPr>
                              <m:t>𝒕</m:t>
                            </m:r>
                          </m:den>
                        </m:f>
                      </m:oMath>
                    </m:oMathPara>
                  </a14:m>
                  <a:endParaRPr lang="cs-CZ"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342900" y="2938462"/>
                  <a:ext cx="623569" cy="520399"/>
                </a:xfrm>
                <a:prstGeom prst="rect">
                  <a:avLst/>
                </a:prstGeom>
                <a:blipFill rotWithShape="0">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1714500" y="2938461"/>
                  <a:ext cx="697307"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𝑵</m:t>
                        </m:r>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𝑸</m:t>
                            </m:r>
                          </m:num>
                          <m:den>
                            <m:r>
                              <a:rPr lang="cs-CZ" b="1" i="1" smtClean="0">
                                <a:latin typeface="Cambria Math" panose="02040503050406030204" pitchFamily="18" charset="0"/>
                              </a:rPr>
                              <m:t>𝒆</m:t>
                            </m:r>
                          </m:den>
                        </m:f>
                      </m:oMath>
                    </m:oMathPara>
                  </a14:m>
                  <a:endParaRPr lang="cs-CZ" b="1"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1714500" y="2938461"/>
                  <a:ext cx="697307" cy="520399"/>
                </a:xfrm>
                <a:prstGeom prst="rect">
                  <a:avLst/>
                </a:prstGeom>
                <a:blipFill rotWithShape="0">
                  <a:blip r:embed="rId3"/>
                  <a:stretch>
                    <a:fillRect/>
                  </a:stretch>
                </a:blipFill>
              </p:spPr>
              <p:txBody>
                <a:bodyPr/>
                <a:lstStyle/>
                <a:p>
                  <a:r>
                    <a:rPr lang="cs-CZ">
                      <a:noFill/>
                    </a:rPr>
                    <a:t> </a:t>
                  </a:r>
                </a:p>
              </p:txBody>
            </p:sp>
          </mc:Fallback>
        </mc:AlternateContent>
      </p:grpSp>
      <p:grpSp>
        <p:nvGrpSpPr>
          <p:cNvPr id="15" name="Skupina 14"/>
          <p:cNvGrpSpPr/>
          <p:nvPr/>
        </p:nvGrpSpPr>
        <p:grpSpPr>
          <a:xfrm>
            <a:off x="342900" y="3776634"/>
            <a:ext cx="5104704" cy="577006"/>
            <a:chOff x="342900" y="3776634"/>
            <a:chExt cx="5104704" cy="577006"/>
          </a:xfrm>
        </p:grpSpPr>
        <mc:AlternateContent xmlns:mc="http://schemas.openxmlformats.org/markup-compatibility/2006" xmlns:a14="http://schemas.microsoft.com/office/drawing/2010/main">
          <mc:Choice Requires="a14">
            <p:sp>
              <p:nvSpPr>
                <p:cNvPr id="11" name="TextovéPole 10"/>
                <p:cNvSpPr txBox="1"/>
                <p:nvPr/>
              </p:nvSpPr>
              <p:spPr>
                <a:xfrm>
                  <a:off x="342900" y="3776634"/>
                  <a:ext cx="4985531" cy="549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𝑵</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𝐼</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𝑡</m:t>
                            </m:r>
                          </m:num>
                          <m:den>
                            <m:r>
                              <a:rPr lang="cs-CZ" b="0" i="1" smtClean="0">
                                <a:latin typeface="Cambria Math" panose="02040503050406030204" pitchFamily="18" charset="0"/>
                              </a:rPr>
                              <m:t>𝑒</m:t>
                            </m:r>
                          </m:den>
                        </m:f>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0,0016 </m:t>
                            </m:r>
                            <m:r>
                              <a:rPr lang="cs-CZ" b="0" i="1" smtClean="0">
                                <a:latin typeface="Cambria Math" panose="02040503050406030204" pitchFamily="18" charset="0"/>
                              </a:rPr>
                              <m:t>𝐴</m:t>
                            </m:r>
                            <m:r>
                              <a:rPr lang="cs-CZ" b="0" i="1" smtClean="0">
                                <a:latin typeface="Cambria Math" panose="02040503050406030204" pitchFamily="18" charset="0"/>
                                <a:ea typeface="Cambria Math" panose="02040503050406030204" pitchFamily="18" charset="0"/>
                              </a:rPr>
                              <m:t>∙100 </m:t>
                            </m:r>
                            <m:r>
                              <a:rPr lang="cs-CZ" b="0" i="1" smtClean="0">
                                <a:latin typeface="Cambria Math" panose="02040503050406030204" pitchFamily="18" charset="0"/>
                                <a:ea typeface="Cambria Math" panose="02040503050406030204" pitchFamily="18" charset="0"/>
                              </a:rPr>
                              <m:t>𝑠</m:t>
                            </m:r>
                          </m:num>
                          <m:den>
                            <m:sSup>
                              <m:sSupPr>
                                <m:ctrlPr>
                                  <a:rPr lang="cs-CZ" b="0" i="1" smtClean="0">
                                    <a:latin typeface="Cambria Math" panose="02040503050406030204" pitchFamily="18" charset="0"/>
                                  </a:rPr>
                                </m:ctrlPr>
                              </m:sSupPr>
                              <m:e>
                                <m:r>
                                  <a:rPr lang="cs-CZ" b="0" i="1" smtClean="0">
                                    <a:latin typeface="Cambria Math" panose="02040503050406030204" pitchFamily="18" charset="0"/>
                                  </a:rPr>
                                  <m:t>1,6.10</m:t>
                                </m:r>
                              </m:e>
                              <m:sup>
                                <m:r>
                                  <a:rPr lang="cs-CZ" b="0" i="1" smtClean="0">
                                    <a:latin typeface="Cambria Math" panose="02040503050406030204" pitchFamily="18" charset="0"/>
                                  </a:rPr>
                                  <m:t>−19</m:t>
                                </m:r>
                              </m:sup>
                            </m:sSup>
                            <m:r>
                              <a:rPr lang="cs-CZ" b="0" i="1" smtClean="0">
                                <a:latin typeface="Cambria Math" panose="02040503050406030204" pitchFamily="18" charset="0"/>
                              </a:rPr>
                              <m:t> </m:t>
                            </m:r>
                            <m:r>
                              <a:rPr lang="cs-CZ" b="0" i="1" smtClean="0">
                                <a:latin typeface="Cambria Math" panose="02040503050406030204" pitchFamily="18" charset="0"/>
                              </a:rPr>
                              <m:t>𝐶</m:t>
                            </m:r>
                          </m:den>
                        </m:f>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0,16 </m:t>
                            </m:r>
                            <m:r>
                              <a:rPr lang="cs-CZ" b="0" i="1" smtClean="0">
                                <a:latin typeface="Cambria Math" panose="02040503050406030204" pitchFamily="18" charset="0"/>
                              </a:rPr>
                              <m:t>𝐴</m:t>
                            </m:r>
                            <m:r>
                              <a:rPr lang="cs-CZ" b="0" i="1" smtClean="0">
                                <a:latin typeface="Cambria Math" panose="02040503050406030204" pitchFamily="18" charset="0"/>
                              </a:rPr>
                              <m:t>.</m:t>
                            </m:r>
                            <m:r>
                              <a:rPr lang="cs-CZ" b="0" i="1" smtClean="0">
                                <a:latin typeface="Cambria Math" panose="02040503050406030204" pitchFamily="18" charset="0"/>
                              </a:rPr>
                              <m:t>𝑠</m:t>
                            </m:r>
                          </m:num>
                          <m:den>
                            <m:sSup>
                              <m:sSupPr>
                                <m:ctrlPr>
                                  <a:rPr lang="cs-CZ" b="0" i="1" smtClean="0">
                                    <a:latin typeface="Cambria Math" panose="02040503050406030204" pitchFamily="18" charset="0"/>
                                  </a:rPr>
                                </m:ctrlPr>
                              </m:sSupPr>
                              <m:e>
                                <m:r>
                                  <a:rPr lang="cs-CZ" b="0" i="1" smtClean="0">
                                    <a:latin typeface="Cambria Math" panose="02040503050406030204" pitchFamily="18" charset="0"/>
                                  </a:rPr>
                                  <m:t>1,6.10</m:t>
                                </m:r>
                              </m:e>
                              <m:sup>
                                <m:r>
                                  <a:rPr lang="cs-CZ" b="0" i="1" smtClean="0">
                                    <a:latin typeface="Cambria Math" panose="02040503050406030204" pitchFamily="18" charset="0"/>
                                  </a:rPr>
                                  <m:t>−19</m:t>
                                </m:r>
                              </m:sup>
                            </m:sSup>
                            <m:r>
                              <a:rPr lang="cs-CZ" b="0" i="1" smtClean="0">
                                <a:latin typeface="Cambria Math" panose="02040503050406030204" pitchFamily="18" charset="0"/>
                              </a:rPr>
                              <m:t> </m:t>
                            </m:r>
                            <m:r>
                              <a:rPr lang="cs-CZ" b="0" i="1" smtClean="0">
                                <a:latin typeface="Cambria Math" panose="02040503050406030204" pitchFamily="18" charset="0"/>
                              </a:rPr>
                              <m:t>𝐶</m:t>
                            </m:r>
                          </m:den>
                        </m:f>
                        <m:r>
                          <a:rPr lang="cs-CZ" b="0" i="1" smtClean="0">
                            <a:latin typeface="Cambria Math" panose="02040503050406030204" pitchFamily="18" charset="0"/>
                          </a:rPr>
                          <m:t>=</m:t>
                        </m:r>
                        <m:sSup>
                          <m:sSupPr>
                            <m:ctrlPr>
                              <a:rPr lang="cs-CZ" b="1" i="1" smtClean="0">
                                <a:latin typeface="Cambria Math" panose="02040503050406030204" pitchFamily="18" charset="0"/>
                              </a:rPr>
                            </m:ctrlPr>
                          </m:sSupPr>
                          <m:e>
                            <m:r>
                              <a:rPr lang="cs-CZ" b="1" i="1" smtClean="0">
                                <a:latin typeface="Cambria Math" panose="02040503050406030204" pitchFamily="18" charset="0"/>
                              </a:rPr>
                              <m:t>𝟏𝟎</m:t>
                            </m:r>
                          </m:e>
                          <m:sup>
                            <m:r>
                              <a:rPr lang="cs-CZ" b="1" i="1" smtClean="0">
                                <a:latin typeface="Cambria Math" panose="02040503050406030204" pitchFamily="18" charset="0"/>
                              </a:rPr>
                              <m:t>𝟏𝟖</m:t>
                            </m:r>
                          </m:sup>
                        </m:sSup>
                      </m:oMath>
                    </m:oMathPara>
                  </a14:m>
                  <a:endParaRPr lang="cs-CZ" b="1"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342900" y="3776634"/>
                  <a:ext cx="4985531" cy="549702"/>
                </a:xfrm>
                <a:prstGeom prst="rect">
                  <a:avLst/>
                </a:prstGeom>
                <a:blipFill rotWithShape="0">
                  <a:blip r:embed="rId4"/>
                  <a:stretch>
                    <a:fillRect/>
                  </a:stretch>
                </a:blipFill>
              </p:spPr>
              <p:txBody>
                <a:bodyPr/>
                <a:lstStyle/>
                <a:p>
                  <a:r>
                    <a:rPr lang="cs-CZ">
                      <a:noFill/>
                    </a:rPr>
                    <a:t> </a:t>
                  </a:r>
                </a:p>
              </p:txBody>
            </p:sp>
          </mc:Fallback>
        </mc:AlternateContent>
        <p:cxnSp>
          <p:nvCxnSpPr>
            <p:cNvPr id="13" name="Přímá spojnice 12"/>
            <p:cNvCxnSpPr/>
            <p:nvPr/>
          </p:nvCxnSpPr>
          <p:spPr>
            <a:xfrm>
              <a:off x="4818954" y="4273173"/>
              <a:ext cx="628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4889279" y="4353640"/>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15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anim calcmode="lin" valueType="num">
                                      <p:cBhvr>
                                        <p:cTn id="15" dur="250" fill="hold"/>
                                        <p:tgtEl>
                                          <p:spTgt spid="10"/>
                                        </p:tgtEl>
                                        <p:attrNameLst>
                                          <p:attrName>ppt_x</p:attrName>
                                        </p:attrNameLst>
                                      </p:cBhvr>
                                      <p:tavLst>
                                        <p:tav tm="0">
                                          <p:val>
                                            <p:strVal val="#ppt_x"/>
                                          </p:val>
                                        </p:tav>
                                        <p:tav tm="100000">
                                          <p:val>
                                            <p:strVal val="#ppt_x"/>
                                          </p:val>
                                        </p:tav>
                                      </p:tavLst>
                                    </p:anim>
                                    <p:anim calcmode="lin" valueType="num">
                                      <p:cBhvr>
                                        <p:cTn id="16"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anim calcmode="lin" valueType="num">
                                      <p:cBhvr>
                                        <p:cTn id="22" dur="250" fill="hold"/>
                                        <p:tgtEl>
                                          <p:spTgt spid="15"/>
                                        </p:tgtEl>
                                        <p:attrNameLst>
                                          <p:attrName>ppt_x</p:attrName>
                                        </p:attrNameLst>
                                      </p:cBhvr>
                                      <p:tavLst>
                                        <p:tav tm="0">
                                          <p:val>
                                            <p:strVal val="#ppt_x"/>
                                          </p:val>
                                        </p:tav>
                                        <p:tav tm="100000">
                                          <p:val>
                                            <p:strVal val="#ppt_x"/>
                                          </p:val>
                                        </p:tav>
                                      </p:tavLst>
                                    </p:anim>
                                    <p:anim calcmode="lin" valueType="num">
                                      <p:cBhvr>
                                        <p:cTn id="23"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204453"/>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Elektrický zdroj</a:t>
            </a:r>
            <a:endParaRPr lang="en-US" sz="3600" b="1" i="1" dirty="0">
              <a:effectLst>
                <a:outerShdw blurRad="38100" dist="38100" dir="2700000" algn="tl">
                  <a:srgbClr val="000000">
                    <a:alpha val="43137"/>
                  </a:srgbClr>
                </a:outerShdw>
              </a:effectLst>
            </a:endParaRPr>
          </a:p>
        </p:txBody>
      </p:sp>
      <p:pic>
        <p:nvPicPr>
          <p:cNvPr id="4098" name="Picture 2" descr="A properly closed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 y="799599"/>
            <a:ext cx="2844000" cy="234914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838574" y="1302085"/>
            <a:ext cx="5143501" cy="1846659"/>
          </a:xfrm>
          <a:prstGeom prst="rect">
            <a:avLst/>
          </a:prstGeom>
          <a:noFill/>
        </p:spPr>
        <p:txBody>
          <a:bodyPr wrap="square" rtlCol="0">
            <a:spAutoFit/>
          </a:bodyPr>
          <a:lstStyle/>
          <a:p>
            <a:r>
              <a:rPr lang="cs-CZ" sz="1900" dirty="0" smtClean="0"/>
              <a:t>Elektrický zdroj je každé </a:t>
            </a:r>
            <a:r>
              <a:rPr lang="cs-CZ" sz="1900" b="1" dirty="0" smtClean="0"/>
              <a:t>zařízení</a:t>
            </a:r>
            <a:r>
              <a:rPr lang="cs-CZ" sz="1900" dirty="0" smtClean="0"/>
              <a:t>, které </a:t>
            </a:r>
            <a:r>
              <a:rPr lang="cs-CZ" sz="1900" b="1" dirty="0" smtClean="0"/>
              <a:t>přeměňuje jiný druh energie na energii elektrickou</a:t>
            </a:r>
            <a:r>
              <a:rPr lang="cs-CZ" sz="1900" dirty="0" smtClean="0"/>
              <a:t>.</a:t>
            </a:r>
          </a:p>
          <a:p>
            <a:endParaRPr lang="cs-CZ" sz="1900" dirty="0"/>
          </a:p>
          <a:p>
            <a:r>
              <a:rPr lang="cs-CZ" sz="1900" dirty="0" smtClean="0"/>
              <a:t>Elektrický </a:t>
            </a:r>
            <a:r>
              <a:rPr lang="cs-CZ" sz="1900" b="1" dirty="0" smtClean="0"/>
              <a:t>zdroj má</a:t>
            </a:r>
            <a:r>
              <a:rPr lang="cs-CZ" sz="1900" dirty="0" smtClean="0"/>
              <a:t> dvě místa (</a:t>
            </a:r>
            <a:r>
              <a:rPr lang="cs-CZ" sz="1900" b="1" dirty="0" smtClean="0"/>
              <a:t>póly</a:t>
            </a:r>
            <a:r>
              <a:rPr lang="cs-CZ" sz="1900" dirty="0" smtClean="0"/>
              <a:t>), </a:t>
            </a:r>
            <a:r>
              <a:rPr lang="cs-CZ" sz="1900" b="1" dirty="0" smtClean="0"/>
              <a:t>mezi kterými je udržován elektrický potenciál</a:t>
            </a:r>
            <a:r>
              <a:rPr lang="cs-CZ" sz="1900" dirty="0" smtClean="0"/>
              <a:t> (místa na pólech, kam se napájejí vodiče, se nazývají svorky).</a:t>
            </a:r>
            <a:endParaRPr lang="en-US" sz="1900" dirty="0"/>
          </a:p>
        </p:txBody>
      </p:sp>
      <p:pic>
        <p:nvPicPr>
          <p:cNvPr id="4100" name="Picture 4" descr="http://mog.wz.cz/fyzika/2rocnik/kap405_soubory/image002.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63" b="13417"/>
          <a:stretch/>
        </p:blipFill>
        <p:spPr bwMode="auto">
          <a:xfrm>
            <a:off x="667537" y="3373549"/>
            <a:ext cx="2505075" cy="1558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28612" y="4933931"/>
            <a:ext cx="3543300" cy="969496"/>
          </a:xfrm>
          <a:prstGeom prst="rect">
            <a:avLst/>
          </a:prstGeom>
          <a:noFill/>
        </p:spPr>
        <p:txBody>
          <a:bodyPr wrap="square" rtlCol="0">
            <a:spAutoFit/>
          </a:bodyPr>
          <a:lstStyle/>
          <a:p>
            <a:r>
              <a:rPr lang="cs-CZ" sz="1900" b="1" dirty="0" smtClean="0"/>
              <a:t>Elektromotorické napětí </a:t>
            </a:r>
            <a:r>
              <a:rPr lang="cs-CZ" sz="1900" b="1" i="1" dirty="0" smtClean="0"/>
              <a:t>U</a:t>
            </a:r>
            <a:r>
              <a:rPr lang="cs-CZ" sz="1900" b="1" i="1" baseline="-25000" dirty="0" smtClean="0"/>
              <a:t>e</a:t>
            </a:r>
            <a:r>
              <a:rPr lang="cs-CZ" sz="1900" b="1" i="1" dirty="0" smtClean="0"/>
              <a:t>:</a:t>
            </a:r>
            <a:endParaRPr lang="cs-CZ" sz="1900" b="1" dirty="0" smtClean="0"/>
          </a:p>
          <a:p>
            <a:r>
              <a:rPr lang="cs-CZ" sz="1900" dirty="0" smtClean="0"/>
              <a:t>Napětí mezi póly (nezatíženého) zdroje.</a:t>
            </a:r>
            <a:endParaRPr lang="en-US" sz="1900" dirty="0"/>
          </a:p>
        </p:txBody>
      </p:sp>
      <p:pic>
        <p:nvPicPr>
          <p:cNvPr id="7" name="Picture 4" descr="http://mog.wz.cz/fyzika/2rocnik/kap405_soubory/image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50443" b="13417"/>
          <a:stretch/>
        </p:blipFill>
        <p:spPr bwMode="auto">
          <a:xfrm>
            <a:off x="4572000" y="3329719"/>
            <a:ext cx="2486025" cy="155849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ovéPole 7"/>
              <p:cNvSpPr txBox="1"/>
              <p:nvPr/>
            </p:nvSpPr>
            <p:spPr>
              <a:xfrm>
                <a:off x="4314825" y="4932043"/>
                <a:ext cx="4667250" cy="1261884"/>
              </a:xfrm>
              <a:prstGeom prst="rect">
                <a:avLst/>
              </a:prstGeom>
              <a:noFill/>
            </p:spPr>
            <p:txBody>
              <a:bodyPr wrap="square" rtlCol="0">
                <a:spAutoFit/>
              </a:bodyPr>
              <a:lstStyle/>
              <a:p>
                <a:r>
                  <a:rPr lang="cs-CZ" sz="1900" b="1" dirty="0" smtClean="0"/>
                  <a:t>Svorkové napětí </a:t>
                </a:r>
                <a:r>
                  <a:rPr lang="cs-CZ" sz="1900" b="1" i="1" dirty="0" smtClean="0"/>
                  <a:t>U:</a:t>
                </a:r>
                <a:endParaRPr lang="cs-CZ" sz="1900" b="1" dirty="0" smtClean="0"/>
              </a:p>
              <a:p>
                <a:r>
                  <a:rPr lang="cs-CZ" sz="1900" dirty="0" smtClean="0"/>
                  <a:t>Pokud zdroj zapojíme do obvodu, napětí na svorkách se sníží na hodnotu </a:t>
                </a:r>
                <a:r>
                  <a:rPr lang="cs-CZ" sz="1900" i="1" dirty="0" smtClean="0"/>
                  <a:t>U</a:t>
                </a:r>
                <a:r>
                  <a:rPr lang="cs-CZ" sz="1900" dirty="0" smtClean="0"/>
                  <a:t> kvůli vnitřnímu odporu zdroje </a:t>
                </a:r>
                <a:r>
                  <a:rPr lang="cs-CZ" sz="1900" i="1" dirty="0" smtClean="0"/>
                  <a:t>R</a:t>
                </a:r>
                <a:r>
                  <a:rPr lang="cs-CZ" sz="1900" i="1" baseline="-25000" dirty="0" smtClean="0"/>
                  <a:t>i</a:t>
                </a:r>
                <a:r>
                  <a:rPr lang="cs-CZ" sz="1900" baseline="-25000" dirty="0" smtClean="0"/>
                  <a:t>.</a:t>
                </a:r>
                <a:r>
                  <a:rPr lang="cs-CZ" sz="1900" dirty="0" smtClean="0"/>
                  <a:t> (</a:t>
                </a:r>
                <a14:m>
                  <m:oMath xmlns:m="http://schemas.openxmlformats.org/officeDocument/2006/math">
                    <m:r>
                      <a:rPr lang="cs-CZ" sz="1900" b="0" i="1" smtClean="0">
                        <a:latin typeface="Cambria Math" panose="02040503050406030204" pitchFamily="18" charset="0"/>
                      </a:rPr>
                      <m:t>𝑈</m:t>
                    </m:r>
                    <m:r>
                      <a:rPr lang="cs-CZ" sz="1900" b="0" i="1" smtClean="0">
                        <a:latin typeface="Cambria Math" panose="02040503050406030204" pitchFamily="18" charset="0"/>
                      </a:rPr>
                      <m:t>=</m:t>
                    </m:r>
                    <m:sSub>
                      <m:sSubPr>
                        <m:ctrlPr>
                          <a:rPr lang="cs-CZ" sz="1900" b="0" i="1" smtClean="0">
                            <a:latin typeface="Cambria Math" panose="02040503050406030204" pitchFamily="18" charset="0"/>
                          </a:rPr>
                        </m:ctrlPr>
                      </m:sSubPr>
                      <m:e>
                        <m:r>
                          <a:rPr lang="cs-CZ" sz="1900" b="0" i="1" smtClean="0">
                            <a:latin typeface="Cambria Math" panose="02040503050406030204" pitchFamily="18" charset="0"/>
                          </a:rPr>
                          <m:t>𝑈</m:t>
                        </m:r>
                      </m:e>
                      <m:sub>
                        <m:r>
                          <a:rPr lang="cs-CZ" sz="1900" b="0" i="1" smtClean="0">
                            <a:latin typeface="Cambria Math" panose="02040503050406030204" pitchFamily="18" charset="0"/>
                          </a:rPr>
                          <m:t>𝑒</m:t>
                        </m:r>
                      </m:sub>
                    </m:sSub>
                    <m:r>
                      <a:rPr lang="cs-CZ" sz="1900" b="0" i="1" smtClean="0">
                        <a:latin typeface="Cambria Math" panose="02040503050406030204" pitchFamily="18" charset="0"/>
                      </a:rPr>
                      <m:t>−</m:t>
                    </m:r>
                    <m:sSub>
                      <m:sSubPr>
                        <m:ctrlPr>
                          <a:rPr lang="cs-CZ" sz="1900" b="0" i="1" smtClean="0">
                            <a:latin typeface="Cambria Math" panose="02040503050406030204" pitchFamily="18" charset="0"/>
                          </a:rPr>
                        </m:ctrlPr>
                      </m:sSubPr>
                      <m:e>
                        <m:r>
                          <a:rPr lang="cs-CZ" sz="1900" b="0" i="1" smtClean="0">
                            <a:latin typeface="Cambria Math" panose="02040503050406030204" pitchFamily="18" charset="0"/>
                          </a:rPr>
                          <m:t>𝑅</m:t>
                        </m:r>
                      </m:e>
                      <m:sub>
                        <m:r>
                          <a:rPr lang="cs-CZ" sz="1900" b="0" i="1" smtClean="0">
                            <a:latin typeface="Cambria Math" panose="02040503050406030204" pitchFamily="18" charset="0"/>
                          </a:rPr>
                          <m:t>𝑖</m:t>
                        </m:r>
                      </m:sub>
                    </m:sSub>
                    <m:r>
                      <a:rPr lang="cs-CZ" sz="1900" b="0" i="1" smtClean="0">
                        <a:latin typeface="Cambria Math" panose="02040503050406030204" pitchFamily="18" charset="0"/>
                        <a:ea typeface="Cambria Math" panose="02040503050406030204" pitchFamily="18" charset="0"/>
                      </a:rPr>
                      <m:t>∙</m:t>
                    </m:r>
                    <m:r>
                      <a:rPr lang="cs-CZ" sz="1900" b="0" i="1" smtClean="0">
                        <a:latin typeface="Cambria Math" panose="02040503050406030204" pitchFamily="18" charset="0"/>
                        <a:ea typeface="Cambria Math" panose="02040503050406030204" pitchFamily="18" charset="0"/>
                      </a:rPr>
                      <m:t>𝐼</m:t>
                    </m:r>
                  </m:oMath>
                </a14:m>
                <a:r>
                  <a:rPr lang="cs-CZ" sz="1900" dirty="0" smtClean="0"/>
                  <a:t>)</a:t>
                </a:r>
                <a:endParaRPr lang="en-US" sz="19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4314825" y="4932043"/>
                <a:ext cx="4667250" cy="1261884"/>
              </a:xfrm>
              <a:prstGeom prst="rect">
                <a:avLst/>
              </a:prstGeom>
              <a:blipFill rotWithShape="0">
                <a:blip r:embed="rId4"/>
                <a:stretch>
                  <a:fillRect l="-1307" t="-2415" b="-7729"/>
                </a:stretch>
              </a:blipFill>
            </p:spPr>
            <p:txBody>
              <a:bodyPr/>
              <a:lstStyle/>
              <a:p>
                <a:r>
                  <a:rPr lang="cs-CZ">
                    <a:noFill/>
                  </a:rPr>
                  <a:t> </a:t>
                </a:r>
              </a:p>
            </p:txBody>
          </p:sp>
        </mc:Fallback>
      </mc:AlternateContent>
    </p:spTree>
    <p:extLst>
      <p:ext uri="{BB962C8B-B14F-4D97-AF65-F5344CB8AC3E}">
        <p14:creationId xmlns:p14="http://schemas.microsoft.com/office/powerpoint/2010/main" val="2035866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628650" y="-1619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4" name="TextovéPole 3"/>
          <p:cNvSpPr txBox="1"/>
          <p:nvPr/>
        </p:nvSpPr>
        <p:spPr>
          <a:xfrm>
            <a:off x="342900" y="933450"/>
            <a:ext cx="8258175" cy="707886"/>
          </a:xfrm>
          <a:prstGeom prst="rect">
            <a:avLst/>
          </a:prstGeom>
          <a:noFill/>
        </p:spPr>
        <p:txBody>
          <a:bodyPr wrap="square" rtlCol="0">
            <a:spAutoFit/>
          </a:bodyPr>
          <a:lstStyle/>
          <a:p>
            <a:r>
              <a:rPr lang="cs-CZ" sz="2000" dirty="0" smtClean="0"/>
              <a:t>K baterii o elektromotorickém napětí 4,5 V a vnitřním odporu 1 </a:t>
            </a:r>
            <a:r>
              <a:rPr lang="cs-CZ" sz="2000" dirty="0" smtClean="0">
                <a:sym typeface="Symbol" panose="05050102010706020507" pitchFamily="18" charset="2"/>
              </a:rPr>
              <a:t> je připojená žárovka, kterou prochází proud 200 mA. Jaké je napětí na žárovce?</a:t>
            </a:r>
            <a:endParaRPr lang="cs-CZ" sz="2000" dirty="0"/>
          </a:p>
        </p:txBody>
      </p:sp>
      <p:grpSp>
        <p:nvGrpSpPr>
          <p:cNvPr id="5" name="Skupina 4"/>
          <p:cNvGrpSpPr/>
          <p:nvPr/>
        </p:nvGrpSpPr>
        <p:grpSpPr>
          <a:xfrm>
            <a:off x="342900" y="1797348"/>
            <a:ext cx="2476500" cy="1200329"/>
            <a:chOff x="342900" y="1759267"/>
            <a:chExt cx="2476500" cy="1200329"/>
          </a:xfrm>
        </p:grpSpPr>
        <p:sp>
          <p:nvSpPr>
            <p:cNvPr id="6" name="TextovéPole 5"/>
            <p:cNvSpPr txBox="1"/>
            <p:nvPr/>
          </p:nvSpPr>
          <p:spPr>
            <a:xfrm>
              <a:off x="342900" y="1759267"/>
              <a:ext cx="2476500" cy="1200329"/>
            </a:xfrm>
            <a:prstGeom prst="rect">
              <a:avLst/>
            </a:prstGeom>
            <a:noFill/>
          </p:spPr>
          <p:txBody>
            <a:bodyPr wrap="square" rtlCol="0">
              <a:spAutoFit/>
            </a:bodyPr>
            <a:lstStyle/>
            <a:p>
              <a:r>
                <a:rPr lang="cs-CZ" i="1" dirty="0" smtClean="0"/>
                <a:t>U</a:t>
              </a:r>
              <a:r>
                <a:rPr lang="cs-CZ" i="1" baseline="-25000" dirty="0" smtClean="0"/>
                <a:t>e</a:t>
              </a:r>
              <a:r>
                <a:rPr lang="cs-CZ" dirty="0" smtClean="0"/>
                <a:t> = 4,5 </a:t>
              </a:r>
              <a:r>
                <a:rPr lang="cs-CZ" i="1" dirty="0" smtClean="0"/>
                <a:t>V</a:t>
              </a:r>
            </a:p>
            <a:p>
              <a:r>
                <a:rPr lang="cs-CZ" i="1" dirty="0" smtClean="0"/>
                <a:t>R</a:t>
              </a:r>
              <a:r>
                <a:rPr lang="cs-CZ" i="1" baseline="-25000" dirty="0" smtClean="0"/>
                <a:t>i</a:t>
              </a:r>
              <a:r>
                <a:rPr lang="cs-CZ" dirty="0" smtClean="0"/>
                <a:t> = 1 </a:t>
              </a:r>
              <a:r>
                <a:rPr lang="cs-CZ" dirty="0">
                  <a:sym typeface="Symbol" panose="05050102010706020507" pitchFamily="18" charset="2"/>
                </a:rPr>
                <a:t></a:t>
              </a:r>
              <a:endParaRPr lang="cs-CZ" dirty="0" smtClean="0"/>
            </a:p>
            <a:p>
              <a:r>
                <a:rPr lang="cs-CZ" i="1" dirty="0" smtClean="0"/>
                <a:t>I </a:t>
              </a:r>
              <a:r>
                <a:rPr lang="cs-CZ" dirty="0" smtClean="0"/>
                <a:t>= 200 </a:t>
              </a:r>
              <a:r>
                <a:rPr lang="cs-CZ" i="1" dirty="0" smtClean="0"/>
                <a:t>mA</a:t>
              </a:r>
              <a:r>
                <a:rPr lang="cs-CZ" dirty="0" smtClean="0"/>
                <a:t> = 0,2 </a:t>
              </a:r>
              <a:r>
                <a:rPr lang="cs-CZ" i="1" dirty="0" smtClean="0"/>
                <a:t>A</a:t>
              </a:r>
              <a:endParaRPr lang="cs-CZ" dirty="0" smtClean="0"/>
            </a:p>
            <a:p>
              <a:r>
                <a:rPr lang="cs-CZ" i="1" dirty="0" smtClean="0"/>
                <a:t>U</a:t>
              </a:r>
              <a:r>
                <a:rPr lang="cs-CZ" dirty="0" smtClean="0"/>
                <a:t> = ? </a:t>
              </a:r>
              <a:r>
                <a:rPr lang="cs-CZ" i="1" dirty="0" smtClean="0"/>
                <a:t>V</a:t>
              </a:r>
              <a:endParaRPr lang="cs-CZ" i="1" dirty="0"/>
            </a:p>
          </p:txBody>
        </p:sp>
        <p:cxnSp>
          <p:nvCxnSpPr>
            <p:cNvPr id="7" name="Přímá spojnice 6"/>
            <p:cNvCxnSpPr/>
            <p:nvPr/>
          </p:nvCxnSpPr>
          <p:spPr>
            <a:xfrm>
              <a:off x="342900" y="2959596"/>
              <a:ext cx="23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Skupina 9"/>
          <p:cNvGrpSpPr/>
          <p:nvPr/>
        </p:nvGrpSpPr>
        <p:grpSpPr>
          <a:xfrm>
            <a:off x="267460" y="3226227"/>
            <a:ext cx="8289196" cy="369332"/>
            <a:chOff x="267460" y="3226227"/>
            <a:chExt cx="8289196" cy="369332"/>
          </a:xfrm>
        </p:grpSpPr>
        <mc:AlternateContent xmlns:mc="http://schemas.openxmlformats.org/markup-compatibility/2006" xmlns:a14="http://schemas.microsoft.com/office/drawing/2010/main">
          <mc:Choice Requires="a14">
            <p:sp>
              <p:nvSpPr>
                <p:cNvPr id="8" name="Obdélník 7"/>
                <p:cNvSpPr/>
                <p:nvPr/>
              </p:nvSpPr>
              <p:spPr>
                <a:xfrm>
                  <a:off x="267460" y="3226227"/>
                  <a:ext cx="17554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b="1" i="1">
                            <a:latin typeface="Cambria Math" panose="02040503050406030204" pitchFamily="18" charset="0"/>
                          </a:rPr>
                          <m:t>𝑼</m:t>
                        </m:r>
                        <m:r>
                          <a:rPr lang="cs-CZ" b="1" i="1">
                            <a:latin typeface="Cambria Math" panose="02040503050406030204" pitchFamily="18" charset="0"/>
                          </a:rPr>
                          <m:t>=</m:t>
                        </m:r>
                        <m:sSub>
                          <m:sSubPr>
                            <m:ctrlPr>
                              <a:rPr lang="cs-CZ" b="1" i="1">
                                <a:latin typeface="Cambria Math" panose="02040503050406030204" pitchFamily="18" charset="0"/>
                              </a:rPr>
                            </m:ctrlPr>
                          </m:sSubPr>
                          <m:e>
                            <m:r>
                              <a:rPr lang="cs-CZ" b="1" i="1">
                                <a:latin typeface="Cambria Math" panose="02040503050406030204" pitchFamily="18" charset="0"/>
                              </a:rPr>
                              <m:t>𝑼</m:t>
                            </m:r>
                          </m:e>
                          <m:sub>
                            <m:r>
                              <a:rPr lang="cs-CZ" b="1" i="1">
                                <a:latin typeface="Cambria Math" panose="02040503050406030204" pitchFamily="18" charset="0"/>
                              </a:rPr>
                              <m:t>𝒆</m:t>
                            </m:r>
                          </m:sub>
                        </m:sSub>
                        <m:r>
                          <a:rPr lang="cs-CZ" b="1" i="1">
                            <a:latin typeface="Cambria Math" panose="02040503050406030204" pitchFamily="18" charset="0"/>
                          </a:rPr>
                          <m:t>−</m:t>
                        </m:r>
                        <m:sSub>
                          <m:sSubPr>
                            <m:ctrlPr>
                              <a:rPr lang="cs-CZ" b="1" i="1">
                                <a:latin typeface="Cambria Math" panose="02040503050406030204" pitchFamily="18" charset="0"/>
                              </a:rPr>
                            </m:ctrlPr>
                          </m:sSubPr>
                          <m:e>
                            <m:r>
                              <a:rPr lang="cs-CZ" b="1" i="1">
                                <a:latin typeface="Cambria Math" panose="02040503050406030204" pitchFamily="18" charset="0"/>
                              </a:rPr>
                              <m:t>𝑹</m:t>
                            </m:r>
                          </m:e>
                          <m:sub>
                            <m:r>
                              <a:rPr lang="cs-CZ" b="1" i="1">
                                <a:latin typeface="Cambria Math" panose="02040503050406030204" pitchFamily="18" charset="0"/>
                              </a:rPr>
                              <m:t>𝒊</m:t>
                            </m:r>
                          </m:sub>
                        </m:sSub>
                        <m:r>
                          <a:rPr lang="cs-CZ" b="1" i="1">
                            <a:latin typeface="Cambria Math" panose="02040503050406030204" pitchFamily="18" charset="0"/>
                            <a:ea typeface="Cambria Math" panose="02040503050406030204" pitchFamily="18" charset="0"/>
                          </a:rPr>
                          <m:t>∙</m:t>
                        </m:r>
                        <m:r>
                          <a:rPr lang="cs-CZ" b="1" i="1">
                            <a:latin typeface="Cambria Math" panose="02040503050406030204" pitchFamily="18" charset="0"/>
                            <a:ea typeface="Cambria Math" panose="02040503050406030204" pitchFamily="18" charset="0"/>
                          </a:rPr>
                          <m:t>𝑰</m:t>
                        </m:r>
                      </m:oMath>
                    </m:oMathPara>
                  </a14:m>
                  <a:endParaRPr lang="cs-CZ" b="1" dirty="0"/>
                </a:p>
              </p:txBody>
            </p:sp>
          </mc:Choice>
          <mc:Fallback xmlns="">
            <p:sp>
              <p:nvSpPr>
                <p:cNvPr id="8" name="Obdélník 7"/>
                <p:cNvSpPr>
                  <a:spLocks noRot="1" noChangeAspect="1" noMove="1" noResize="1" noEditPoints="1" noAdjustHandles="1" noChangeArrowheads="1" noChangeShapeType="1" noTextEdit="1"/>
                </p:cNvSpPr>
                <p:nvPr/>
              </p:nvSpPr>
              <p:spPr>
                <a:xfrm>
                  <a:off x="267460" y="3226227"/>
                  <a:ext cx="1755481" cy="369332"/>
                </a:xfrm>
                <a:prstGeom prst="rect">
                  <a:avLst/>
                </a:prstGeom>
                <a:blipFill rotWithShape="0">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2828870" y="3272393"/>
                  <a:ext cx="57277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𝑁𝑎</m:t>
                        </m:r>
                        <m:r>
                          <a:rPr lang="cs-CZ" b="0" i="1" smtClean="0">
                            <a:latin typeface="Cambria Math" panose="02040503050406030204" pitchFamily="18" charset="0"/>
                          </a:rPr>
                          <m:t> žá</m:t>
                        </m:r>
                        <m:r>
                          <a:rPr lang="cs-CZ" b="0" i="1" smtClean="0">
                            <a:latin typeface="Cambria Math" panose="02040503050406030204" pitchFamily="18" charset="0"/>
                          </a:rPr>
                          <m:t>𝑟𝑜𝑣𝑐𝑒</m:t>
                        </m:r>
                        <m:r>
                          <a:rPr lang="cs-CZ" b="0" i="1" smtClean="0">
                            <a:latin typeface="Cambria Math" panose="02040503050406030204" pitchFamily="18" charset="0"/>
                          </a:rPr>
                          <m:t> </m:t>
                        </m:r>
                        <m:r>
                          <a:rPr lang="cs-CZ" b="0" i="1" smtClean="0">
                            <a:latin typeface="Cambria Math" panose="02040503050406030204" pitchFamily="18" charset="0"/>
                          </a:rPr>
                          <m:t>𝑏𝑢𝑑𝑒</m:t>
                        </m:r>
                        <m:r>
                          <a:rPr lang="cs-CZ" b="0" i="1" smtClean="0">
                            <a:latin typeface="Cambria Math" panose="02040503050406030204" pitchFamily="18" charset="0"/>
                          </a:rPr>
                          <m:t> </m:t>
                        </m:r>
                        <m:r>
                          <a:rPr lang="cs-CZ" b="0" i="1" smtClean="0">
                            <a:latin typeface="Cambria Math" panose="02040503050406030204" pitchFamily="18" charset="0"/>
                          </a:rPr>
                          <m:t>𝑠𝑡𝑒𝑗𝑛</m:t>
                        </m:r>
                        <m:r>
                          <a:rPr lang="cs-CZ" b="0" i="1" smtClean="0">
                            <a:latin typeface="Cambria Math" panose="02040503050406030204" pitchFamily="18" charset="0"/>
                          </a:rPr>
                          <m:t>é </m:t>
                        </m:r>
                        <m:r>
                          <a:rPr lang="cs-CZ" b="0" i="1" smtClean="0">
                            <a:latin typeface="Cambria Math" panose="02040503050406030204" pitchFamily="18" charset="0"/>
                          </a:rPr>
                          <m:t>𝑛𝑎𝑝</m:t>
                        </m:r>
                        <m:r>
                          <a:rPr lang="cs-CZ" b="0" i="1" smtClean="0">
                            <a:latin typeface="Cambria Math" panose="02040503050406030204" pitchFamily="18" charset="0"/>
                          </a:rPr>
                          <m:t>ě</m:t>
                        </m:r>
                        <m:r>
                          <a:rPr lang="cs-CZ" b="0" i="1" smtClean="0">
                            <a:latin typeface="Cambria Math" panose="02040503050406030204" pitchFamily="18" charset="0"/>
                          </a:rPr>
                          <m:t>𝑡</m:t>
                        </m:r>
                        <m:r>
                          <a:rPr lang="cs-CZ" b="0" i="1" smtClean="0">
                            <a:latin typeface="Cambria Math" panose="02040503050406030204" pitchFamily="18" charset="0"/>
                          </a:rPr>
                          <m:t>í </m:t>
                        </m:r>
                        <m:r>
                          <a:rPr lang="cs-CZ" b="0" i="1" smtClean="0">
                            <a:latin typeface="Cambria Math" panose="02040503050406030204" pitchFamily="18" charset="0"/>
                          </a:rPr>
                          <m:t>𝑗𝑎𝑘𝑜</m:t>
                        </m:r>
                        <m:r>
                          <a:rPr lang="cs-CZ" b="0" i="1" smtClean="0">
                            <a:latin typeface="Cambria Math" panose="02040503050406030204" pitchFamily="18" charset="0"/>
                          </a:rPr>
                          <m:t> </m:t>
                        </m:r>
                        <m:r>
                          <a:rPr lang="cs-CZ" b="0" i="1" smtClean="0">
                            <a:latin typeface="Cambria Math" panose="02040503050406030204" pitchFamily="18" charset="0"/>
                          </a:rPr>
                          <m:t>𝑛𝑎</m:t>
                        </m:r>
                        <m:r>
                          <a:rPr lang="cs-CZ" b="0" i="1" smtClean="0">
                            <a:latin typeface="Cambria Math" panose="02040503050406030204" pitchFamily="18" charset="0"/>
                          </a:rPr>
                          <m:t> </m:t>
                        </m:r>
                        <m:r>
                          <a:rPr lang="cs-CZ" b="0" i="1" smtClean="0">
                            <a:latin typeface="Cambria Math" panose="02040503050406030204" pitchFamily="18" charset="0"/>
                          </a:rPr>
                          <m:t>𝑠𝑣𝑜𝑟𝑘</m:t>
                        </m:r>
                        <m:r>
                          <a:rPr lang="cs-CZ" b="0" i="1" smtClean="0">
                            <a:latin typeface="Cambria Math" panose="02040503050406030204" pitchFamily="18" charset="0"/>
                          </a:rPr>
                          <m:t>á</m:t>
                        </m:r>
                        <m:r>
                          <a:rPr lang="cs-CZ" b="0" i="1" smtClean="0">
                            <a:latin typeface="Cambria Math" panose="02040503050406030204" pitchFamily="18" charset="0"/>
                          </a:rPr>
                          <m:t>𝑐h</m:t>
                        </m:r>
                        <m:r>
                          <a:rPr lang="cs-CZ" b="0" i="1" smtClean="0">
                            <a:latin typeface="Cambria Math" panose="02040503050406030204" pitchFamily="18" charset="0"/>
                          </a:rPr>
                          <m:t> </m:t>
                        </m:r>
                        <m:r>
                          <a:rPr lang="cs-CZ" b="0" i="1" smtClean="0">
                            <a:latin typeface="Cambria Math" panose="02040503050406030204" pitchFamily="18" charset="0"/>
                          </a:rPr>
                          <m:t>𝑧𝑑𝑟𝑜𝑗𝑒</m:t>
                        </m:r>
                        <m:r>
                          <a:rPr lang="cs-CZ" b="0" i="1" smtClean="0">
                            <a:latin typeface="Cambria Math" panose="02040503050406030204" pitchFamily="18" charset="0"/>
                          </a:rPr>
                          <m:t>.</m:t>
                        </m:r>
                      </m:oMath>
                    </m:oMathPara>
                  </a14:m>
                  <a:endParaRPr lang="cs-CZ"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2828870" y="3272393"/>
                  <a:ext cx="5727786" cy="276999"/>
                </a:xfrm>
                <a:prstGeom prst="rect">
                  <a:avLst/>
                </a:prstGeom>
                <a:blipFill rotWithShape="0">
                  <a:blip r:embed="rId3"/>
                  <a:stretch>
                    <a:fillRect l="-851" t="-6667" r="-532" b="-35556"/>
                  </a:stretch>
                </a:blipFill>
              </p:spPr>
              <p:txBody>
                <a:bodyPr/>
                <a:lstStyle/>
                <a:p>
                  <a:r>
                    <a:rPr lang="cs-CZ">
                      <a:noFill/>
                    </a:rPr>
                    <a:t> </a:t>
                  </a:r>
                </a:p>
              </p:txBody>
            </p:sp>
          </mc:Fallback>
        </mc:AlternateContent>
      </p:grpSp>
      <p:grpSp>
        <p:nvGrpSpPr>
          <p:cNvPr id="14" name="Skupina 13"/>
          <p:cNvGrpSpPr/>
          <p:nvPr/>
        </p:nvGrpSpPr>
        <p:grpSpPr>
          <a:xfrm>
            <a:off x="267460" y="3824108"/>
            <a:ext cx="6218434" cy="428862"/>
            <a:chOff x="267460" y="3824108"/>
            <a:chExt cx="6218434" cy="428862"/>
          </a:xfrm>
        </p:grpSpPr>
        <mc:AlternateContent xmlns:mc="http://schemas.openxmlformats.org/markup-compatibility/2006" xmlns:a14="http://schemas.microsoft.com/office/drawing/2010/main">
          <mc:Choice Requires="a14">
            <p:sp>
              <p:nvSpPr>
                <p:cNvPr id="11" name="Obdélník 10"/>
                <p:cNvSpPr/>
                <p:nvPr/>
              </p:nvSpPr>
              <p:spPr>
                <a:xfrm>
                  <a:off x="267460" y="3824108"/>
                  <a:ext cx="62184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𝑼</m:t>
                        </m:r>
                        <m:r>
                          <a:rPr lang="cs-CZ" b="0" i="1">
                            <a:latin typeface="Cambria Math" panose="02040503050406030204" pitchFamily="18" charset="0"/>
                          </a:rPr>
                          <m:t>=</m:t>
                        </m:r>
                        <m:sSub>
                          <m:sSubPr>
                            <m:ctrlPr>
                              <a:rPr lang="cs-CZ" i="1">
                                <a:latin typeface="Cambria Math" panose="02040503050406030204" pitchFamily="18" charset="0"/>
                              </a:rPr>
                            </m:ctrlPr>
                          </m:sSubPr>
                          <m:e>
                            <m:r>
                              <a:rPr lang="cs-CZ" b="0" i="1">
                                <a:latin typeface="Cambria Math" panose="02040503050406030204" pitchFamily="18" charset="0"/>
                              </a:rPr>
                              <m:t>𝑈</m:t>
                            </m:r>
                          </m:e>
                          <m:sub>
                            <m:r>
                              <a:rPr lang="cs-CZ" b="0" i="1">
                                <a:latin typeface="Cambria Math" panose="02040503050406030204" pitchFamily="18" charset="0"/>
                              </a:rPr>
                              <m:t>𝑒</m:t>
                            </m:r>
                          </m:sub>
                        </m:sSub>
                        <m:r>
                          <a:rPr lang="cs-CZ" b="0" i="1">
                            <a:latin typeface="Cambria Math" panose="02040503050406030204" pitchFamily="18" charset="0"/>
                          </a:rPr>
                          <m:t>−</m:t>
                        </m:r>
                        <m:sSub>
                          <m:sSubPr>
                            <m:ctrlPr>
                              <a:rPr lang="cs-CZ" i="1">
                                <a:latin typeface="Cambria Math" panose="02040503050406030204" pitchFamily="18" charset="0"/>
                              </a:rPr>
                            </m:ctrlPr>
                          </m:sSubPr>
                          <m:e>
                            <m:r>
                              <a:rPr lang="cs-CZ" b="0" i="1">
                                <a:latin typeface="Cambria Math" panose="02040503050406030204" pitchFamily="18" charset="0"/>
                              </a:rPr>
                              <m:t>𝑅</m:t>
                            </m:r>
                          </m:e>
                          <m:sub>
                            <m:r>
                              <a:rPr lang="cs-CZ" b="0" i="1">
                                <a:latin typeface="Cambria Math" panose="02040503050406030204" pitchFamily="18" charset="0"/>
                              </a:rPr>
                              <m:t>𝑖</m:t>
                            </m:r>
                          </m:sub>
                        </m:sSub>
                        <m:r>
                          <a:rPr lang="cs-CZ" b="0" i="1">
                            <a:latin typeface="Cambria Math" panose="02040503050406030204" pitchFamily="18" charset="0"/>
                            <a:ea typeface="Cambria Math" panose="02040503050406030204" pitchFamily="18" charset="0"/>
                          </a:rPr>
                          <m:t>∙</m:t>
                        </m:r>
                        <m:r>
                          <a:rPr lang="cs-CZ" b="0" i="1">
                            <a:latin typeface="Cambria Math" panose="02040503050406030204" pitchFamily="18" charset="0"/>
                            <a:ea typeface="Cambria Math" panose="02040503050406030204" pitchFamily="18" charset="0"/>
                          </a:rPr>
                          <m:t>𝐼</m:t>
                        </m:r>
                        <m:r>
                          <a:rPr lang="cs-CZ" b="0" i="0" smtClean="0">
                            <a:latin typeface="Cambria Math" panose="02040503050406030204" pitchFamily="18" charset="0"/>
                            <a:ea typeface="Cambria Math" panose="02040503050406030204" pitchFamily="18" charset="0"/>
                          </a:rPr>
                          <m:t>=4,5 </m:t>
                        </m:r>
                        <m:r>
                          <m:rPr>
                            <m:sty m:val="p"/>
                          </m:rPr>
                          <a:rPr lang="cs-CZ" b="0" i="0" smtClean="0">
                            <a:latin typeface="Cambria Math" panose="02040503050406030204" pitchFamily="18" charset="0"/>
                            <a:ea typeface="Cambria Math" panose="02040503050406030204" pitchFamily="18" charset="0"/>
                          </a:rPr>
                          <m:t>V</m:t>
                        </m:r>
                        <m:r>
                          <a:rPr lang="cs-CZ" b="0" i="0" smtClean="0">
                            <a:latin typeface="Cambria Math" panose="02040503050406030204" pitchFamily="18" charset="0"/>
                            <a:ea typeface="Cambria Math" panose="02040503050406030204" pitchFamily="18" charset="0"/>
                          </a:rPr>
                          <m:t>−1</m:t>
                        </m:r>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sym typeface="Symbol" panose="05050102010706020507" pitchFamily="18" charset="2"/>
                          </a:rPr>
                          <m:t>∙0,2 </m:t>
                        </m:r>
                        <m:r>
                          <a:rPr lang="cs-CZ" b="0" i="1" smtClean="0">
                            <a:latin typeface="Cambria Math" panose="02040503050406030204" pitchFamily="18" charset="0"/>
                            <a:ea typeface="Cambria Math" panose="02040503050406030204" pitchFamily="18" charset="0"/>
                            <a:sym typeface="Symbol" panose="05050102010706020507" pitchFamily="18" charset="2"/>
                          </a:rPr>
                          <m:t>𝐴</m:t>
                        </m:r>
                        <m:r>
                          <a:rPr lang="cs-CZ" b="0" i="1" smtClean="0">
                            <a:latin typeface="Cambria Math" panose="02040503050406030204" pitchFamily="18" charset="0"/>
                            <a:ea typeface="Cambria Math" panose="02040503050406030204" pitchFamily="18" charset="0"/>
                            <a:sym typeface="Symbol" panose="05050102010706020507" pitchFamily="18" charset="2"/>
                          </a:rPr>
                          <m:t>=4,5 </m:t>
                        </m:r>
                        <m:r>
                          <a:rPr lang="cs-CZ" b="0" i="1" smtClean="0">
                            <a:latin typeface="Cambria Math" panose="02040503050406030204" pitchFamily="18" charset="0"/>
                            <a:ea typeface="Cambria Math" panose="02040503050406030204" pitchFamily="18" charset="0"/>
                            <a:sym typeface="Symbol" panose="05050102010706020507" pitchFamily="18" charset="2"/>
                          </a:rPr>
                          <m:t>𝑉</m:t>
                        </m:r>
                        <m:r>
                          <a:rPr lang="cs-CZ" b="0" i="1" smtClean="0">
                            <a:latin typeface="Cambria Math" panose="02040503050406030204" pitchFamily="18" charset="0"/>
                            <a:ea typeface="Cambria Math" panose="02040503050406030204" pitchFamily="18" charset="0"/>
                            <a:sym typeface="Symbol" panose="05050102010706020507" pitchFamily="18" charset="2"/>
                          </a:rPr>
                          <m:t>−0,2 </m:t>
                        </m:r>
                        <m:r>
                          <a:rPr lang="cs-CZ" b="0" i="1" smtClean="0">
                            <a:latin typeface="Cambria Math" panose="02040503050406030204" pitchFamily="18" charset="0"/>
                            <a:ea typeface="Cambria Math" panose="02040503050406030204" pitchFamily="18" charset="0"/>
                            <a:sym typeface="Symbol" panose="05050102010706020507" pitchFamily="18" charset="2"/>
                          </a:rPr>
                          <m:t>𝑉</m:t>
                        </m:r>
                        <m:r>
                          <a:rPr lang="cs-CZ" b="0" i="1" smtClean="0">
                            <a:latin typeface="Cambria Math" panose="02040503050406030204" pitchFamily="18" charset="0"/>
                            <a:ea typeface="Cambria Math" panose="02040503050406030204" pitchFamily="18" charset="0"/>
                            <a:sym typeface="Symbol" panose="05050102010706020507" pitchFamily="18" charset="2"/>
                          </a:rPr>
                          <m:t>=</m:t>
                        </m:r>
                        <m:r>
                          <a:rPr lang="cs-CZ" b="1" i="1" smtClean="0">
                            <a:latin typeface="Cambria Math" panose="02040503050406030204" pitchFamily="18" charset="0"/>
                            <a:ea typeface="Cambria Math" panose="02040503050406030204" pitchFamily="18" charset="0"/>
                            <a:sym typeface="Symbol" panose="05050102010706020507" pitchFamily="18" charset="2"/>
                          </a:rPr>
                          <m:t>𝟒</m:t>
                        </m:r>
                        <m:r>
                          <a:rPr lang="cs-CZ" b="1" i="1" smtClean="0">
                            <a:latin typeface="Cambria Math" panose="02040503050406030204" pitchFamily="18" charset="0"/>
                            <a:ea typeface="Cambria Math" panose="02040503050406030204" pitchFamily="18" charset="0"/>
                            <a:sym typeface="Symbol" panose="05050102010706020507" pitchFamily="18" charset="2"/>
                          </a:rPr>
                          <m:t>,</m:t>
                        </m:r>
                        <m:r>
                          <a:rPr lang="cs-CZ" b="1" i="1" smtClean="0">
                            <a:latin typeface="Cambria Math" panose="02040503050406030204" pitchFamily="18" charset="0"/>
                            <a:ea typeface="Cambria Math" panose="02040503050406030204" pitchFamily="18" charset="0"/>
                            <a:sym typeface="Symbol" panose="05050102010706020507" pitchFamily="18" charset="2"/>
                          </a:rPr>
                          <m:t>𝟑</m:t>
                        </m:r>
                        <m:r>
                          <a:rPr lang="cs-CZ" b="1" i="1" smtClean="0">
                            <a:latin typeface="Cambria Math" panose="02040503050406030204" pitchFamily="18" charset="0"/>
                            <a:ea typeface="Cambria Math" panose="02040503050406030204" pitchFamily="18" charset="0"/>
                            <a:sym typeface="Symbol" panose="05050102010706020507" pitchFamily="18" charset="2"/>
                          </a:rPr>
                          <m:t> </m:t>
                        </m:r>
                        <m:r>
                          <a:rPr lang="cs-CZ" b="1" i="1" smtClean="0">
                            <a:latin typeface="Cambria Math" panose="02040503050406030204" pitchFamily="18" charset="0"/>
                            <a:ea typeface="Cambria Math" panose="02040503050406030204" pitchFamily="18" charset="0"/>
                            <a:sym typeface="Symbol" panose="05050102010706020507" pitchFamily="18" charset="2"/>
                          </a:rPr>
                          <m:t>𝑽</m:t>
                        </m:r>
                      </m:oMath>
                    </m:oMathPara>
                  </a14:m>
                  <a:endParaRPr lang="cs-CZ" b="1" dirty="0"/>
                </a:p>
              </p:txBody>
            </p:sp>
          </mc:Choice>
          <mc:Fallback xmlns="">
            <p:sp>
              <p:nvSpPr>
                <p:cNvPr id="11" name="Obdélník 10"/>
                <p:cNvSpPr>
                  <a:spLocks noRot="1" noChangeAspect="1" noMove="1" noResize="1" noEditPoints="1" noAdjustHandles="1" noChangeArrowheads="1" noChangeShapeType="1" noTextEdit="1"/>
                </p:cNvSpPr>
                <p:nvPr/>
              </p:nvSpPr>
              <p:spPr>
                <a:xfrm>
                  <a:off x="267460" y="3824108"/>
                  <a:ext cx="6218434" cy="369332"/>
                </a:xfrm>
                <a:prstGeom prst="rect">
                  <a:avLst/>
                </a:prstGeom>
                <a:blipFill rotWithShape="0">
                  <a:blip r:embed="rId4"/>
                  <a:stretch>
                    <a:fillRect/>
                  </a:stretch>
                </a:blipFill>
              </p:spPr>
              <p:txBody>
                <a:bodyPr/>
                <a:lstStyle/>
                <a:p>
                  <a:r>
                    <a:rPr lang="cs-CZ">
                      <a:noFill/>
                    </a:rPr>
                    <a:t> </a:t>
                  </a:r>
                </a:p>
              </p:txBody>
            </p:sp>
          </mc:Fallback>
        </mc:AlternateContent>
        <p:cxnSp>
          <p:nvCxnSpPr>
            <p:cNvPr id="12" name="Přímá spojnice 11"/>
            <p:cNvCxnSpPr/>
            <p:nvPr/>
          </p:nvCxnSpPr>
          <p:spPr>
            <a:xfrm>
              <a:off x="5723829" y="4172008"/>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5821460" y="4252970"/>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183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anim calcmode="lin" valueType="num">
                                      <p:cBhvr>
                                        <p:cTn id="15" dur="250" fill="hold"/>
                                        <p:tgtEl>
                                          <p:spTgt spid="10"/>
                                        </p:tgtEl>
                                        <p:attrNameLst>
                                          <p:attrName>ppt_x</p:attrName>
                                        </p:attrNameLst>
                                      </p:cBhvr>
                                      <p:tavLst>
                                        <p:tav tm="0">
                                          <p:val>
                                            <p:strVal val="#ppt_x"/>
                                          </p:val>
                                        </p:tav>
                                        <p:tav tm="100000">
                                          <p:val>
                                            <p:strVal val="#ppt_x"/>
                                          </p:val>
                                        </p:tav>
                                      </p:tavLst>
                                    </p:anim>
                                    <p:anim calcmode="lin" valueType="num">
                                      <p:cBhvr>
                                        <p:cTn id="16"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anim calcmode="lin" valueType="num">
                                      <p:cBhvr>
                                        <p:cTn id="22" dur="250" fill="hold"/>
                                        <p:tgtEl>
                                          <p:spTgt spid="14"/>
                                        </p:tgtEl>
                                        <p:attrNameLst>
                                          <p:attrName>ppt_x</p:attrName>
                                        </p:attrNameLst>
                                      </p:cBhvr>
                                      <p:tavLst>
                                        <p:tav tm="0">
                                          <p:val>
                                            <p:strVal val="#ppt_x"/>
                                          </p:val>
                                        </p:tav>
                                        <p:tav tm="100000">
                                          <p:val>
                                            <p:strVal val="#ppt_x"/>
                                          </p:val>
                                        </p:tav>
                                      </p:tavLst>
                                    </p:anim>
                                    <p:anim calcmode="lin" valueType="num">
                                      <p:cBhvr>
                                        <p:cTn id="23"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Elektrický proud v kovech</a:t>
            </a:r>
            <a:endParaRPr lang="en-US" sz="3600" b="1" i="1" dirty="0">
              <a:effectLst>
                <a:outerShdw blurRad="38100" dist="38100" dir="2700000" algn="tl">
                  <a:srgbClr val="000000">
                    <a:alpha val="43137"/>
                  </a:srgbClr>
                </a:outerShdw>
              </a:effectLst>
            </a:endParaRPr>
          </a:p>
        </p:txBody>
      </p:sp>
      <p:pic>
        <p:nvPicPr>
          <p:cNvPr id="5122" name="Picture 2" descr="http://www.dynamicscience.com.au/tester/solutions1/war/metallurgy/metals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705699"/>
            <a:ext cx="2790825" cy="2409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981450" y="1325563"/>
            <a:ext cx="4819650" cy="3170099"/>
          </a:xfrm>
          <a:prstGeom prst="rect">
            <a:avLst/>
          </a:prstGeom>
          <a:noFill/>
        </p:spPr>
        <p:txBody>
          <a:bodyPr wrap="square" rtlCol="0">
            <a:spAutoFit/>
          </a:bodyPr>
          <a:lstStyle/>
          <a:p>
            <a:r>
              <a:rPr lang="cs-CZ" sz="2000" dirty="0" smtClean="0"/>
              <a:t>Valenční elektrony mohou být snadno odtrženy z atomového obalu (tzv. </a:t>
            </a:r>
            <a:r>
              <a:rPr lang="cs-CZ" sz="2000" b="1" i="1" dirty="0" smtClean="0"/>
              <a:t>volné elektrony</a:t>
            </a:r>
            <a:r>
              <a:rPr lang="cs-CZ" sz="2000" dirty="0" smtClean="0"/>
              <a:t>).</a:t>
            </a:r>
          </a:p>
          <a:p>
            <a:endParaRPr lang="cs-CZ" sz="2000" dirty="0"/>
          </a:p>
          <a:p>
            <a:r>
              <a:rPr lang="cs-CZ" sz="2000" b="1" i="1" dirty="0" smtClean="0"/>
              <a:t>Volné elektrony se chaoticky pohybují</a:t>
            </a:r>
            <a:r>
              <a:rPr lang="cs-CZ" sz="2000" dirty="0" smtClean="0"/>
              <a:t> mezi atomy kovu (tzv. elektronový plyn).</a:t>
            </a:r>
          </a:p>
          <a:p>
            <a:endParaRPr lang="cs-CZ" sz="2000" dirty="0"/>
          </a:p>
          <a:p>
            <a:r>
              <a:rPr lang="cs-CZ" sz="2000" b="1" i="1" dirty="0" smtClean="0"/>
              <a:t>Když</a:t>
            </a:r>
            <a:r>
              <a:rPr lang="cs-CZ" sz="2000" dirty="0" smtClean="0"/>
              <a:t> </a:t>
            </a:r>
            <a:r>
              <a:rPr lang="cs-CZ" sz="2000" b="1" i="1" dirty="0" smtClean="0"/>
              <a:t>připojíme</a:t>
            </a:r>
            <a:r>
              <a:rPr lang="cs-CZ" sz="2000" dirty="0" smtClean="0"/>
              <a:t> kovový </a:t>
            </a:r>
            <a:r>
              <a:rPr lang="cs-CZ" sz="2000" b="1" i="1" dirty="0" smtClean="0"/>
              <a:t>vodič ke zdroji</a:t>
            </a:r>
            <a:r>
              <a:rPr lang="cs-CZ" sz="2000" dirty="0" smtClean="0"/>
              <a:t>, </a:t>
            </a:r>
            <a:r>
              <a:rPr lang="cs-CZ" sz="2000" b="1" i="1" dirty="0" smtClean="0"/>
              <a:t>volné elektrony</a:t>
            </a:r>
            <a:r>
              <a:rPr lang="cs-CZ" sz="2000" dirty="0" smtClean="0"/>
              <a:t> se začnou </a:t>
            </a:r>
            <a:r>
              <a:rPr lang="cs-CZ" sz="2000" b="1" i="1" dirty="0" smtClean="0"/>
              <a:t>pohybovat usměrněně</a:t>
            </a:r>
            <a:r>
              <a:rPr lang="cs-CZ" sz="2000" dirty="0" smtClean="0"/>
              <a:t> ke kladnému pólu (vzniká elektrický proud).</a:t>
            </a:r>
            <a:endParaRPr lang="en-US" sz="2000" dirty="0"/>
          </a:p>
        </p:txBody>
      </p:sp>
      <p:pic>
        <p:nvPicPr>
          <p:cNvPr id="5" name="Picture 6" descr="https://dlnmh9ip6v2uc.cloudfront.net/assets/9/5/6/1/4/519fcd42ce395f804c0000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40050" y="4875798"/>
            <a:ext cx="5715000" cy="16287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5"/>
          <p:cNvCxnSpPr/>
          <p:nvPr/>
        </p:nvCxnSpPr>
        <p:spPr>
          <a:xfrm>
            <a:off x="8136075" y="4875798"/>
            <a:ext cx="0" cy="16573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1259025" y="4875798"/>
            <a:ext cx="0" cy="16573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Minus 7"/>
          <p:cNvSpPr/>
          <p:nvPr/>
        </p:nvSpPr>
        <p:spPr>
          <a:xfrm>
            <a:off x="525600" y="5497305"/>
            <a:ext cx="571500" cy="43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8"/>
          <p:cNvSpPr/>
          <p:nvPr/>
        </p:nvSpPr>
        <p:spPr>
          <a:xfrm>
            <a:off x="8297100" y="5425305"/>
            <a:ext cx="504000" cy="504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333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Ohmův zákon</a:t>
            </a:r>
            <a:endParaRPr lang="en-US" sz="3600" b="1" i="1" dirty="0">
              <a:effectLst>
                <a:outerShdw blurRad="38100" dist="38100" dir="2700000" algn="tl">
                  <a:srgbClr val="000000">
                    <a:alpha val="43137"/>
                  </a:srgbClr>
                </a:outerShdw>
              </a:effectLst>
            </a:endParaRPr>
          </a:p>
        </p:txBody>
      </p:sp>
      <p:sp>
        <p:nvSpPr>
          <p:cNvPr id="3" name="TextovéPole 2"/>
          <p:cNvSpPr txBox="1"/>
          <p:nvPr/>
        </p:nvSpPr>
        <p:spPr>
          <a:xfrm>
            <a:off x="371475" y="1182688"/>
            <a:ext cx="8401050" cy="707886"/>
          </a:xfrm>
          <a:prstGeom prst="rect">
            <a:avLst/>
          </a:prstGeom>
          <a:noFill/>
        </p:spPr>
        <p:txBody>
          <a:bodyPr wrap="square" rtlCol="0">
            <a:spAutoFit/>
          </a:bodyPr>
          <a:lstStyle/>
          <a:p>
            <a:r>
              <a:rPr lang="cs-CZ" sz="2000" dirty="0" smtClean="0"/>
              <a:t>Při neměnné teplotě je </a:t>
            </a:r>
            <a:r>
              <a:rPr lang="cs-CZ" sz="2000" b="1" dirty="0" smtClean="0"/>
              <a:t>proud</a:t>
            </a:r>
            <a:r>
              <a:rPr lang="cs-CZ" sz="2000" dirty="0" smtClean="0"/>
              <a:t> protékající kovovým vodičem </a:t>
            </a:r>
            <a:r>
              <a:rPr lang="cs-CZ" sz="2000" b="1" dirty="0" smtClean="0"/>
              <a:t>přímo úměrný napětí</a:t>
            </a:r>
            <a:r>
              <a:rPr lang="cs-CZ" sz="2000" dirty="0" smtClean="0"/>
              <a:t> mezi konci vodiče, přičemž </a:t>
            </a:r>
            <a:r>
              <a:rPr lang="cs-CZ" sz="2000" b="1" dirty="0" smtClean="0"/>
              <a:t>konstantou</a:t>
            </a:r>
            <a:r>
              <a:rPr lang="cs-CZ" sz="2000" dirty="0" smtClean="0"/>
              <a:t> této </a:t>
            </a:r>
            <a:r>
              <a:rPr lang="cs-CZ" sz="2000" b="1" dirty="0" smtClean="0"/>
              <a:t>úměrnosti je odpor </a:t>
            </a:r>
            <a:r>
              <a:rPr lang="cs-CZ" sz="2000" b="1" i="1" dirty="0" smtClean="0"/>
              <a:t>R</a:t>
            </a:r>
            <a:r>
              <a:rPr lang="cs-CZ" sz="2000" dirty="0" smtClean="0"/>
              <a:t>.</a:t>
            </a:r>
            <a:endParaRPr lang="en-US" sz="2000" dirty="0"/>
          </a:p>
        </p:txBody>
      </p:sp>
      <mc:AlternateContent xmlns:mc="http://schemas.openxmlformats.org/markup-compatibility/2006" xmlns:a14="http://schemas.microsoft.com/office/drawing/2010/main">
        <mc:Choice Requires="a14">
          <p:sp>
            <p:nvSpPr>
              <p:cNvPr id="4" name="TextovéPole 3"/>
              <p:cNvSpPr txBox="1"/>
              <p:nvPr/>
            </p:nvSpPr>
            <p:spPr>
              <a:xfrm>
                <a:off x="3567559" y="2138919"/>
                <a:ext cx="21534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solidFill>
                            <a:schemeClr val="accent2">
                              <a:lumMod val="50000"/>
                            </a:schemeClr>
                          </a:solidFill>
                          <a:latin typeface="Cambria Math" panose="02040503050406030204" pitchFamily="18" charset="0"/>
                        </a:rPr>
                        <m:t>𝑼</m:t>
                      </m:r>
                      <m:r>
                        <a:rPr lang="cs-CZ" sz="2400" b="1" i="1" smtClean="0">
                          <a:solidFill>
                            <a:schemeClr val="accent2">
                              <a:lumMod val="50000"/>
                            </a:schemeClr>
                          </a:solidFill>
                          <a:latin typeface="Cambria Math" panose="02040503050406030204" pitchFamily="18" charset="0"/>
                        </a:rPr>
                        <m:t>=</m:t>
                      </m:r>
                      <m:r>
                        <a:rPr lang="cs-CZ" sz="2400" b="1" i="1" smtClean="0">
                          <a:solidFill>
                            <a:schemeClr val="accent2">
                              <a:lumMod val="50000"/>
                            </a:schemeClr>
                          </a:solidFill>
                          <a:latin typeface="Cambria Math" panose="02040503050406030204" pitchFamily="18" charset="0"/>
                        </a:rPr>
                        <m:t>𝑹</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𝑰</m:t>
                      </m:r>
                      <m:r>
                        <a:rPr lang="cs-CZ" sz="2400" b="1" i="1" smtClean="0">
                          <a:solidFill>
                            <a:schemeClr val="accent2">
                              <a:lumMod val="50000"/>
                            </a:schemeClr>
                          </a:solidFill>
                          <a:latin typeface="Cambria Math" panose="02040503050406030204" pitchFamily="18" charset="0"/>
                          <a:ea typeface="Cambria Math" panose="02040503050406030204" pitchFamily="18" charset="0"/>
                        </a:rPr>
                        <m:t>       </m:t>
                      </m:r>
                      <m:d>
                        <m:dPr>
                          <m:begChr m:val="["/>
                          <m:endChr m:val="]"/>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dPr>
                        <m:e>
                          <m:r>
                            <a:rPr lang="cs-CZ" sz="2400" b="1" i="1" smtClean="0">
                              <a:solidFill>
                                <a:schemeClr val="accent2">
                                  <a:lumMod val="50000"/>
                                </a:schemeClr>
                              </a:solidFill>
                              <a:latin typeface="Cambria Math" panose="02040503050406030204" pitchFamily="18" charset="0"/>
                              <a:ea typeface="Cambria Math" panose="02040503050406030204" pitchFamily="18" charset="0"/>
                            </a:rPr>
                            <m:t>𝑽</m:t>
                          </m:r>
                        </m:e>
                      </m:d>
                    </m:oMath>
                  </m:oMathPara>
                </a14:m>
                <a:endParaRPr lang="en-US" sz="2400" b="1" dirty="0">
                  <a:solidFill>
                    <a:schemeClr val="accent2">
                      <a:lumMod val="50000"/>
                    </a:schemeClr>
                  </a:solidFill>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3567559" y="2138919"/>
                <a:ext cx="2153475" cy="369332"/>
              </a:xfrm>
              <a:prstGeom prst="rect">
                <a:avLst/>
              </a:prstGeom>
              <a:blipFill rotWithShape="0">
                <a:blip r:embed="rId2"/>
                <a:stretch>
                  <a:fillRect l="-2833" b="-6667"/>
                </a:stretch>
              </a:blipFill>
            </p:spPr>
            <p:txBody>
              <a:bodyPr/>
              <a:lstStyle/>
              <a:p>
                <a:r>
                  <a:rPr lang="cs-CZ">
                    <a:noFill/>
                  </a:rPr>
                  <a:t> </a:t>
                </a:r>
              </a:p>
            </p:txBody>
          </p:sp>
        </mc:Fallback>
      </mc:AlternateContent>
      <p:sp>
        <p:nvSpPr>
          <p:cNvPr id="5" name="TextovéPole 4"/>
          <p:cNvSpPr txBox="1"/>
          <p:nvPr/>
        </p:nvSpPr>
        <p:spPr>
          <a:xfrm>
            <a:off x="371475" y="2756596"/>
            <a:ext cx="8143875" cy="707886"/>
          </a:xfrm>
          <a:prstGeom prst="rect">
            <a:avLst/>
          </a:prstGeom>
          <a:noFill/>
        </p:spPr>
        <p:txBody>
          <a:bodyPr wrap="square" rtlCol="0">
            <a:spAutoFit/>
          </a:bodyPr>
          <a:lstStyle/>
          <a:p>
            <a:r>
              <a:rPr lang="cs-CZ" sz="2000" dirty="0" smtClean="0"/>
              <a:t>Odpor je vlastností samotné struktury a pohybu částic kovu a je </a:t>
            </a:r>
            <a:r>
              <a:rPr lang="cs-CZ" sz="2000" b="1" i="1" dirty="0" smtClean="0"/>
              <a:t>závislý na délce, průřezu a</a:t>
            </a:r>
            <a:r>
              <a:rPr lang="cs-CZ" sz="2000" dirty="0" smtClean="0"/>
              <a:t> na </a:t>
            </a:r>
            <a:r>
              <a:rPr lang="cs-CZ" sz="2000" b="1" i="1" dirty="0" smtClean="0"/>
              <a:t>teplotě kovového vodiče</a:t>
            </a:r>
            <a:r>
              <a:rPr lang="cs-CZ" sz="2000" dirty="0" smtClean="0"/>
              <a:t>.</a:t>
            </a:r>
            <a:endParaRPr lang="en-US" sz="2000" dirty="0"/>
          </a:p>
        </p:txBody>
      </p:sp>
      <p:pic>
        <p:nvPicPr>
          <p:cNvPr id="6148" name="Picture 4" descr="Cross Sectional Area (8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978079"/>
            <a:ext cx="230677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rrent in a cold conductor (6k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90912" y="3978079"/>
            <a:ext cx="230677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rrent in a warm conductor  (8k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53174" y="3978079"/>
            <a:ext cx="2306770" cy="176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972410" y="5870955"/>
            <a:ext cx="1619250" cy="400110"/>
          </a:xfrm>
          <a:prstGeom prst="rect">
            <a:avLst/>
          </a:prstGeom>
          <a:noFill/>
        </p:spPr>
        <p:txBody>
          <a:bodyPr wrap="square" rtlCol="0">
            <a:spAutoFit/>
          </a:bodyPr>
          <a:lstStyle/>
          <a:p>
            <a:pPr algn="ctr"/>
            <a:r>
              <a:rPr lang="cs-CZ" sz="2000" dirty="0"/>
              <a:t>p</a:t>
            </a:r>
            <a:r>
              <a:rPr lang="cs-CZ" sz="2000" dirty="0" smtClean="0"/>
              <a:t>růřez</a:t>
            </a:r>
            <a:endParaRPr lang="en-US" sz="2000" dirty="0"/>
          </a:p>
        </p:txBody>
      </p:sp>
      <p:sp>
        <p:nvSpPr>
          <p:cNvPr id="11" name="TextovéPole 10"/>
          <p:cNvSpPr txBox="1"/>
          <p:nvPr/>
        </p:nvSpPr>
        <p:spPr>
          <a:xfrm>
            <a:off x="3834672" y="5868676"/>
            <a:ext cx="1619250" cy="400110"/>
          </a:xfrm>
          <a:prstGeom prst="rect">
            <a:avLst/>
          </a:prstGeom>
          <a:noFill/>
        </p:spPr>
        <p:txBody>
          <a:bodyPr wrap="square" rtlCol="0">
            <a:spAutoFit/>
          </a:bodyPr>
          <a:lstStyle/>
          <a:p>
            <a:pPr algn="ctr"/>
            <a:r>
              <a:rPr lang="cs-CZ" sz="2000" dirty="0"/>
              <a:t>s</a:t>
            </a:r>
            <a:r>
              <a:rPr lang="cs-CZ" sz="2000" dirty="0" smtClean="0"/>
              <a:t>tudený vodič</a:t>
            </a:r>
            <a:endParaRPr lang="en-US" sz="2000" dirty="0"/>
          </a:p>
        </p:txBody>
      </p:sp>
      <p:sp>
        <p:nvSpPr>
          <p:cNvPr id="12" name="TextovéPole 11"/>
          <p:cNvSpPr txBox="1"/>
          <p:nvPr/>
        </p:nvSpPr>
        <p:spPr>
          <a:xfrm>
            <a:off x="6696934" y="5868676"/>
            <a:ext cx="1619250" cy="400110"/>
          </a:xfrm>
          <a:prstGeom prst="rect">
            <a:avLst/>
          </a:prstGeom>
          <a:noFill/>
        </p:spPr>
        <p:txBody>
          <a:bodyPr wrap="square" rtlCol="0">
            <a:spAutoFit/>
          </a:bodyPr>
          <a:lstStyle/>
          <a:p>
            <a:pPr algn="ctr"/>
            <a:r>
              <a:rPr lang="cs-CZ" sz="2000" dirty="0"/>
              <a:t>z</a:t>
            </a:r>
            <a:r>
              <a:rPr lang="cs-CZ" sz="2000" dirty="0" smtClean="0"/>
              <a:t>ahřáty vodič</a:t>
            </a:r>
            <a:endParaRPr lang="en-US" sz="2000" dirty="0"/>
          </a:p>
        </p:txBody>
      </p:sp>
    </p:spTree>
    <p:extLst>
      <p:ext uri="{BB962C8B-B14F-4D97-AF65-F5344CB8AC3E}">
        <p14:creationId xmlns:p14="http://schemas.microsoft.com/office/powerpoint/2010/main" val="1972525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15380"/>
            <a:ext cx="9001124" cy="1325563"/>
          </a:xfrm>
        </p:spPr>
        <p:txBody>
          <a:bodyPr>
            <a:normAutofit/>
          </a:bodyPr>
          <a:lstStyle/>
          <a:p>
            <a:pPr algn="ctr"/>
            <a:r>
              <a:rPr lang="cs-CZ" sz="3600" b="1" i="1" dirty="0" smtClean="0">
                <a:effectLst>
                  <a:outerShdw blurRad="38100" dist="38100" dir="2700000" algn="tl">
                    <a:srgbClr val="000000">
                      <a:alpha val="43137"/>
                    </a:srgbClr>
                  </a:outerShdw>
                </a:effectLst>
              </a:rPr>
              <a:t>Závislost odporu na délce, ploše a teplotě vodiče</a:t>
            </a:r>
            <a:endParaRPr lang="en-US" sz="3600" b="1"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TextovéPole 2"/>
              <p:cNvSpPr txBox="1"/>
              <p:nvPr/>
            </p:nvSpPr>
            <p:spPr>
              <a:xfrm>
                <a:off x="1204411" y="1887656"/>
                <a:ext cx="1272784" cy="7014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solidFill>
                            <a:schemeClr val="accent2">
                              <a:lumMod val="50000"/>
                            </a:schemeClr>
                          </a:solidFill>
                          <a:latin typeface="Cambria Math" panose="02040503050406030204" pitchFamily="18" charset="0"/>
                        </a:rPr>
                        <m:t>𝑹</m:t>
                      </m:r>
                      <m:r>
                        <a:rPr lang="cs-CZ" sz="2400" b="1" i="1" smtClean="0">
                          <a:solidFill>
                            <a:schemeClr val="accent2">
                              <a:lumMod val="50000"/>
                            </a:schemeClr>
                          </a:solidFill>
                          <a:latin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𝝆</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fPr>
                        <m:num>
                          <m:r>
                            <a:rPr lang="cs-CZ" sz="2400" b="1" i="1" smtClean="0">
                              <a:solidFill>
                                <a:schemeClr val="accent2">
                                  <a:lumMod val="50000"/>
                                </a:schemeClr>
                              </a:solidFill>
                              <a:latin typeface="Cambria Math" panose="02040503050406030204" pitchFamily="18" charset="0"/>
                              <a:ea typeface="Cambria Math" panose="02040503050406030204" pitchFamily="18" charset="0"/>
                            </a:rPr>
                            <m:t>𝒍</m:t>
                          </m:r>
                        </m:num>
                        <m:den>
                          <m:r>
                            <a:rPr lang="cs-CZ" sz="2400" b="1" i="1" smtClean="0">
                              <a:solidFill>
                                <a:schemeClr val="accent2">
                                  <a:lumMod val="50000"/>
                                </a:schemeClr>
                              </a:solidFill>
                              <a:latin typeface="Cambria Math" panose="02040503050406030204" pitchFamily="18" charset="0"/>
                              <a:ea typeface="Cambria Math" panose="02040503050406030204" pitchFamily="18" charset="0"/>
                            </a:rPr>
                            <m:t>𝑺</m:t>
                          </m:r>
                        </m:den>
                      </m:f>
                    </m:oMath>
                  </m:oMathPara>
                </a14:m>
                <a:endParaRPr lang="en-US" sz="2400" b="1" dirty="0">
                  <a:solidFill>
                    <a:schemeClr val="accent2">
                      <a:lumMod val="50000"/>
                    </a:schemeClr>
                  </a:solidFill>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1204411" y="1887656"/>
                <a:ext cx="1272784" cy="70147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321670" y="3854429"/>
                <a:ext cx="2657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solidFill>
                            <a:schemeClr val="accent2">
                              <a:lumMod val="50000"/>
                            </a:schemeClr>
                          </a:solidFill>
                          <a:latin typeface="Cambria Math" panose="02040503050406030204" pitchFamily="18" charset="0"/>
                        </a:rPr>
                        <m:t>𝑹</m:t>
                      </m:r>
                      <m:r>
                        <a:rPr lang="cs-CZ" sz="2400" b="1" i="1" smtClean="0">
                          <a:solidFill>
                            <a:schemeClr val="accent2">
                              <a:lumMod val="50000"/>
                            </a:schemeClr>
                          </a:solidFill>
                          <a:latin typeface="Cambria Math" panose="02040503050406030204" pitchFamily="18" charset="0"/>
                        </a:rPr>
                        <m:t>=</m:t>
                      </m:r>
                      <m:sSub>
                        <m:sSubPr>
                          <m:ctrlPr>
                            <a:rPr lang="cs-CZ" sz="2400" b="1" i="1" smtClean="0">
                              <a:solidFill>
                                <a:schemeClr val="accent2">
                                  <a:lumMod val="50000"/>
                                </a:schemeClr>
                              </a:solidFill>
                              <a:latin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rPr>
                            <m:t>𝑹</m:t>
                          </m:r>
                        </m:e>
                        <m:sub>
                          <m:r>
                            <a:rPr lang="cs-CZ" sz="2400" b="1" i="1" smtClean="0">
                              <a:solidFill>
                                <a:schemeClr val="accent2">
                                  <a:lumMod val="50000"/>
                                </a:schemeClr>
                              </a:solidFill>
                              <a:latin typeface="Cambria Math" panose="02040503050406030204" pitchFamily="18" charset="0"/>
                            </a:rPr>
                            <m:t>𝟏</m:t>
                          </m:r>
                        </m:sub>
                      </m:sSub>
                      <m:d>
                        <m:dPr>
                          <m:ctrlPr>
                            <a:rPr lang="cs-CZ" sz="2400" b="1" i="1" smtClean="0">
                              <a:solidFill>
                                <a:schemeClr val="accent2">
                                  <a:lumMod val="50000"/>
                                </a:schemeClr>
                              </a:solidFill>
                              <a:latin typeface="Cambria Math" panose="02040503050406030204" pitchFamily="18" charset="0"/>
                            </a:rPr>
                          </m:ctrlPr>
                        </m:dPr>
                        <m:e>
                          <m:r>
                            <a:rPr lang="cs-CZ" sz="2400" b="1" i="1" smtClean="0">
                              <a:solidFill>
                                <a:schemeClr val="accent2">
                                  <a:lumMod val="50000"/>
                                </a:schemeClr>
                              </a:solidFill>
                              <a:latin typeface="Cambria Math" panose="02040503050406030204" pitchFamily="18" charset="0"/>
                            </a:rPr>
                            <m:t>𝟏</m:t>
                          </m:r>
                          <m:r>
                            <a:rPr lang="cs-CZ" sz="2400" b="1" i="1" smtClean="0">
                              <a:solidFill>
                                <a:schemeClr val="accent2">
                                  <a:lumMod val="50000"/>
                                </a:schemeClr>
                              </a:solidFill>
                              <a:latin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𝜶</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𝑻</m:t>
                          </m:r>
                        </m:e>
                      </m:d>
                    </m:oMath>
                  </m:oMathPara>
                </a14:m>
                <a:endParaRPr lang="en-US" sz="2400" b="1" dirty="0">
                  <a:solidFill>
                    <a:schemeClr val="accent2">
                      <a:lumMod val="50000"/>
                    </a:schemeClr>
                  </a:solidFill>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321670" y="3854429"/>
                <a:ext cx="2657266" cy="369332"/>
              </a:xfrm>
              <a:prstGeom prst="rect">
                <a:avLst/>
              </a:prstGeom>
              <a:blipFill rotWithShape="0">
                <a:blip r:embed="rId3"/>
                <a:stretch>
                  <a:fillRect l="-2294" b="-1475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1083159" y="5185666"/>
                <a:ext cx="1515287" cy="6939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solidFill>
                            <a:schemeClr val="accent2">
                              <a:lumMod val="50000"/>
                            </a:schemeClr>
                          </a:solidFill>
                          <a:latin typeface="Cambria Math" panose="02040503050406030204" pitchFamily="18" charset="0"/>
                        </a:rPr>
                        <m:t>𝑮</m:t>
                      </m:r>
                      <m:r>
                        <a:rPr lang="cs-CZ" sz="2400" b="1" i="1" smtClean="0">
                          <a:solidFill>
                            <a:schemeClr val="accent2">
                              <a:lumMod val="50000"/>
                            </a:schemeClr>
                          </a:solidFill>
                          <a:latin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rPr>
                          </m:ctrlPr>
                        </m:fPr>
                        <m:num>
                          <m:r>
                            <a:rPr lang="cs-CZ" sz="2400" b="1" i="1" smtClean="0">
                              <a:solidFill>
                                <a:schemeClr val="accent2">
                                  <a:lumMod val="50000"/>
                                </a:schemeClr>
                              </a:solidFill>
                              <a:latin typeface="Cambria Math" panose="02040503050406030204" pitchFamily="18" charset="0"/>
                            </a:rPr>
                            <m:t>𝟏</m:t>
                          </m:r>
                        </m:num>
                        <m:den>
                          <m:r>
                            <a:rPr lang="cs-CZ" sz="2400" b="1" i="1" smtClean="0">
                              <a:solidFill>
                                <a:schemeClr val="accent2">
                                  <a:lumMod val="50000"/>
                                </a:schemeClr>
                              </a:solidFill>
                              <a:latin typeface="Cambria Math" panose="02040503050406030204" pitchFamily="18" charset="0"/>
                            </a:rPr>
                            <m:t>𝑹</m:t>
                          </m:r>
                        </m:den>
                      </m:f>
                      <m:r>
                        <a:rPr lang="cs-CZ" sz="2400" b="1" i="1" smtClean="0">
                          <a:solidFill>
                            <a:schemeClr val="accent2">
                              <a:lumMod val="50000"/>
                            </a:schemeClr>
                          </a:solidFill>
                          <a:latin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rPr>
                          </m:ctrlPr>
                        </m:fPr>
                        <m:num>
                          <m:r>
                            <a:rPr lang="cs-CZ" sz="2400" b="1" i="1" smtClean="0">
                              <a:solidFill>
                                <a:schemeClr val="accent2">
                                  <a:lumMod val="50000"/>
                                </a:schemeClr>
                              </a:solidFill>
                              <a:latin typeface="Cambria Math" panose="02040503050406030204" pitchFamily="18" charset="0"/>
                            </a:rPr>
                            <m:t>𝑰</m:t>
                          </m:r>
                        </m:num>
                        <m:den>
                          <m:r>
                            <a:rPr lang="cs-CZ" sz="2400" b="1" i="1" smtClean="0">
                              <a:solidFill>
                                <a:schemeClr val="accent2">
                                  <a:lumMod val="50000"/>
                                </a:schemeClr>
                              </a:solidFill>
                              <a:latin typeface="Cambria Math" panose="02040503050406030204" pitchFamily="18" charset="0"/>
                            </a:rPr>
                            <m:t>𝑼</m:t>
                          </m:r>
                        </m:den>
                      </m:f>
                    </m:oMath>
                  </m:oMathPara>
                </a14:m>
                <a:endParaRPr lang="en-US" sz="2400" b="1" dirty="0">
                  <a:solidFill>
                    <a:schemeClr val="accent2">
                      <a:lumMod val="50000"/>
                    </a:schemeClr>
                  </a:solidFill>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1083159" y="5185666"/>
                <a:ext cx="1515287" cy="693908"/>
              </a:xfrm>
              <a:prstGeom prst="rect">
                <a:avLst/>
              </a:prstGeom>
              <a:blipFill rotWithShape="0">
                <a:blip r:embed="rId4"/>
                <a:stretch>
                  <a:fillRect/>
                </a:stretch>
              </a:blipFill>
            </p:spPr>
            <p:txBody>
              <a:bodyPr/>
              <a:lstStyle/>
              <a:p>
                <a:r>
                  <a:rPr lang="cs-CZ">
                    <a:noFill/>
                  </a:rPr>
                  <a:t> </a:t>
                </a:r>
              </a:p>
            </p:txBody>
          </p:sp>
        </mc:Fallback>
      </mc:AlternateContent>
      <p:sp>
        <p:nvSpPr>
          <p:cNvPr id="6" name="TextovéPole 5"/>
          <p:cNvSpPr txBox="1"/>
          <p:nvPr/>
        </p:nvSpPr>
        <p:spPr>
          <a:xfrm>
            <a:off x="3390900" y="1499729"/>
            <a:ext cx="5467350" cy="1477328"/>
          </a:xfrm>
          <a:prstGeom prst="rect">
            <a:avLst/>
          </a:prstGeom>
          <a:noFill/>
        </p:spPr>
        <p:txBody>
          <a:bodyPr wrap="square" rtlCol="0">
            <a:spAutoFit/>
          </a:bodyPr>
          <a:lstStyle/>
          <a:p>
            <a:r>
              <a:rPr lang="cs-CZ" b="1" dirty="0" smtClean="0"/>
              <a:t>Čím delší vodič, tím větší odpor</a:t>
            </a:r>
            <a:r>
              <a:rPr lang="cs-CZ" dirty="0" smtClean="0"/>
              <a:t> klade procházejícímu proudu. </a:t>
            </a:r>
            <a:r>
              <a:rPr lang="cs-CZ" b="1" dirty="0" smtClean="0"/>
              <a:t>Čím větší průřez, tím menší odpor</a:t>
            </a:r>
            <a:r>
              <a:rPr lang="cs-CZ" dirty="0" smtClean="0"/>
              <a:t> (více nábojů projde vodičem za jednotku času).</a:t>
            </a:r>
          </a:p>
          <a:p>
            <a:r>
              <a:rPr lang="el-GR" b="1" i="1" dirty="0">
                <a:solidFill>
                  <a:schemeClr val="accent2">
                    <a:lumMod val="50000"/>
                  </a:schemeClr>
                </a:solidFill>
              </a:rPr>
              <a:t>ρ</a:t>
            </a:r>
            <a:r>
              <a:rPr lang="cs-CZ" b="1" i="1" dirty="0" smtClean="0">
                <a:solidFill>
                  <a:schemeClr val="accent2">
                    <a:lumMod val="50000"/>
                  </a:schemeClr>
                </a:solidFill>
              </a:rPr>
              <a:t> – měrný elektrický odpor (rezistivita)</a:t>
            </a:r>
            <a:r>
              <a:rPr lang="cs-CZ" dirty="0" smtClean="0"/>
              <a:t>; typická pro každý kov; </a:t>
            </a:r>
            <a:r>
              <a:rPr lang="cs-CZ" b="1" dirty="0" smtClean="0">
                <a:solidFill>
                  <a:schemeClr val="accent2">
                    <a:lumMod val="50000"/>
                  </a:schemeClr>
                </a:solidFill>
              </a:rPr>
              <a:t>[</a:t>
            </a:r>
            <a:r>
              <a:rPr lang="el-GR" b="1" i="1" dirty="0" smtClean="0">
                <a:solidFill>
                  <a:schemeClr val="accent2">
                    <a:lumMod val="50000"/>
                  </a:schemeClr>
                </a:solidFill>
              </a:rPr>
              <a:t>Ω</a:t>
            </a:r>
            <a:r>
              <a:rPr lang="cs-CZ" b="1" i="1" dirty="0" smtClean="0">
                <a:solidFill>
                  <a:schemeClr val="accent2">
                    <a:lumMod val="50000"/>
                  </a:schemeClr>
                </a:solidFill>
              </a:rPr>
              <a:t>.m</a:t>
            </a:r>
            <a:r>
              <a:rPr lang="cs-CZ" b="1" dirty="0" smtClean="0">
                <a:solidFill>
                  <a:schemeClr val="accent2">
                    <a:lumMod val="50000"/>
                  </a:schemeClr>
                </a:solidFill>
              </a:rPr>
              <a:t>]</a:t>
            </a:r>
            <a:endParaRPr lang="en-US" b="1" i="1" dirty="0">
              <a:solidFill>
                <a:schemeClr val="accent2">
                  <a:lumMod val="50000"/>
                </a:schemeClr>
              </a:solidFill>
            </a:endParaRPr>
          </a:p>
        </p:txBody>
      </p:sp>
      <p:sp>
        <p:nvSpPr>
          <p:cNvPr id="7" name="TextovéPole 6"/>
          <p:cNvSpPr txBox="1"/>
          <p:nvPr/>
        </p:nvSpPr>
        <p:spPr>
          <a:xfrm>
            <a:off x="3343276" y="3390179"/>
            <a:ext cx="5095874" cy="1200329"/>
          </a:xfrm>
          <a:prstGeom prst="rect">
            <a:avLst/>
          </a:prstGeom>
          <a:noFill/>
        </p:spPr>
        <p:txBody>
          <a:bodyPr wrap="square" rtlCol="0">
            <a:spAutoFit/>
          </a:bodyPr>
          <a:lstStyle/>
          <a:p>
            <a:r>
              <a:rPr lang="cs-CZ" b="1" dirty="0" smtClean="0"/>
              <a:t>Čím vyšší teplota, tím větší odpor</a:t>
            </a:r>
            <a:r>
              <a:rPr lang="cs-CZ" dirty="0" smtClean="0"/>
              <a:t>.</a:t>
            </a:r>
          </a:p>
          <a:p>
            <a:r>
              <a:rPr lang="cs-CZ" b="1" i="1" dirty="0" smtClean="0">
                <a:solidFill>
                  <a:schemeClr val="accent2">
                    <a:lumMod val="50000"/>
                  </a:schemeClr>
                </a:solidFill>
              </a:rPr>
              <a:t>R</a:t>
            </a:r>
            <a:r>
              <a:rPr lang="cs-CZ" b="1" i="1" baseline="-25000" dirty="0" smtClean="0">
                <a:solidFill>
                  <a:schemeClr val="accent2">
                    <a:lumMod val="50000"/>
                  </a:schemeClr>
                </a:solidFill>
              </a:rPr>
              <a:t>1</a:t>
            </a:r>
            <a:r>
              <a:rPr lang="cs-CZ" dirty="0" smtClean="0"/>
              <a:t> – odpor při teplotě </a:t>
            </a:r>
            <a:r>
              <a:rPr lang="cs-CZ" i="1" dirty="0" smtClean="0"/>
              <a:t>T</a:t>
            </a:r>
            <a:r>
              <a:rPr lang="cs-CZ" i="1" baseline="-25000" dirty="0" smtClean="0"/>
              <a:t>1</a:t>
            </a:r>
            <a:r>
              <a:rPr lang="cs-CZ" dirty="0" smtClean="0"/>
              <a:t>; </a:t>
            </a:r>
            <a:r>
              <a:rPr lang="cs-CZ" b="1" i="1" dirty="0" smtClean="0">
                <a:solidFill>
                  <a:schemeClr val="accent2">
                    <a:lumMod val="50000"/>
                  </a:schemeClr>
                </a:solidFill>
              </a:rPr>
              <a:t>∆T = T – T</a:t>
            </a:r>
            <a:r>
              <a:rPr lang="cs-CZ" b="1" i="1" baseline="-25000" dirty="0" smtClean="0">
                <a:solidFill>
                  <a:schemeClr val="accent2">
                    <a:lumMod val="50000"/>
                  </a:schemeClr>
                </a:solidFill>
              </a:rPr>
              <a:t>1</a:t>
            </a:r>
            <a:endParaRPr lang="cs-CZ" b="1" i="1" dirty="0" smtClean="0">
              <a:solidFill>
                <a:schemeClr val="accent2">
                  <a:lumMod val="50000"/>
                </a:schemeClr>
              </a:solidFill>
            </a:endParaRPr>
          </a:p>
          <a:p>
            <a:r>
              <a:rPr lang="cs-CZ" b="1" i="1" dirty="0" smtClean="0">
                <a:solidFill>
                  <a:schemeClr val="accent2">
                    <a:lumMod val="50000"/>
                  </a:schemeClr>
                </a:solidFill>
                <a:sym typeface="Symbol" panose="05050102010706020507" pitchFamily="18" charset="2"/>
              </a:rPr>
              <a:t> - teplotní součinitel elektrického odporu </a:t>
            </a:r>
            <a:r>
              <a:rPr lang="cs-CZ" b="1" dirty="0" smtClean="0">
                <a:solidFill>
                  <a:schemeClr val="accent2">
                    <a:lumMod val="50000"/>
                  </a:schemeClr>
                </a:solidFill>
                <a:sym typeface="Symbol" panose="05050102010706020507" pitchFamily="18" charset="2"/>
              </a:rPr>
              <a:t>[</a:t>
            </a:r>
            <a:r>
              <a:rPr lang="cs-CZ" b="1" i="1" dirty="0" smtClean="0">
                <a:solidFill>
                  <a:schemeClr val="accent2">
                    <a:lumMod val="50000"/>
                  </a:schemeClr>
                </a:solidFill>
                <a:sym typeface="Symbol" panose="05050102010706020507" pitchFamily="18" charset="2"/>
              </a:rPr>
              <a:t>K</a:t>
            </a:r>
            <a:r>
              <a:rPr lang="cs-CZ" b="1" i="1" baseline="30000" dirty="0" smtClean="0">
                <a:solidFill>
                  <a:schemeClr val="accent2">
                    <a:lumMod val="50000"/>
                  </a:schemeClr>
                </a:solidFill>
                <a:sym typeface="Symbol" panose="05050102010706020507" pitchFamily="18" charset="2"/>
              </a:rPr>
              <a:t>-1</a:t>
            </a:r>
            <a:r>
              <a:rPr lang="cs-CZ" b="1" dirty="0" smtClean="0">
                <a:solidFill>
                  <a:schemeClr val="accent2">
                    <a:lumMod val="50000"/>
                  </a:schemeClr>
                </a:solidFill>
                <a:sym typeface="Symbol" panose="05050102010706020507" pitchFamily="18" charset="2"/>
              </a:rPr>
              <a:t>]</a:t>
            </a:r>
            <a:r>
              <a:rPr lang="cs-CZ" dirty="0" smtClean="0">
                <a:sym typeface="Symbol" panose="05050102010706020507" pitchFamily="18" charset="2"/>
              </a:rPr>
              <a:t>; typický pro každý kov</a:t>
            </a:r>
            <a:endParaRPr lang="en-US" b="1" dirty="0">
              <a:solidFill>
                <a:schemeClr val="accent2">
                  <a:lumMod val="50000"/>
                </a:schemeClr>
              </a:solidFill>
            </a:endParaRPr>
          </a:p>
        </p:txBody>
      </p:sp>
      <p:sp>
        <p:nvSpPr>
          <p:cNvPr id="8" name="TextovéPole 7"/>
          <p:cNvSpPr txBox="1"/>
          <p:nvPr/>
        </p:nvSpPr>
        <p:spPr>
          <a:xfrm>
            <a:off x="3390900" y="5209454"/>
            <a:ext cx="5095875" cy="646331"/>
          </a:xfrm>
          <a:prstGeom prst="rect">
            <a:avLst/>
          </a:prstGeom>
          <a:noFill/>
        </p:spPr>
        <p:txBody>
          <a:bodyPr wrap="square" rtlCol="0">
            <a:spAutoFit/>
          </a:bodyPr>
          <a:lstStyle/>
          <a:p>
            <a:r>
              <a:rPr lang="cs-CZ" b="1" i="1" dirty="0" smtClean="0">
                <a:solidFill>
                  <a:schemeClr val="accent2">
                    <a:lumMod val="50000"/>
                  </a:schemeClr>
                </a:solidFill>
              </a:rPr>
              <a:t>G – konduktivita</a:t>
            </a:r>
            <a:r>
              <a:rPr lang="cs-CZ" dirty="0" smtClean="0"/>
              <a:t>; převrácená hodnota odporu (můžeme taky říct, </a:t>
            </a:r>
            <a:r>
              <a:rPr lang="cs-CZ" b="1" dirty="0" smtClean="0"/>
              <a:t>jak je látka „dobře vodivá“</a:t>
            </a:r>
            <a:r>
              <a:rPr lang="cs-CZ" dirty="0" smtClean="0"/>
              <a:t>); </a:t>
            </a:r>
            <a:r>
              <a:rPr lang="cs-CZ" b="1" dirty="0" smtClean="0">
                <a:solidFill>
                  <a:schemeClr val="accent2">
                    <a:lumMod val="50000"/>
                  </a:schemeClr>
                </a:solidFill>
              </a:rPr>
              <a:t>[</a:t>
            </a:r>
            <a:r>
              <a:rPr lang="cs-CZ" b="1" i="1" dirty="0" smtClean="0">
                <a:solidFill>
                  <a:schemeClr val="accent2">
                    <a:lumMod val="50000"/>
                  </a:schemeClr>
                </a:solidFill>
              </a:rPr>
              <a:t>S</a:t>
            </a:r>
            <a:r>
              <a:rPr lang="cs-CZ" b="1" dirty="0" smtClean="0">
                <a:solidFill>
                  <a:schemeClr val="accent2">
                    <a:lumMod val="50000"/>
                  </a:schemeClr>
                </a:solidFill>
              </a:rPr>
              <a:t>]</a:t>
            </a:r>
            <a:endParaRPr lang="en-US" b="1" dirty="0">
              <a:solidFill>
                <a:schemeClr val="accent2">
                  <a:lumMod val="50000"/>
                </a:schemeClr>
              </a:solidFill>
            </a:endParaRPr>
          </a:p>
        </p:txBody>
      </p:sp>
      <p:cxnSp>
        <p:nvCxnSpPr>
          <p:cNvPr id="10" name="Přímá spojnice 9"/>
          <p:cNvCxnSpPr/>
          <p:nvPr/>
        </p:nvCxnSpPr>
        <p:spPr>
          <a:xfrm>
            <a:off x="512170" y="3129457"/>
            <a:ext cx="8210550" cy="0"/>
          </a:xfrm>
          <a:prstGeom prst="line">
            <a:avLst/>
          </a:prstGeom>
          <a:ln w="25400">
            <a:prstDash val="sysDot"/>
          </a:ln>
        </p:spPr>
        <p:style>
          <a:lnRef idx="1">
            <a:schemeClr val="dk1"/>
          </a:lnRef>
          <a:fillRef idx="0">
            <a:schemeClr val="dk1"/>
          </a:fillRef>
          <a:effectRef idx="0">
            <a:schemeClr val="dk1"/>
          </a:effectRef>
          <a:fontRef idx="minor">
            <a:schemeClr val="tx1"/>
          </a:fontRef>
        </p:style>
      </p:cxnSp>
      <p:cxnSp>
        <p:nvCxnSpPr>
          <p:cNvPr id="11" name="Přímá spojnice 10"/>
          <p:cNvCxnSpPr/>
          <p:nvPr/>
        </p:nvCxnSpPr>
        <p:spPr>
          <a:xfrm>
            <a:off x="512170" y="4948732"/>
            <a:ext cx="8210550" cy="0"/>
          </a:xfrm>
          <a:prstGeom prst="line">
            <a:avLst/>
          </a:prstGeom>
          <a:ln w="25400">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42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628650" y="-1619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4" name="TextovéPole 3"/>
          <p:cNvSpPr txBox="1"/>
          <p:nvPr/>
        </p:nvSpPr>
        <p:spPr>
          <a:xfrm>
            <a:off x="342900" y="933450"/>
            <a:ext cx="8258175" cy="646331"/>
          </a:xfrm>
          <a:prstGeom prst="rect">
            <a:avLst/>
          </a:prstGeom>
          <a:noFill/>
        </p:spPr>
        <p:txBody>
          <a:bodyPr wrap="square" rtlCol="0">
            <a:spAutoFit/>
          </a:bodyPr>
          <a:lstStyle/>
          <a:p>
            <a:r>
              <a:rPr lang="cs-CZ" dirty="0" smtClean="0"/>
              <a:t>Jaký celkový odpor má měděný vodič o délce 10 m a průřezu 0,34 mm</a:t>
            </a:r>
            <a:r>
              <a:rPr lang="cs-CZ" baseline="30000" dirty="0" smtClean="0"/>
              <a:t>2</a:t>
            </a:r>
            <a:r>
              <a:rPr lang="cs-CZ" dirty="0" smtClean="0"/>
              <a:t>? Rezistivita mědi je 0,017x10</a:t>
            </a:r>
            <a:r>
              <a:rPr lang="cs-CZ" baseline="30000" dirty="0" smtClean="0"/>
              <a:t>-6</a:t>
            </a:r>
            <a:r>
              <a:rPr lang="cs-CZ" dirty="0" smtClean="0"/>
              <a:t> </a:t>
            </a:r>
            <a:r>
              <a:rPr lang="cs-CZ" dirty="0" smtClean="0">
                <a:sym typeface="Symbol" panose="05050102010706020507" pitchFamily="18" charset="2"/>
              </a:rPr>
              <a:t>.m.</a:t>
            </a:r>
            <a:endParaRPr lang="cs-CZ" dirty="0"/>
          </a:p>
        </p:txBody>
      </p:sp>
      <p:grpSp>
        <p:nvGrpSpPr>
          <p:cNvPr id="5" name="Skupina 4"/>
          <p:cNvGrpSpPr/>
          <p:nvPr/>
        </p:nvGrpSpPr>
        <p:grpSpPr>
          <a:xfrm>
            <a:off x="342900" y="1797348"/>
            <a:ext cx="2662850" cy="1200329"/>
            <a:chOff x="342900" y="1759267"/>
            <a:chExt cx="2476500" cy="1200329"/>
          </a:xfrm>
        </p:grpSpPr>
        <p:sp>
          <p:nvSpPr>
            <p:cNvPr id="6" name="TextovéPole 5"/>
            <p:cNvSpPr txBox="1"/>
            <p:nvPr/>
          </p:nvSpPr>
          <p:spPr>
            <a:xfrm>
              <a:off x="342900" y="1759267"/>
              <a:ext cx="2476500" cy="1200329"/>
            </a:xfrm>
            <a:prstGeom prst="rect">
              <a:avLst/>
            </a:prstGeom>
            <a:noFill/>
          </p:spPr>
          <p:txBody>
            <a:bodyPr wrap="square" rtlCol="0">
              <a:spAutoFit/>
            </a:bodyPr>
            <a:lstStyle/>
            <a:p>
              <a:r>
                <a:rPr lang="cs-CZ" i="1" dirty="0"/>
                <a:t>l</a:t>
              </a:r>
              <a:r>
                <a:rPr lang="cs-CZ" dirty="0" smtClean="0"/>
                <a:t> = 10 </a:t>
              </a:r>
              <a:r>
                <a:rPr lang="cs-CZ" i="1" dirty="0"/>
                <a:t>m</a:t>
              </a:r>
              <a:endParaRPr lang="cs-CZ" i="1" dirty="0" smtClean="0"/>
            </a:p>
            <a:p>
              <a:r>
                <a:rPr lang="cs-CZ" i="1" dirty="0"/>
                <a:t>S</a:t>
              </a:r>
              <a:r>
                <a:rPr lang="cs-CZ" dirty="0" smtClean="0"/>
                <a:t> = 0,34 </a:t>
              </a:r>
              <a:r>
                <a:rPr lang="cs-CZ" i="1" dirty="0" smtClean="0">
                  <a:sym typeface="Symbol" panose="05050102010706020507" pitchFamily="18" charset="2"/>
                </a:rPr>
                <a:t>mm</a:t>
              </a:r>
              <a:r>
                <a:rPr lang="cs-CZ" i="1" baseline="30000" dirty="0" smtClean="0">
                  <a:sym typeface="Symbol" panose="05050102010706020507" pitchFamily="18" charset="2"/>
                </a:rPr>
                <a:t>2</a:t>
              </a:r>
              <a:r>
                <a:rPr lang="cs-CZ" i="1" dirty="0" smtClean="0">
                  <a:sym typeface="Symbol" panose="05050102010706020507" pitchFamily="18" charset="2"/>
                </a:rPr>
                <a:t> </a:t>
              </a:r>
              <a:r>
                <a:rPr lang="cs-CZ" dirty="0" smtClean="0">
                  <a:sym typeface="Symbol" panose="05050102010706020507" pitchFamily="18" charset="2"/>
                </a:rPr>
                <a:t>= 3,4.10</a:t>
              </a:r>
              <a:r>
                <a:rPr lang="cs-CZ" baseline="30000" dirty="0" smtClean="0">
                  <a:sym typeface="Symbol" panose="05050102010706020507" pitchFamily="18" charset="2"/>
                </a:rPr>
                <a:t>-7</a:t>
              </a:r>
              <a:r>
                <a:rPr lang="cs-CZ" dirty="0" smtClean="0">
                  <a:sym typeface="Symbol" panose="05050102010706020507" pitchFamily="18" charset="2"/>
                </a:rPr>
                <a:t> </a:t>
              </a:r>
              <a:r>
                <a:rPr lang="cs-CZ" i="1" dirty="0" smtClean="0">
                  <a:sym typeface="Symbol" panose="05050102010706020507" pitchFamily="18" charset="2"/>
                </a:rPr>
                <a:t>m</a:t>
              </a:r>
              <a:r>
                <a:rPr lang="cs-CZ" i="1" baseline="30000" dirty="0" smtClean="0">
                  <a:sym typeface="Symbol" panose="05050102010706020507" pitchFamily="18" charset="2"/>
                </a:rPr>
                <a:t>2</a:t>
              </a:r>
              <a:endParaRPr lang="cs-CZ" i="1" dirty="0" smtClean="0"/>
            </a:p>
            <a:p>
              <a:r>
                <a:rPr lang="cs-CZ" i="1" dirty="0" smtClean="0">
                  <a:sym typeface="Symbol" panose="05050102010706020507" pitchFamily="18" charset="2"/>
                </a:rPr>
                <a:t></a:t>
              </a:r>
              <a:r>
                <a:rPr lang="cs-CZ" i="1" dirty="0" smtClean="0"/>
                <a:t> </a:t>
              </a:r>
              <a:r>
                <a:rPr lang="cs-CZ" dirty="0" smtClean="0"/>
                <a:t>= 0,017.10</a:t>
              </a:r>
              <a:r>
                <a:rPr lang="cs-CZ" baseline="30000" dirty="0" smtClean="0"/>
                <a:t>-6</a:t>
              </a:r>
              <a:r>
                <a:rPr lang="cs-CZ" dirty="0" smtClean="0"/>
                <a:t> </a:t>
              </a:r>
              <a:r>
                <a:rPr lang="cs-CZ" dirty="0" smtClean="0">
                  <a:sym typeface="Symbol" panose="05050102010706020507" pitchFamily="18" charset="2"/>
                </a:rPr>
                <a:t></a:t>
              </a:r>
              <a:r>
                <a:rPr lang="cs-CZ" i="1" dirty="0" smtClean="0">
                  <a:sym typeface="Symbol" panose="05050102010706020507" pitchFamily="18" charset="2"/>
                </a:rPr>
                <a:t>.m</a:t>
              </a:r>
              <a:endParaRPr lang="cs-CZ" dirty="0" smtClean="0"/>
            </a:p>
            <a:p>
              <a:r>
                <a:rPr lang="cs-CZ" i="1" dirty="0"/>
                <a:t>R</a:t>
              </a:r>
              <a:r>
                <a:rPr lang="cs-CZ" dirty="0" smtClean="0"/>
                <a:t> = ? </a:t>
              </a:r>
              <a:r>
                <a:rPr lang="cs-CZ" dirty="0">
                  <a:sym typeface="Symbol" panose="05050102010706020507" pitchFamily="18" charset="2"/>
                </a:rPr>
                <a:t></a:t>
              </a:r>
              <a:endParaRPr lang="cs-CZ" dirty="0"/>
            </a:p>
          </p:txBody>
        </p:sp>
        <p:cxnSp>
          <p:nvCxnSpPr>
            <p:cNvPr id="7" name="Přímá spojnice 6"/>
            <p:cNvCxnSpPr/>
            <p:nvPr/>
          </p:nvCxnSpPr>
          <p:spPr>
            <a:xfrm>
              <a:off x="342900" y="2959596"/>
              <a:ext cx="23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TextovéPole 7"/>
              <p:cNvSpPr txBox="1"/>
              <p:nvPr/>
            </p:nvSpPr>
            <p:spPr>
              <a:xfrm>
                <a:off x="342899" y="3153689"/>
                <a:ext cx="956993" cy="526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solidFill>
                            <a:schemeClr val="tx1"/>
                          </a:solidFill>
                          <a:latin typeface="Cambria Math" panose="02040503050406030204" pitchFamily="18" charset="0"/>
                        </a:rPr>
                        <m:t>𝑹</m:t>
                      </m:r>
                      <m:r>
                        <a:rPr lang="cs-CZ" b="1" i="1" smtClean="0">
                          <a:solidFill>
                            <a:schemeClr val="tx1"/>
                          </a:solidFill>
                          <a:latin typeface="Cambria Math" panose="02040503050406030204" pitchFamily="18" charset="0"/>
                        </a:rPr>
                        <m:t>=</m:t>
                      </m:r>
                      <m:r>
                        <a:rPr lang="cs-CZ" b="1" i="1" smtClean="0">
                          <a:solidFill>
                            <a:schemeClr val="tx1"/>
                          </a:solidFill>
                          <a:latin typeface="Cambria Math" panose="02040503050406030204" pitchFamily="18" charset="0"/>
                          <a:ea typeface="Cambria Math" panose="02040503050406030204" pitchFamily="18" charset="0"/>
                        </a:rPr>
                        <m:t>𝝆</m:t>
                      </m:r>
                      <m:r>
                        <a:rPr lang="cs-CZ" b="1" i="1" smtClean="0">
                          <a:solidFill>
                            <a:schemeClr val="tx1"/>
                          </a:solidFill>
                          <a:latin typeface="Cambria Math" panose="02040503050406030204" pitchFamily="18" charset="0"/>
                          <a:ea typeface="Cambria Math" panose="02040503050406030204" pitchFamily="18" charset="0"/>
                        </a:rPr>
                        <m:t>∙</m:t>
                      </m:r>
                      <m:f>
                        <m:fPr>
                          <m:ctrlPr>
                            <a:rPr lang="cs-CZ" b="1" i="1" smtClean="0">
                              <a:solidFill>
                                <a:schemeClr val="tx1"/>
                              </a:solidFill>
                              <a:latin typeface="Cambria Math" panose="02040503050406030204" pitchFamily="18" charset="0"/>
                              <a:ea typeface="Cambria Math" panose="02040503050406030204" pitchFamily="18" charset="0"/>
                            </a:rPr>
                          </m:ctrlPr>
                        </m:fPr>
                        <m:num>
                          <m:r>
                            <a:rPr lang="cs-CZ" b="1" i="1" smtClean="0">
                              <a:solidFill>
                                <a:schemeClr val="tx1"/>
                              </a:solidFill>
                              <a:latin typeface="Cambria Math" panose="02040503050406030204" pitchFamily="18" charset="0"/>
                              <a:ea typeface="Cambria Math" panose="02040503050406030204" pitchFamily="18" charset="0"/>
                            </a:rPr>
                            <m:t>𝒍</m:t>
                          </m:r>
                        </m:num>
                        <m:den>
                          <m:r>
                            <a:rPr lang="cs-CZ" b="1" i="1" smtClean="0">
                              <a:solidFill>
                                <a:schemeClr val="tx1"/>
                              </a:solidFill>
                              <a:latin typeface="Cambria Math" panose="02040503050406030204" pitchFamily="18" charset="0"/>
                              <a:ea typeface="Cambria Math" panose="02040503050406030204" pitchFamily="18" charset="0"/>
                            </a:rPr>
                            <m:t>𝑺</m:t>
                          </m:r>
                        </m:den>
                      </m:f>
                    </m:oMath>
                  </m:oMathPara>
                </a14:m>
                <a:endParaRPr lang="en-US" b="1" dirty="0">
                  <a:solidFill>
                    <a:schemeClr val="tx1"/>
                  </a:solidFill>
                </a:endParaRPr>
              </a:p>
            </p:txBody>
          </p:sp>
        </mc:Choice>
        <mc:Fallback xmlns="">
          <p:sp>
            <p:nvSpPr>
              <p:cNvPr id="8" name="TextovéPole 7"/>
              <p:cNvSpPr txBox="1">
                <a:spLocks noRot="1" noChangeAspect="1" noMove="1" noResize="1" noEditPoints="1" noAdjustHandles="1" noChangeArrowheads="1" noChangeShapeType="1" noTextEdit="1"/>
              </p:cNvSpPr>
              <p:nvPr/>
            </p:nvSpPr>
            <p:spPr>
              <a:xfrm>
                <a:off x="342899" y="3153689"/>
                <a:ext cx="956993" cy="526106"/>
              </a:xfrm>
              <a:prstGeom prst="rect">
                <a:avLst/>
              </a:prstGeom>
              <a:blipFill rotWithShape="0">
                <a:blip r:embed="rId2"/>
                <a:stretch>
                  <a:fillRect/>
                </a:stretch>
              </a:blipFill>
            </p:spPr>
            <p:txBody>
              <a:bodyPr/>
              <a:lstStyle/>
              <a:p>
                <a:r>
                  <a:rPr lang="cs-CZ">
                    <a:noFill/>
                  </a:rPr>
                  <a:t> </a:t>
                </a:r>
              </a:p>
            </p:txBody>
          </p:sp>
        </mc:Fallback>
      </mc:AlternateContent>
      <p:grpSp>
        <p:nvGrpSpPr>
          <p:cNvPr id="12" name="Skupina 11"/>
          <p:cNvGrpSpPr/>
          <p:nvPr/>
        </p:nvGrpSpPr>
        <p:grpSpPr>
          <a:xfrm>
            <a:off x="342899" y="3934953"/>
            <a:ext cx="5256753" cy="555217"/>
            <a:chOff x="342899" y="3934953"/>
            <a:chExt cx="5256753" cy="555217"/>
          </a:xfrm>
        </p:grpSpPr>
        <mc:AlternateContent xmlns:mc="http://schemas.openxmlformats.org/markup-compatibility/2006" xmlns:a14="http://schemas.microsoft.com/office/drawing/2010/main">
          <mc:Choice Requires="a14">
            <p:sp>
              <p:nvSpPr>
                <p:cNvPr id="9" name="TextovéPole 8"/>
                <p:cNvSpPr txBox="1"/>
                <p:nvPr/>
              </p:nvSpPr>
              <p:spPr>
                <a:xfrm>
                  <a:off x="342899" y="3934953"/>
                  <a:ext cx="5184753" cy="555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solidFill>
                              <a:schemeClr val="tx1"/>
                            </a:solidFill>
                            <a:latin typeface="Cambria Math" panose="02040503050406030204" pitchFamily="18" charset="0"/>
                          </a:rPr>
                          <m:t>𝑹</m:t>
                        </m:r>
                        <m:r>
                          <a:rPr lang="cs-CZ" b="0" i="1" smtClean="0">
                            <a:solidFill>
                              <a:schemeClr val="tx1"/>
                            </a:solidFill>
                            <a:latin typeface="Cambria Math" panose="02040503050406030204" pitchFamily="18" charset="0"/>
                          </a:rPr>
                          <m:t>=</m:t>
                        </m:r>
                        <m:r>
                          <a:rPr lang="cs-CZ" b="0" i="1" smtClean="0">
                            <a:solidFill>
                              <a:schemeClr val="tx1"/>
                            </a:solidFill>
                            <a:latin typeface="Cambria Math" panose="02040503050406030204" pitchFamily="18" charset="0"/>
                            <a:ea typeface="Cambria Math" panose="02040503050406030204" pitchFamily="18" charset="0"/>
                          </a:rPr>
                          <m:t>𝜌</m:t>
                        </m:r>
                        <m:r>
                          <a:rPr lang="cs-CZ" b="0" i="1" smtClean="0">
                            <a:solidFill>
                              <a:schemeClr val="tx1"/>
                            </a:solidFill>
                            <a:latin typeface="Cambria Math" panose="02040503050406030204" pitchFamily="18" charset="0"/>
                            <a:ea typeface="Cambria Math" panose="02040503050406030204" pitchFamily="18" charset="0"/>
                          </a:rPr>
                          <m:t>∙</m:t>
                        </m:r>
                        <m:f>
                          <m:fPr>
                            <m:ctrlPr>
                              <a:rPr lang="cs-CZ" i="1" smtClean="0">
                                <a:solidFill>
                                  <a:schemeClr val="tx1"/>
                                </a:solidFill>
                                <a:latin typeface="Cambria Math" panose="02040503050406030204" pitchFamily="18" charset="0"/>
                                <a:ea typeface="Cambria Math" panose="02040503050406030204" pitchFamily="18" charset="0"/>
                              </a:rPr>
                            </m:ctrlPr>
                          </m:fPr>
                          <m:num>
                            <m:r>
                              <a:rPr lang="cs-CZ" b="0" i="1" smtClean="0">
                                <a:solidFill>
                                  <a:schemeClr val="tx1"/>
                                </a:solidFill>
                                <a:latin typeface="Cambria Math" panose="02040503050406030204" pitchFamily="18" charset="0"/>
                                <a:ea typeface="Cambria Math" panose="02040503050406030204" pitchFamily="18" charset="0"/>
                              </a:rPr>
                              <m:t>𝑙</m:t>
                            </m:r>
                          </m:num>
                          <m:den>
                            <m:r>
                              <a:rPr lang="cs-CZ" b="0" i="1" smtClean="0">
                                <a:solidFill>
                                  <a:schemeClr val="tx1"/>
                                </a:solidFill>
                                <a:latin typeface="Cambria Math" panose="02040503050406030204" pitchFamily="18" charset="0"/>
                                <a:ea typeface="Cambria Math" panose="02040503050406030204" pitchFamily="18" charset="0"/>
                              </a:rPr>
                              <m:t>𝑆</m:t>
                            </m:r>
                          </m:den>
                        </m:f>
                        <m:r>
                          <a:rPr lang="cs-CZ" b="0" i="1" smtClean="0">
                            <a:solidFill>
                              <a:schemeClr val="tx1"/>
                            </a:solidFill>
                            <a:latin typeface="Cambria Math" panose="02040503050406030204" pitchFamily="18" charset="0"/>
                            <a:ea typeface="Cambria Math" panose="02040503050406030204" pitchFamily="18" charset="0"/>
                          </a:rPr>
                          <m:t>=0,017.</m:t>
                        </m:r>
                        <m:sSup>
                          <m:sSupPr>
                            <m:ctrlPr>
                              <a:rPr lang="cs-CZ" b="0" i="1" smtClean="0">
                                <a:solidFill>
                                  <a:schemeClr val="tx1"/>
                                </a:solidFill>
                                <a:latin typeface="Cambria Math" panose="02040503050406030204" pitchFamily="18" charset="0"/>
                                <a:ea typeface="Cambria Math" panose="02040503050406030204" pitchFamily="18" charset="0"/>
                              </a:rPr>
                            </m:ctrlPr>
                          </m:sSupPr>
                          <m:e>
                            <m:r>
                              <a:rPr lang="cs-CZ" b="0" i="1" smtClean="0">
                                <a:solidFill>
                                  <a:schemeClr val="tx1"/>
                                </a:solidFill>
                                <a:latin typeface="Cambria Math" panose="02040503050406030204" pitchFamily="18" charset="0"/>
                                <a:ea typeface="Cambria Math" panose="02040503050406030204" pitchFamily="18" charset="0"/>
                              </a:rPr>
                              <m:t>10</m:t>
                            </m:r>
                          </m:e>
                          <m:sup>
                            <m:r>
                              <a:rPr lang="cs-CZ" b="0" i="1" smtClean="0">
                                <a:solidFill>
                                  <a:schemeClr val="tx1"/>
                                </a:solidFill>
                                <a:latin typeface="Cambria Math" panose="02040503050406030204" pitchFamily="18" charset="0"/>
                                <a:ea typeface="Cambria Math" panose="02040503050406030204" pitchFamily="18" charset="0"/>
                              </a:rPr>
                              <m:t>−6</m:t>
                            </m:r>
                          </m:sup>
                        </m:sSup>
                        <m:r>
                          <a:rPr lang="cs-CZ" b="0" i="1" smtClean="0">
                            <a:solidFill>
                              <a:schemeClr val="tx1"/>
                            </a:solidFill>
                            <a:latin typeface="Cambria Math" panose="02040503050406030204" pitchFamily="18" charset="0"/>
                            <a:ea typeface="Cambria Math" panose="02040503050406030204" pitchFamily="18" charset="0"/>
                          </a:rPr>
                          <m:t> </m:t>
                        </m:r>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𝑚</m:t>
                        </m:r>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f>
                          <m:fPr>
                            <m:ctrlP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ctrlPr>
                          </m:fPr>
                          <m:num>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10 </m:t>
                            </m:r>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𝑚</m:t>
                            </m:r>
                          </m:num>
                          <m:den>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3,4.</m:t>
                            </m:r>
                            <m:sSup>
                              <m:sSupPr>
                                <m:ctrlP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ctrlPr>
                              </m:sSupPr>
                              <m:e>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10</m:t>
                                </m:r>
                              </m:e>
                              <m:sup>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−7</m:t>
                                </m:r>
                              </m:sup>
                            </m:sSup>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 </m:t>
                            </m:r>
                            <m:sSup>
                              <m:sSupPr>
                                <m:ctrlP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ctrlPr>
                              </m:sSupPr>
                              <m:e>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𝑚</m:t>
                                </m:r>
                              </m:e>
                              <m:sup>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2</m:t>
                                </m:r>
                              </m:sup>
                            </m:sSup>
                          </m:den>
                        </m:f>
                        <m:r>
                          <a:rPr lang="cs-CZ"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cs-CZ" b="1"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𝟎</m:t>
                        </m:r>
                        <m:r>
                          <a:rPr lang="cs-CZ" b="1"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cs-CZ" b="1"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𝟓</m:t>
                        </m:r>
                        <m:r>
                          <a:rPr lang="cs-CZ" b="1"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 </m:t>
                        </m:r>
                      </m:oMath>
                    </m:oMathPara>
                  </a14:m>
                  <a:endParaRPr lang="en-US" b="1" dirty="0">
                    <a:solidFill>
                      <a:schemeClr val="tx1"/>
                    </a:solidFill>
                  </a:endParaRPr>
                </a:p>
              </p:txBody>
            </p:sp>
          </mc:Choice>
          <mc:Fallback xmlns="">
            <p:sp>
              <p:nvSpPr>
                <p:cNvPr id="9" name="TextovéPole 8"/>
                <p:cNvSpPr txBox="1">
                  <a:spLocks noRot="1" noChangeAspect="1" noMove="1" noResize="1" noEditPoints="1" noAdjustHandles="1" noChangeArrowheads="1" noChangeShapeType="1" noTextEdit="1"/>
                </p:cNvSpPr>
                <p:nvPr/>
              </p:nvSpPr>
              <p:spPr>
                <a:xfrm>
                  <a:off x="342899" y="3934953"/>
                  <a:ext cx="5184753" cy="555217"/>
                </a:xfrm>
                <a:prstGeom prst="rect">
                  <a:avLst/>
                </a:prstGeom>
                <a:blipFill rotWithShape="0">
                  <a:blip r:embed="rId3"/>
                  <a:stretch>
                    <a:fillRect/>
                  </a:stretch>
                </a:blipFill>
              </p:spPr>
              <p:txBody>
                <a:bodyPr/>
                <a:lstStyle/>
                <a:p>
                  <a:r>
                    <a:rPr lang="cs-CZ">
                      <a:noFill/>
                    </a:rPr>
                    <a:t> </a:t>
                  </a:r>
                </a:p>
              </p:txBody>
            </p:sp>
          </mc:Fallback>
        </mc:AlternateContent>
        <p:cxnSp>
          <p:nvCxnSpPr>
            <p:cNvPr id="10" name="Přímá spojnice 9"/>
            <p:cNvCxnSpPr/>
            <p:nvPr/>
          </p:nvCxnSpPr>
          <p:spPr>
            <a:xfrm>
              <a:off x="4843652" y="4415932"/>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4924615" y="4490170"/>
              <a:ext cx="5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64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50"/>
                                        <p:tgtEl>
                                          <p:spTgt spid="8"/>
                                        </p:tgtEl>
                                      </p:cBhvr>
                                    </p:animEffect>
                                    <p:anim calcmode="lin" valueType="num">
                                      <p:cBhvr>
                                        <p:cTn id="15" dur="250" fill="hold"/>
                                        <p:tgtEl>
                                          <p:spTgt spid="8"/>
                                        </p:tgtEl>
                                        <p:attrNameLst>
                                          <p:attrName>ppt_x</p:attrName>
                                        </p:attrNameLst>
                                      </p:cBhvr>
                                      <p:tavLst>
                                        <p:tav tm="0">
                                          <p:val>
                                            <p:strVal val="#ppt_x"/>
                                          </p:val>
                                        </p:tav>
                                        <p:tav tm="100000">
                                          <p:val>
                                            <p:strVal val="#ppt_x"/>
                                          </p:val>
                                        </p:tav>
                                      </p:tavLst>
                                    </p:anim>
                                    <p:anim calcmode="lin" valueType="num">
                                      <p:cBhvr>
                                        <p:cTn id="16"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50"/>
                                        <p:tgtEl>
                                          <p:spTgt spid="12"/>
                                        </p:tgtEl>
                                      </p:cBhvr>
                                    </p:animEffect>
                                    <p:anim calcmode="lin" valueType="num">
                                      <p:cBhvr>
                                        <p:cTn id="22" dur="250" fill="hold"/>
                                        <p:tgtEl>
                                          <p:spTgt spid="12"/>
                                        </p:tgtEl>
                                        <p:attrNameLst>
                                          <p:attrName>ppt_x</p:attrName>
                                        </p:attrNameLst>
                                      </p:cBhvr>
                                      <p:tavLst>
                                        <p:tav tm="0">
                                          <p:val>
                                            <p:strVal val="#ppt_x"/>
                                          </p:val>
                                        </p:tav>
                                        <p:tav tm="100000">
                                          <p:val>
                                            <p:strVal val="#ppt_x"/>
                                          </p:val>
                                        </p:tav>
                                      </p:tavLst>
                                    </p:anim>
                                    <p:anim calcmode="lin" valueType="num">
                                      <p:cBhvr>
                                        <p:cTn id="23"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Řazení odporu do obvodu</a:t>
            </a:r>
            <a:endParaRPr lang="en-US" sz="3600" b="1" i="1" dirty="0">
              <a:effectLst>
                <a:outerShdw blurRad="38100" dist="38100" dir="2700000" algn="tl">
                  <a:srgbClr val="000000">
                    <a:alpha val="43137"/>
                  </a:srgbClr>
                </a:outerShdw>
              </a:effectLst>
            </a:endParaRPr>
          </a:p>
        </p:txBody>
      </p:sp>
      <p:sp>
        <p:nvSpPr>
          <p:cNvPr id="3" name="TextovéPole 2"/>
          <p:cNvSpPr txBox="1"/>
          <p:nvPr/>
        </p:nvSpPr>
        <p:spPr>
          <a:xfrm>
            <a:off x="628650" y="1163638"/>
            <a:ext cx="7886700" cy="707886"/>
          </a:xfrm>
          <a:prstGeom prst="rect">
            <a:avLst/>
          </a:prstGeom>
          <a:noFill/>
        </p:spPr>
        <p:txBody>
          <a:bodyPr wrap="square" rtlCol="0">
            <a:spAutoFit/>
          </a:bodyPr>
          <a:lstStyle/>
          <a:p>
            <a:r>
              <a:rPr lang="cs-CZ" sz="2000" b="1" i="1" dirty="0" smtClean="0">
                <a:solidFill>
                  <a:schemeClr val="accent2">
                    <a:lumMod val="50000"/>
                  </a:schemeClr>
                </a:solidFill>
              </a:rPr>
              <a:t>Rezistor</a:t>
            </a:r>
            <a:r>
              <a:rPr lang="cs-CZ" sz="2000" dirty="0" smtClean="0"/>
              <a:t> – součástka používaná k </a:t>
            </a:r>
            <a:r>
              <a:rPr lang="cs-CZ" sz="2000" b="1" dirty="0" smtClean="0"/>
              <a:t>regulaci elektrického proudu</a:t>
            </a:r>
            <a:r>
              <a:rPr lang="cs-CZ" sz="2000" dirty="0" smtClean="0"/>
              <a:t> (</a:t>
            </a:r>
            <a:r>
              <a:rPr lang="cs-CZ" sz="2000" b="1" i="1" dirty="0" smtClean="0"/>
              <a:t>reostat</a:t>
            </a:r>
            <a:r>
              <a:rPr lang="cs-CZ" sz="2000" dirty="0" smtClean="0"/>
              <a:t>) a/nebo ke </a:t>
            </a:r>
            <a:r>
              <a:rPr lang="cs-CZ" sz="2000" b="1" dirty="0" smtClean="0"/>
              <a:t>změně napětí</a:t>
            </a:r>
            <a:r>
              <a:rPr lang="cs-CZ" sz="2000" dirty="0" smtClean="0"/>
              <a:t> (</a:t>
            </a:r>
            <a:r>
              <a:rPr lang="cs-CZ" sz="2000" b="1" i="1" dirty="0" smtClean="0"/>
              <a:t>potenciometr</a:t>
            </a:r>
            <a:r>
              <a:rPr lang="cs-CZ" sz="2000" dirty="0" smtClean="0"/>
              <a:t>).</a:t>
            </a:r>
            <a:endParaRPr lang="en-US" sz="2000" dirty="0"/>
          </a:p>
        </p:txBody>
      </p:sp>
      <p:sp>
        <p:nvSpPr>
          <p:cNvPr id="4" name="TextovéPole 3"/>
          <p:cNvSpPr txBox="1"/>
          <p:nvPr/>
        </p:nvSpPr>
        <p:spPr>
          <a:xfrm>
            <a:off x="1176337" y="2142926"/>
            <a:ext cx="2533650" cy="400110"/>
          </a:xfrm>
          <a:prstGeom prst="rect">
            <a:avLst/>
          </a:prstGeom>
          <a:noFill/>
        </p:spPr>
        <p:txBody>
          <a:bodyPr wrap="square" rtlCol="0">
            <a:spAutoFit/>
          </a:bodyPr>
          <a:lstStyle/>
          <a:p>
            <a:r>
              <a:rPr lang="cs-CZ" sz="2000" b="1" dirty="0" smtClean="0">
                <a:solidFill>
                  <a:schemeClr val="accent2">
                    <a:lumMod val="50000"/>
                  </a:schemeClr>
                </a:solidFill>
              </a:rPr>
              <a:t>Do série (za sebou)</a:t>
            </a:r>
            <a:endParaRPr lang="en-US" sz="2000" b="1" dirty="0">
              <a:solidFill>
                <a:schemeClr val="accent2">
                  <a:lumMod val="50000"/>
                </a:schemeClr>
              </a:solidFill>
            </a:endParaRPr>
          </a:p>
        </p:txBody>
      </p:sp>
      <p:sp>
        <p:nvSpPr>
          <p:cNvPr id="5" name="TextovéPole 4"/>
          <p:cNvSpPr txBox="1"/>
          <p:nvPr/>
        </p:nvSpPr>
        <p:spPr>
          <a:xfrm>
            <a:off x="5138738" y="2142926"/>
            <a:ext cx="2533650" cy="400110"/>
          </a:xfrm>
          <a:prstGeom prst="rect">
            <a:avLst/>
          </a:prstGeom>
          <a:noFill/>
        </p:spPr>
        <p:txBody>
          <a:bodyPr wrap="square" rtlCol="0">
            <a:spAutoFit/>
          </a:bodyPr>
          <a:lstStyle/>
          <a:p>
            <a:r>
              <a:rPr lang="cs-CZ" sz="2000" b="1" dirty="0" smtClean="0">
                <a:solidFill>
                  <a:schemeClr val="accent2">
                    <a:lumMod val="50000"/>
                  </a:schemeClr>
                </a:solidFill>
              </a:rPr>
              <a:t>Paralelně (vedle sebe)</a:t>
            </a:r>
            <a:endParaRPr lang="en-US" sz="2000" b="1" dirty="0">
              <a:solidFill>
                <a:schemeClr val="accent2">
                  <a:lumMod val="50000"/>
                </a:schemeClr>
              </a:solidFill>
            </a:endParaRPr>
          </a:p>
        </p:txBody>
      </p:sp>
      <p:graphicFrame>
        <p:nvGraphicFramePr>
          <p:cNvPr id="6" name="Object 8"/>
          <p:cNvGraphicFramePr>
            <a:graphicFrameLocks noChangeAspect="1"/>
          </p:cNvGraphicFramePr>
          <p:nvPr>
            <p:extLst>
              <p:ext uri="{D42A27DB-BD31-4B8C-83A1-F6EECF244321}">
                <p14:modId xmlns:p14="http://schemas.microsoft.com/office/powerpoint/2010/main" val="1206749844"/>
              </p:ext>
            </p:extLst>
          </p:nvPr>
        </p:nvGraphicFramePr>
        <p:xfrm>
          <a:off x="628650" y="2714090"/>
          <a:ext cx="3081337" cy="1293812"/>
        </p:xfrm>
        <a:graphic>
          <a:graphicData uri="http://schemas.openxmlformats.org/presentationml/2006/ole">
            <mc:AlternateContent xmlns:mc="http://schemas.openxmlformats.org/markup-compatibility/2006">
              <mc:Choice xmlns:v="urn:schemas-microsoft-com:vml" Requires="v">
                <p:oleObj spid="_x0000_s1200" name="Visio" r:id="rId3" imgW="2377916" imgH="998696" progId="">
                  <p:embed/>
                </p:oleObj>
              </mc:Choice>
              <mc:Fallback>
                <p:oleObj name="Visio" r:id="rId3" imgW="2377916" imgH="99869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714090"/>
                        <a:ext cx="3081337" cy="1293812"/>
                      </a:xfrm>
                      <a:prstGeom prst="rect">
                        <a:avLst/>
                      </a:prstGeom>
                      <a:noFill/>
                      <a:ln w="9525">
                        <a:noFill/>
                        <a:miter lim="800000"/>
                        <a:headEnd/>
                        <a:tailEnd/>
                      </a:ln>
                      <a:effec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2955771758"/>
              </p:ext>
            </p:extLst>
          </p:nvPr>
        </p:nvGraphicFramePr>
        <p:xfrm>
          <a:off x="5083969" y="2714090"/>
          <a:ext cx="2643188" cy="1851025"/>
        </p:xfrm>
        <a:graphic>
          <a:graphicData uri="http://schemas.openxmlformats.org/presentationml/2006/ole">
            <mc:AlternateContent xmlns:mc="http://schemas.openxmlformats.org/markup-compatibility/2006">
              <mc:Choice xmlns:v="urn:schemas-microsoft-com:vml" Requires="v">
                <p:oleObj spid="_x0000_s1201" name="Visio" r:id="rId5" imgW="2017871" imgH="1412558" progId="">
                  <p:embed/>
                </p:oleObj>
              </mc:Choice>
              <mc:Fallback>
                <p:oleObj name="Visio" r:id="rId5" imgW="2017871" imgH="141255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3969" y="2714090"/>
                        <a:ext cx="2643188" cy="1851025"/>
                      </a:xfrm>
                      <a:prstGeom prst="rect">
                        <a:avLst/>
                      </a:prstGeom>
                      <a:noFill/>
                      <a:ln w="9525">
                        <a:noFill/>
                        <a:miter lim="800000"/>
                        <a:headEnd/>
                        <a:tailEnd/>
                      </a:ln>
                      <a:effectLst/>
                    </p:spPr>
                  </p:pic>
                </p:oleObj>
              </mc:Fallback>
            </mc:AlternateContent>
          </a:graphicData>
        </a:graphic>
      </p:graphicFrame>
      <p:cxnSp>
        <p:nvCxnSpPr>
          <p:cNvPr id="9" name="Přímá spojnice 8"/>
          <p:cNvCxnSpPr/>
          <p:nvPr/>
        </p:nvCxnSpPr>
        <p:spPr>
          <a:xfrm>
            <a:off x="4238625" y="2142926"/>
            <a:ext cx="0" cy="42480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ovéPole 9"/>
              <p:cNvSpPr txBox="1"/>
              <p:nvPr/>
            </p:nvSpPr>
            <p:spPr>
              <a:xfrm>
                <a:off x="628650" y="4276177"/>
                <a:ext cx="3333750" cy="707886"/>
              </a:xfrm>
              <a:prstGeom prst="rect">
                <a:avLst/>
              </a:prstGeom>
              <a:noFill/>
            </p:spPr>
            <p:txBody>
              <a:bodyPr wrap="square" rtlCol="0">
                <a:spAutoFit/>
              </a:bodyPr>
              <a:lstStyle/>
              <a:p>
                <a:r>
                  <a:rPr lang="cs-CZ" sz="2000" dirty="0" smtClean="0"/>
                  <a:t>Podle jednotlivých odporů se rozdělí napětí. </a:t>
                </a:r>
                <a14:m>
                  <m:oMath xmlns:m="http://schemas.openxmlformats.org/officeDocument/2006/math">
                    <m:r>
                      <a:rPr lang="cs-CZ" sz="2000" b="1" i="1" smtClean="0">
                        <a:latin typeface="Cambria Math" panose="02040503050406030204" pitchFamily="18" charset="0"/>
                      </a:rPr>
                      <m:t>𝑼</m:t>
                    </m:r>
                    <m:r>
                      <a:rPr lang="cs-CZ" sz="2000" b="1" i="1" smtClean="0">
                        <a:latin typeface="Cambria Math" panose="02040503050406030204" pitchFamily="18" charset="0"/>
                      </a:rPr>
                      <m:t>=</m:t>
                    </m:r>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𝑼</m:t>
                        </m:r>
                      </m:e>
                      <m:sub>
                        <m:r>
                          <a:rPr lang="cs-CZ" sz="2000" b="1" i="1" smtClean="0">
                            <a:latin typeface="Cambria Math" panose="02040503050406030204" pitchFamily="18" charset="0"/>
                          </a:rPr>
                          <m:t>𝟏</m:t>
                        </m:r>
                      </m:sub>
                    </m:sSub>
                    <m:r>
                      <a:rPr lang="cs-CZ" sz="2000" b="1" i="1" smtClean="0">
                        <a:latin typeface="Cambria Math" panose="02040503050406030204" pitchFamily="18" charset="0"/>
                      </a:rPr>
                      <m:t>+</m:t>
                    </m:r>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𝑼</m:t>
                        </m:r>
                      </m:e>
                      <m:sub>
                        <m:r>
                          <a:rPr lang="cs-CZ" sz="2000" b="1" i="1" smtClean="0">
                            <a:latin typeface="Cambria Math" panose="02040503050406030204" pitchFamily="18" charset="0"/>
                          </a:rPr>
                          <m:t>𝟐</m:t>
                        </m:r>
                      </m:sub>
                    </m:sSub>
                  </m:oMath>
                </a14:m>
                <a:endParaRPr lang="en-US" sz="2000" b="1"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628650" y="4276177"/>
                <a:ext cx="3333750" cy="707886"/>
              </a:xfrm>
              <a:prstGeom prst="rect">
                <a:avLst/>
              </a:prstGeom>
              <a:blipFill rotWithShape="0">
                <a:blip r:embed="rId7"/>
                <a:stretch>
                  <a:fillRect l="-1828" t="-4274" b="-13675"/>
                </a:stretch>
              </a:blipFill>
            </p:spPr>
            <p:txBody>
              <a:bodyPr/>
              <a:lstStyle/>
              <a:p>
                <a:r>
                  <a:rPr lang="en-US">
                    <a:noFill/>
                  </a:rPr>
                  <a:t> </a:t>
                </a:r>
              </a:p>
            </p:txBody>
          </p:sp>
        </mc:Fallback>
      </mc:AlternateContent>
      <p:sp>
        <p:nvSpPr>
          <p:cNvPr id="11" name="TextovéPole 10"/>
          <p:cNvSpPr txBox="1"/>
          <p:nvPr/>
        </p:nvSpPr>
        <p:spPr>
          <a:xfrm>
            <a:off x="628650" y="5052283"/>
            <a:ext cx="3371850" cy="400110"/>
          </a:xfrm>
          <a:prstGeom prst="rect">
            <a:avLst/>
          </a:prstGeom>
          <a:noFill/>
        </p:spPr>
        <p:txBody>
          <a:bodyPr wrap="square" rtlCol="0">
            <a:spAutoFit/>
          </a:bodyPr>
          <a:lstStyle/>
          <a:p>
            <a:r>
              <a:rPr lang="cs-CZ" sz="2000" dirty="0" smtClean="0"/>
              <a:t>Proud zůstává konstantní.</a:t>
            </a:r>
          </a:p>
        </p:txBody>
      </p:sp>
      <mc:AlternateContent xmlns:mc="http://schemas.openxmlformats.org/markup-compatibility/2006" xmlns:a14="http://schemas.microsoft.com/office/drawing/2010/main">
        <mc:Choice Requires="a14">
          <p:sp>
            <p:nvSpPr>
              <p:cNvPr id="12" name="TextovéPole 11"/>
              <p:cNvSpPr txBox="1"/>
              <p:nvPr/>
            </p:nvSpPr>
            <p:spPr>
              <a:xfrm>
                <a:off x="1357651" y="5553478"/>
                <a:ext cx="14784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𝑹</m:t>
                      </m:r>
                      <m:r>
                        <a:rPr lang="cs-CZ" sz="2000" b="1" i="1" smtClean="0">
                          <a:latin typeface="Cambria Math" panose="02040503050406030204" pitchFamily="18" charset="0"/>
                        </a:rPr>
                        <m:t>=</m:t>
                      </m:r>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𝑹</m:t>
                          </m:r>
                        </m:e>
                        <m:sub>
                          <m:r>
                            <a:rPr lang="cs-CZ" sz="2000" b="1" i="1" smtClean="0">
                              <a:latin typeface="Cambria Math" panose="02040503050406030204" pitchFamily="18" charset="0"/>
                            </a:rPr>
                            <m:t>𝟏</m:t>
                          </m:r>
                        </m:sub>
                      </m:sSub>
                      <m:r>
                        <a:rPr lang="cs-CZ" sz="2000" b="1" i="1" smtClean="0">
                          <a:latin typeface="Cambria Math" panose="02040503050406030204" pitchFamily="18" charset="0"/>
                        </a:rPr>
                        <m:t>+</m:t>
                      </m:r>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𝑹</m:t>
                          </m:r>
                        </m:e>
                        <m:sub>
                          <m:r>
                            <a:rPr lang="cs-CZ" sz="2000" b="1" i="1" smtClean="0">
                              <a:latin typeface="Cambria Math" panose="02040503050406030204" pitchFamily="18" charset="0"/>
                            </a:rPr>
                            <m:t>𝟐</m:t>
                          </m:r>
                        </m:sub>
                      </m:sSub>
                    </m:oMath>
                  </m:oMathPara>
                </a14:m>
                <a:endParaRPr lang="en-US" sz="2000" b="1"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1357651" y="5553478"/>
                <a:ext cx="1478417" cy="307777"/>
              </a:xfrm>
              <a:prstGeom prst="rect">
                <a:avLst/>
              </a:prstGeom>
              <a:blipFill rotWithShape="0">
                <a:blip r:embed="rId8"/>
                <a:stretch>
                  <a:fillRect l="-3719" r="-2066" b="-18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4738688" y="4565115"/>
                <a:ext cx="3333750" cy="707886"/>
              </a:xfrm>
              <a:prstGeom prst="rect">
                <a:avLst/>
              </a:prstGeom>
              <a:noFill/>
            </p:spPr>
            <p:txBody>
              <a:bodyPr wrap="square" rtlCol="0">
                <a:spAutoFit/>
              </a:bodyPr>
              <a:lstStyle/>
              <a:p>
                <a:r>
                  <a:rPr lang="cs-CZ" sz="2000" dirty="0" smtClean="0"/>
                  <a:t>Podle jednotlivých odporů se rozdělí proud. </a:t>
                </a:r>
                <a14:m>
                  <m:oMath xmlns:m="http://schemas.openxmlformats.org/officeDocument/2006/math">
                    <m:r>
                      <a:rPr lang="cs-CZ" sz="2000" b="1" i="1" smtClean="0">
                        <a:latin typeface="Cambria Math" panose="02040503050406030204" pitchFamily="18" charset="0"/>
                      </a:rPr>
                      <m:t>𝑰</m:t>
                    </m:r>
                    <m:r>
                      <a:rPr lang="cs-CZ" sz="2000" b="1" i="1" smtClean="0">
                        <a:latin typeface="Cambria Math" panose="02040503050406030204" pitchFamily="18" charset="0"/>
                      </a:rPr>
                      <m:t>=</m:t>
                    </m:r>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𝑰</m:t>
                        </m:r>
                      </m:e>
                      <m:sub>
                        <m:r>
                          <a:rPr lang="cs-CZ" sz="2000" b="1" i="1" smtClean="0">
                            <a:latin typeface="Cambria Math" panose="02040503050406030204" pitchFamily="18" charset="0"/>
                          </a:rPr>
                          <m:t>𝟏</m:t>
                        </m:r>
                      </m:sub>
                    </m:sSub>
                    <m:r>
                      <a:rPr lang="cs-CZ" sz="2000" b="1" i="1" smtClean="0">
                        <a:latin typeface="Cambria Math" panose="02040503050406030204" pitchFamily="18" charset="0"/>
                      </a:rPr>
                      <m:t>+</m:t>
                    </m:r>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𝑰</m:t>
                        </m:r>
                      </m:e>
                      <m:sub>
                        <m:r>
                          <a:rPr lang="cs-CZ" sz="2000" b="1" i="1" smtClean="0">
                            <a:latin typeface="Cambria Math" panose="02040503050406030204" pitchFamily="18" charset="0"/>
                          </a:rPr>
                          <m:t>𝟐</m:t>
                        </m:r>
                      </m:sub>
                    </m:sSub>
                  </m:oMath>
                </a14:m>
                <a:endParaRPr lang="en-US" sz="2000" b="1" i="1"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4738688" y="4565115"/>
                <a:ext cx="3333750" cy="707886"/>
              </a:xfrm>
              <a:prstGeom prst="rect">
                <a:avLst/>
              </a:prstGeom>
              <a:blipFill rotWithShape="0">
                <a:blip r:embed="rId9"/>
                <a:stretch>
                  <a:fillRect l="-1828" t="-5172" b="-14655"/>
                </a:stretch>
              </a:blipFill>
            </p:spPr>
            <p:txBody>
              <a:bodyPr/>
              <a:lstStyle/>
              <a:p>
                <a:r>
                  <a:rPr lang="en-US">
                    <a:noFill/>
                  </a:rPr>
                  <a:t> </a:t>
                </a:r>
              </a:p>
            </p:txBody>
          </p:sp>
        </mc:Fallback>
      </mc:AlternateContent>
      <p:sp>
        <p:nvSpPr>
          <p:cNvPr id="14" name="TextovéPole 13"/>
          <p:cNvSpPr txBox="1"/>
          <p:nvPr/>
        </p:nvSpPr>
        <p:spPr>
          <a:xfrm>
            <a:off x="4738688" y="5377053"/>
            <a:ext cx="3371850" cy="400110"/>
          </a:xfrm>
          <a:prstGeom prst="rect">
            <a:avLst/>
          </a:prstGeom>
          <a:noFill/>
        </p:spPr>
        <p:txBody>
          <a:bodyPr wrap="square" rtlCol="0">
            <a:spAutoFit/>
          </a:bodyPr>
          <a:lstStyle/>
          <a:p>
            <a:r>
              <a:rPr lang="cs-CZ" sz="2000" dirty="0" smtClean="0"/>
              <a:t>Napětí zůstává konstantní.</a:t>
            </a:r>
          </a:p>
        </p:txBody>
      </p:sp>
      <mc:AlternateContent xmlns:mc="http://schemas.openxmlformats.org/markup-compatibility/2006" xmlns:a14="http://schemas.microsoft.com/office/drawing/2010/main">
        <mc:Choice Requires="a14">
          <p:sp>
            <p:nvSpPr>
              <p:cNvPr id="15" name="TextovéPole 14"/>
              <p:cNvSpPr txBox="1"/>
              <p:nvPr/>
            </p:nvSpPr>
            <p:spPr>
              <a:xfrm>
                <a:off x="5641183" y="5881215"/>
                <a:ext cx="1478417" cy="6285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1" i="1" smtClean="0">
                              <a:latin typeface="Cambria Math" panose="02040503050406030204" pitchFamily="18" charset="0"/>
                            </a:rPr>
                          </m:ctrlPr>
                        </m:fPr>
                        <m:num>
                          <m:r>
                            <a:rPr lang="cs-CZ" sz="2000" b="1" i="1" smtClean="0">
                              <a:latin typeface="Cambria Math" panose="02040503050406030204" pitchFamily="18" charset="0"/>
                            </a:rPr>
                            <m:t>𝟏</m:t>
                          </m:r>
                        </m:num>
                        <m:den>
                          <m:r>
                            <a:rPr lang="cs-CZ" sz="2000" b="1" i="1" smtClean="0">
                              <a:latin typeface="Cambria Math" panose="02040503050406030204" pitchFamily="18" charset="0"/>
                            </a:rPr>
                            <m:t>𝑹</m:t>
                          </m:r>
                        </m:den>
                      </m:f>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r>
                            <a:rPr lang="cs-CZ" sz="2000" b="1" i="1" smtClean="0">
                              <a:latin typeface="Cambria Math" panose="02040503050406030204" pitchFamily="18" charset="0"/>
                            </a:rPr>
                            <m:t>𝟏</m:t>
                          </m:r>
                        </m:num>
                        <m:den>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𝑹</m:t>
                              </m:r>
                            </m:e>
                            <m:sub>
                              <m:r>
                                <a:rPr lang="cs-CZ" sz="2000" b="1" i="1" smtClean="0">
                                  <a:latin typeface="Cambria Math" panose="02040503050406030204" pitchFamily="18" charset="0"/>
                                </a:rPr>
                                <m:t>𝟏</m:t>
                              </m:r>
                            </m:sub>
                          </m:sSub>
                        </m:den>
                      </m:f>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r>
                            <a:rPr lang="cs-CZ" sz="2000" b="1" i="1" smtClean="0">
                              <a:latin typeface="Cambria Math" panose="02040503050406030204" pitchFamily="18" charset="0"/>
                            </a:rPr>
                            <m:t>𝟏</m:t>
                          </m:r>
                        </m:num>
                        <m:den>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𝑹</m:t>
                              </m:r>
                            </m:e>
                            <m:sub>
                              <m:r>
                                <a:rPr lang="cs-CZ" sz="2000" b="1" i="1" smtClean="0">
                                  <a:latin typeface="Cambria Math" panose="02040503050406030204" pitchFamily="18" charset="0"/>
                                </a:rPr>
                                <m:t>𝟐</m:t>
                              </m:r>
                            </m:sub>
                          </m:sSub>
                        </m:den>
                      </m:f>
                    </m:oMath>
                  </m:oMathPara>
                </a14:m>
                <a:endParaRPr lang="en-US" sz="2000" b="1"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5641183" y="5881215"/>
                <a:ext cx="1478417" cy="628505"/>
              </a:xfrm>
              <a:prstGeom prst="rect">
                <a:avLst/>
              </a:prstGeom>
              <a:blipFill rotWithShape="0">
                <a:blip r:embed="rId10"/>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4118837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28650" y="0"/>
            <a:ext cx="7886700" cy="994172"/>
          </a:xfrm>
        </p:spPr>
        <p:txBody>
          <a:bodyPr>
            <a:normAutofit/>
          </a:bodyPr>
          <a:lstStyle/>
          <a:p>
            <a:pPr algn="ctr"/>
            <a:r>
              <a:rPr lang="cs-CZ" sz="3600" b="1" i="1" dirty="0">
                <a:effectLst>
                  <a:outerShdw blurRad="38100" dist="38100" dir="2700000" algn="tl">
                    <a:srgbClr val="000000">
                      <a:alpha val="43137"/>
                    </a:srgbClr>
                  </a:outerShdw>
                </a:effectLst>
              </a:rPr>
              <a:t>Elektrický náboj Q</a:t>
            </a:r>
            <a:endParaRPr lang="en-US" sz="3600" b="1" i="1" dirty="0">
              <a:effectLst>
                <a:outerShdw blurRad="38100" dist="38100" dir="2700000" algn="tl">
                  <a:srgbClr val="000000">
                    <a:alpha val="43137"/>
                  </a:srgbClr>
                </a:outerShdw>
              </a:effectLst>
            </a:endParaRPr>
          </a:p>
        </p:txBody>
      </p:sp>
      <p:pic>
        <p:nvPicPr>
          <p:cNvPr id="1026" name="Picture 2" descr="https://dlnmh9ip6v2uc.cloudfront.net/assets/3/4/1/a/3/51a65d7bce395f156c000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210539"/>
            <a:ext cx="2772000" cy="181831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714750" y="994172"/>
            <a:ext cx="5248274" cy="2431435"/>
          </a:xfrm>
          <a:prstGeom prst="rect">
            <a:avLst/>
          </a:prstGeom>
          <a:noFill/>
        </p:spPr>
        <p:txBody>
          <a:bodyPr wrap="square" rtlCol="0">
            <a:spAutoFit/>
          </a:bodyPr>
          <a:lstStyle/>
          <a:p>
            <a:r>
              <a:rPr lang="cs-CZ" sz="1900" b="1" i="1" dirty="0"/>
              <a:t>Elektrický náboj je vlastnost částic popisující vzájemné působení mezi nimi.</a:t>
            </a:r>
          </a:p>
          <a:p>
            <a:r>
              <a:rPr lang="cs-CZ" sz="1900" i="1" dirty="0"/>
              <a:t>Jde o formu interakce mezi částicemi (resp. tělesy), podobně jako hmotnost dává vznik gravitačnímu přitahování, tak náboj dává vznik elektrickému přitahování nebo odpuzování. Gravitace působí mezi vším co má nějakou hmotnost, elektrická interakce působí mezi objekty s nábojem. </a:t>
            </a:r>
            <a:endParaRPr lang="en-US" sz="1900" i="1" dirty="0"/>
          </a:p>
        </p:txBody>
      </p:sp>
      <p:sp>
        <p:nvSpPr>
          <p:cNvPr id="6" name="TextovéPole 5"/>
          <p:cNvSpPr txBox="1"/>
          <p:nvPr/>
        </p:nvSpPr>
        <p:spPr>
          <a:xfrm>
            <a:off x="419100" y="3711715"/>
            <a:ext cx="8305800" cy="1261884"/>
          </a:xfrm>
          <a:prstGeom prst="rect">
            <a:avLst/>
          </a:prstGeom>
          <a:noFill/>
        </p:spPr>
        <p:txBody>
          <a:bodyPr wrap="square" rtlCol="0">
            <a:spAutoFit/>
          </a:bodyPr>
          <a:lstStyle/>
          <a:p>
            <a:r>
              <a:rPr lang="cs-CZ" sz="1900" dirty="0"/>
              <a:t>Tato vlastnost částic </a:t>
            </a:r>
            <a:r>
              <a:rPr lang="cs-CZ" sz="1900" dirty="0" smtClean="0"/>
              <a:t>může být dvojího </a:t>
            </a:r>
            <a:r>
              <a:rPr lang="cs-CZ" sz="1900" dirty="0"/>
              <a:t>typu, </a:t>
            </a:r>
            <a:r>
              <a:rPr lang="cs-CZ" sz="1900" dirty="0" smtClean="0"/>
              <a:t>což </a:t>
            </a:r>
            <a:r>
              <a:rPr lang="cs-CZ" sz="1900" dirty="0"/>
              <a:t>označujeme jako </a:t>
            </a:r>
            <a:r>
              <a:rPr lang="cs-CZ" sz="1900" b="1" i="1" dirty="0"/>
              <a:t>kladný</a:t>
            </a:r>
            <a:r>
              <a:rPr lang="cs-CZ" sz="1900" dirty="0"/>
              <a:t> a </a:t>
            </a:r>
            <a:r>
              <a:rPr lang="cs-CZ" sz="1900" b="1" i="1" dirty="0"/>
              <a:t>záporný</a:t>
            </a:r>
            <a:r>
              <a:rPr lang="cs-CZ" sz="1900" dirty="0"/>
              <a:t> </a:t>
            </a:r>
            <a:r>
              <a:rPr lang="cs-CZ" sz="1900" b="1" i="1" dirty="0"/>
              <a:t>náboj</a:t>
            </a:r>
            <a:r>
              <a:rPr lang="cs-CZ" sz="1900" dirty="0"/>
              <a:t>.</a:t>
            </a:r>
          </a:p>
          <a:p>
            <a:r>
              <a:rPr lang="cs-CZ" sz="1900" dirty="0"/>
              <a:t>Jednotkou náboje je </a:t>
            </a:r>
            <a:r>
              <a:rPr lang="cs-CZ" sz="1900" b="1" i="1" dirty="0"/>
              <a:t>coulomb </a:t>
            </a:r>
            <a:r>
              <a:rPr lang="cs-CZ" sz="1900" b="1" dirty="0"/>
              <a:t>[ </a:t>
            </a:r>
            <a:r>
              <a:rPr lang="cs-CZ" sz="1900" b="1" i="1" dirty="0"/>
              <a:t>C </a:t>
            </a:r>
            <a:r>
              <a:rPr lang="cs-CZ" sz="1900" b="1" dirty="0"/>
              <a:t>]</a:t>
            </a:r>
            <a:r>
              <a:rPr lang="cs-CZ" sz="1900" dirty="0"/>
              <a:t> podobně, jako je jednotkou hmotnosti kilogram [ kg ].</a:t>
            </a:r>
            <a:endParaRPr lang="en-US" sz="1900" b="1" dirty="0"/>
          </a:p>
        </p:txBody>
      </p:sp>
      <p:sp>
        <p:nvSpPr>
          <p:cNvPr id="7" name="TextovéPole 6"/>
          <p:cNvSpPr txBox="1"/>
          <p:nvPr/>
        </p:nvSpPr>
        <p:spPr>
          <a:xfrm>
            <a:off x="419099" y="5011094"/>
            <a:ext cx="7229475" cy="677108"/>
          </a:xfrm>
          <a:prstGeom prst="rect">
            <a:avLst/>
          </a:prstGeom>
          <a:noFill/>
        </p:spPr>
        <p:txBody>
          <a:bodyPr wrap="square" rtlCol="0">
            <a:spAutoFit/>
          </a:bodyPr>
          <a:lstStyle/>
          <a:p>
            <a:r>
              <a:rPr lang="cs-CZ" sz="1900" b="1" i="1" dirty="0" smtClean="0">
                <a:solidFill>
                  <a:srgbClr val="C00000"/>
                </a:solidFill>
              </a:rPr>
              <a:t>Nejmenší možná hodnota elektrického náboje elementárních částic je e = </a:t>
            </a:r>
            <a:r>
              <a:rPr lang="en-US" sz="1900" b="1" i="1" dirty="0" smtClean="0">
                <a:solidFill>
                  <a:srgbClr val="C00000"/>
                </a:solidFill>
              </a:rPr>
              <a:t>1,602 </a:t>
            </a:r>
            <a:r>
              <a:rPr lang="en-US" sz="1900" b="1" i="1" dirty="0">
                <a:solidFill>
                  <a:srgbClr val="C00000"/>
                </a:solidFill>
              </a:rPr>
              <a:t>176 </a:t>
            </a:r>
            <a:r>
              <a:rPr lang="en-US" sz="1900" b="1" i="1" dirty="0" smtClean="0">
                <a:solidFill>
                  <a:srgbClr val="C00000"/>
                </a:solidFill>
              </a:rPr>
              <a:t>565 </a:t>
            </a:r>
            <a:r>
              <a:rPr lang="en-US" sz="1900" b="1" i="1" dirty="0">
                <a:solidFill>
                  <a:srgbClr val="C00000"/>
                </a:solidFill>
              </a:rPr>
              <a:t>∙ 10</a:t>
            </a:r>
            <a:r>
              <a:rPr lang="en-US" sz="1900" b="1" i="1" baseline="30000" dirty="0">
                <a:solidFill>
                  <a:srgbClr val="C00000"/>
                </a:solidFill>
              </a:rPr>
              <a:t>-19</a:t>
            </a:r>
            <a:r>
              <a:rPr lang="en-US" sz="1900" b="1" i="1" dirty="0">
                <a:solidFill>
                  <a:srgbClr val="C00000"/>
                </a:solidFill>
              </a:rPr>
              <a:t> </a:t>
            </a:r>
            <a:r>
              <a:rPr lang="en-US" sz="1900" b="1" i="1" dirty="0" smtClean="0">
                <a:solidFill>
                  <a:srgbClr val="C00000"/>
                </a:solidFill>
              </a:rPr>
              <a:t>C</a:t>
            </a:r>
            <a:r>
              <a:rPr lang="cs-CZ" sz="1900" b="1" i="1" dirty="0" smtClean="0">
                <a:solidFill>
                  <a:srgbClr val="C00000"/>
                </a:solidFill>
              </a:rPr>
              <a:t> (tzv. kvantování elektrického náboje).</a:t>
            </a:r>
            <a:endParaRPr lang="en-US" sz="1900" b="1" i="1" dirty="0">
              <a:solidFill>
                <a:srgbClr val="C00000"/>
              </a:solidFill>
            </a:endParaRPr>
          </a:p>
        </p:txBody>
      </p:sp>
      <p:sp>
        <p:nvSpPr>
          <p:cNvPr id="2" name="Obdélník 1"/>
          <p:cNvSpPr/>
          <p:nvPr/>
        </p:nvSpPr>
        <p:spPr>
          <a:xfrm>
            <a:off x="419099" y="5746399"/>
            <a:ext cx="8543925" cy="677108"/>
          </a:xfrm>
          <a:prstGeom prst="rect">
            <a:avLst/>
          </a:prstGeom>
        </p:spPr>
        <p:txBody>
          <a:bodyPr wrap="square">
            <a:spAutoFit/>
          </a:bodyPr>
          <a:lstStyle/>
          <a:p>
            <a:r>
              <a:rPr lang="cs-CZ" sz="1900" dirty="0"/>
              <a:t>Elektrický náboj nevzniká, ani nezaniká, pouze existuje a lze ho jenom přemísťovat – </a:t>
            </a:r>
            <a:r>
              <a:rPr lang="cs-CZ" sz="1900" b="1" i="1" dirty="0"/>
              <a:t>zákon zachování elektrického náboje</a:t>
            </a:r>
            <a:r>
              <a:rPr lang="cs-CZ" sz="1900" i="1" dirty="0"/>
              <a:t>.</a:t>
            </a:r>
            <a:endParaRPr lang="en-US" sz="1900" dirty="0"/>
          </a:p>
        </p:txBody>
      </p:sp>
    </p:spTree>
    <p:extLst>
      <p:ext uri="{BB962C8B-B14F-4D97-AF65-F5344CB8AC3E}">
        <p14:creationId xmlns:p14="http://schemas.microsoft.com/office/powerpoint/2010/main" val="2773403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28650" y="-1619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3" name="TextovéPole 2"/>
          <p:cNvSpPr txBox="1"/>
          <p:nvPr/>
        </p:nvSpPr>
        <p:spPr>
          <a:xfrm>
            <a:off x="195262" y="982663"/>
            <a:ext cx="8753475" cy="923330"/>
          </a:xfrm>
          <a:prstGeom prst="rect">
            <a:avLst/>
          </a:prstGeom>
          <a:noFill/>
        </p:spPr>
        <p:txBody>
          <a:bodyPr wrap="square" rtlCol="0">
            <a:spAutoFit/>
          </a:bodyPr>
          <a:lstStyle/>
          <a:p>
            <a:r>
              <a:rPr lang="cs-CZ" dirty="0" smtClean="0"/>
              <a:t>Ampérmetr s odporem R</a:t>
            </a:r>
            <a:r>
              <a:rPr lang="cs-CZ" baseline="-25000" dirty="0" smtClean="0"/>
              <a:t>A</a:t>
            </a:r>
            <a:r>
              <a:rPr lang="cs-CZ" dirty="0" smtClean="0"/>
              <a:t> a rozsahem 0 až 60 mA má být použit k měření proudu do 6 A. K příslušnému zvětšení rozsahu přístroje je třeba připojit k ampérmetru paralelně rezistor o odporu…?</a:t>
            </a:r>
            <a:endParaRPr lang="cs-CZ" dirty="0"/>
          </a:p>
        </p:txBody>
      </p:sp>
      <p:grpSp>
        <p:nvGrpSpPr>
          <p:cNvPr id="4" name="Skupina 3"/>
          <p:cNvGrpSpPr/>
          <p:nvPr/>
        </p:nvGrpSpPr>
        <p:grpSpPr>
          <a:xfrm>
            <a:off x="195261" y="2016423"/>
            <a:ext cx="8672513" cy="681733"/>
            <a:chOff x="342900" y="1759267"/>
            <a:chExt cx="2476500" cy="681733"/>
          </a:xfrm>
        </p:grpSpPr>
        <p:sp>
          <p:nvSpPr>
            <p:cNvPr id="5" name="TextovéPole 4"/>
            <p:cNvSpPr txBox="1"/>
            <p:nvPr/>
          </p:nvSpPr>
          <p:spPr>
            <a:xfrm>
              <a:off x="342900" y="1759267"/>
              <a:ext cx="2476500" cy="646331"/>
            </a:xfrm>
            <a:prstGeom prst="rect">
              <a:avLst/>
            </a:prstGeom>
            <a:noFill/>
          </p:spPr>
          <p:txBody>
            <a:bodyPr wrap="square" rtlCol="0">
              <a:spAutoFit/>
            </a:bodyPr>
            <a:lstStyle/>
            <a:p>
              <a:r>
                <a:rPr lang="cs-CZ" i="1" dirty="0" smtClean="0"/>
                <a:t>Poznáme jenom to, že rozsah ampérmetru se má zvětšit 100krát (ze 60 mA na 6 A) a že rezistor je nutné k ampérmetru připojit paralelně.</a:t>
              </a:r>
            </a:p>
          </p:txBody>
        </p:sp>
        <p:cxnSp>
          <p:nvCxnSpPr>
            <p:cNvPr id="6" name="Přímá spojnice 5"/>
            <p:cNvCxnSpPr/>
            <p:nvPr/>
          </p:nvCxnSpPr>
          <p:spPr>
            <a:xfrm>
              <a:off x="365581" y="2441000"/>
              <a:ext cx="23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Skupina 19"/>
          <p:cNvGrpSpPr/>
          <p:nvPr/>
        </p:nvGrpSpPr>
        <p:grpSpPr>
          <a:xfrm>
            <a:off x="274688" y="2848383"/>
            <a:ext cx="8869312" cy="1354486"/>
            <a:chOff x="274688" y="2848383"/>
            <a:chExt cx="8869312" cy="1354486"/>
          </a:xfrm>
        </p:grpSpPr>
        <mc:AlternateContent xmlns:mc="http://schemas.openxmlformats.org/markup-compatibility/2006" xmlns:a14="http://schemas.microsoft.com/office/drawing/2010/main">
          <mc:Choice Requires="a14">
            <p:sp>
              <p:nvSpPr>
                <p:cNvPr id="7" name="TextovéPole 6"/>
                <p:cNvSpPr txBox="1"/>
                <p:nvPr/>
              </p:nvSpPr>
              <p:spPr>
                <a:xfrm>
                  <a:off x="274688" y="2983906"/>
                  <a:ext cx="952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solidFill>
                              <a:schemeClr val="tx1"/>
                            </a:solidFill>
                            <a:latin typeface="Cambria Math" panose="02040503050406030204" pitchFamily="18" charset="0"/>
                          </a:rPr>
                          <m:t>𝑼</m:t>
                        </m:r>
                        <m:r>
                          <a:rPr lang="cs-CZ" b="1" i="1" smtClean="0">
                            <a:solidFill>
                              <a:schemeClr val="tx1"/>
                            </a:solidFill>
                            <a:latin typeface="Cambria Math" panose="02040503050406030204" pitchFamily="18" charset="0"/>
                          </a:rPr>
                          <m:t>=</m:t>
                        </m:r>
                        <m:r>
                          <a:rPr lang="cs-CZ" b="1" i="1" smtClean="0">
                            <a:solidFill>
                              <a:schemeClr val="tx1"/>
                            </a:solidFill>
                            <a:latin typeface="Cambria Math" panose="02040503050406030204" pitchFamily="18" charset="0"/>
                          </a:rPr>
                          <m:t>𝑹</m:t>
                        </m:r>
                        <m:r>
                          <a:rPr lang="cs-CZ" b="1" i="1" smtClean="0">
                            <a:solidFill>
                              <a:schemeClr val="tx1"/>
                            </a:solidFill>
                            <a:latin typeface="Cambria Math" panose="02040503050406030204" pitchFamily="18" charset="0"/>
                            <a:ea typeface="Cambria Math" panose="02040503050406030204" pitchFamily="18" charset="0"/>
                          </a:rPr>
                          <m:t>∙</m:t>
                        </m:r>
                        <m:r>
                          <a:rPr lang="cs-CZ" b="1" i="1" smtClean="0">
                            <a:solidFill>
                              <a:schemeClr val="tx1"/>
                            </a:solidFill>
                            <a:latin typeface="Cambria Math" panose="02040503050406030204" pitchFamily="18" charset="0"/>
                            <a:ea typeface="Cambria Math" panose="02040503050406030204" pitchFamily="18" charset="0"/>
                          </a:rPr>
                          <m:t>𝑰</m:t>
                        </m:r>
                      </m:oMath>
                    </m:oMathPara>
                  </a14:m>
                  <a:endParaRPr lang="en-US" b="1" dirty="0">
                    <a:solidFill>
                      <a:schemeClr val="tx1"/>
                    </a:solidFill>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274688" y="2983906"/>
                  <a:ext cx="952184" cy="276999"/>
                </a:xfrm>
                <a:prstGeom prst="rect">
                  <a:avLst/>
                </a:prstGeom>
                <a:blipFill rotWithShape="0">
                  <a:blip r:embed="rId2"/>
                  <a:stretch>
                    <a:fillRect l="-5128" r="-6410" b="-652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274688" y="3404019"/>
                  <a:ext cx="1386470" cy="565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cs-CZ" b="1" i="1" smtClean="0">
                                <a:latin typeface="Cambria Math" panose="02040503050406030204" pitchFamily="18" charset="0"/>
                              </a:rPr>
                              <m:t>𝟏</m:t>
                            </m:r>
                          </m:num>
                          <m:den>
                            <m:r>
                              <a:rPr lang="cs-CZ" b="1" i="1" smtClean="0">
                                <a:latin typeface="Cambria Math" panose="02040503050406030204" pitchFamily="18" charset="0"/>
                              </a:rPr>
                              <m:t>𝑹</m:t>
                            </m:r>
                          </m:den>
                        </m:f>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𝟏</m:t>
                            </m:r>
                          </m:num>
                          <m:den>
                            <m:sSub>
                              <m:sSubPr>
                                <m:ctrlPr>
                                  <a:rPr lang="cs-CZ" b="1" i="1" smtClean="0">
                                    <a:latin typeface="Cambria Math" panose="02040503050406030204" pitchFamily="18" charset="0"/>
                                  </a:rPr>
                                </m:ctrlPr>
                              </m:sSubPr>
                              <m:e>
                                <m:r>
                                  <a:rPr lang="cs-CZ" b="1" i="1" smtClean="0">
                                    <a:latin typeface="Cambria Math" panose="02040503050406030204" pitchFamily="18" charset="0"/>
                                  </a:rPr>
                                  <m:t>𝑹</m:t>
                                </m:r>
                              </m:e>
                              <m:sub>
                                <m:r>
                                  <a:rPr lang="cs-CZ" b="1" i="1" smtClean="0">
                                    <a:latin typeface="Cambria Math" panose="02040503050406030204" pitchFamily="18" charset="0"/>
                                  </a:rPr>
                                  <m:t>𝑨</m:t>
                                </m:r>
                              </m:sub>
                            </m:sSub>
                          </m:den>
                        </m:f>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𝟏</m:t>
                            </m:r>
                          </m:num>
                          <m:den>
                            <m:sSub>
                              <m:sSubPr>
                                <m:ctrlPr>
                                  <a:rPr lang="cs-CZ" b="1" i="1" smtClean="0">
                                    <a:latin typeface="Cambria Math" panose="02040503050406030204" pitchFamily="18" charset="0"/>
                                  </a:rPr>
                                </m:ctrlPr>
                              </m:sSubPr>
                              <m:e>
                                <m:r>
                                  <a:rPr lang="cs-CZ" b="1" i="1" smtClean="0">
                                    <a:latin typeface="Cambria Math" panose="02040503050406030204" pitchFamily="18" charset="0"/>
                                  </a:rPr>
                                  <m:t>𝑹</m:t>
                                </m:r>
                              </m:e>
                              <m:sub>
                                <m:r>
                                  <a:rPr lang="cs-CZ" b="1" i="1" smtClean="0">
                                    <a:latin typeface="Cambria Math" panose="02040503050406030204" pitchFamily="18" charset="0"/>
                                  </a:rPr>
                                  <m:t>𝑩</m:t>
                                </m:r>
                              </m:sub>
                            </m:sSub>
                          </m:den>
                        </m:f>
                      </m:oMath>
                    </m:oMathPara>
                  </a14:m>
                  <a:endParaRPr lang="en-US"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274688" y="3404019"/>
                  <a:ext cx="1386470" cy="565732"/>
                </a:xfrm>
                <a:prstGeom prst="rect">
                  <a:avLst/>
                </a:prstGeom>
                <a:blipFill rotWithShape="0">
                  <a:blip r:embed="rId3"/>
                  <a:stretch>
                    <a:fillRect/>
                  </a:stretch>
                </a:blipFill>
              </p:spPr>
              <p:txBody>
                <a:bodyPr/>
                <a:lstStyle/>
                <a:p>
                  <a:r>
                    <a:rPr lang="cs-CZ">
                      <a:noFill/>
                    </a:rPr>
                    <a:t> </a:t>
                  </a:r>
                </a:p>
              </p:txBody>
            </p:sp>
          </mc:Fallback>
        </mc:AlternateContent>
        <p:pic>
          <p:nvPicPr>
            <p:cNvPr id="3074" name="Picture 2" descr="http://files.elektro-hk.webnode.cz/200000028-e7acfe8a69/bocnik.jpg"/>
            <p:cNvPicPr>
              <a:picLocks noChangeAspect="1" noChangeArrowheads="1"/>
            </p:cNvPicPr>
            <p:nvPr/>
          </p:nvPicPr>
          <p:blipFill rotWithShape="1">
            <a:blip r:embed="rId4">
              <a:extLst>
                <a:ext uri="{28A0092B-C50C-407E-A947-70E740481C1C}">
                  <a14:useLocalDpi xmlns:a14="http://schemas.microsoft.com/office/drawing/2010/main" val="0"/>
                </a:ext>
              </a:extLst>
            </a:blip>
            <a:srcRect l="1967" t="2243" r="2294" b="16488"/>
            <a:stretch/>
          </p:blipFill>
          <p:spPr bwMode="auto">
            <a:xfrm>
              <a:off x="2526973" y="2848383"/>
              <a:ext cx="1908000" cy="135448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Skupina 18"/>
            <p:cNvGrpSpPr/>
            <p:nvPr/>
          </p:nvGrpSpPr>
          <p:grpSpPr>
            <a:xfrm>
              <a:off x="4739473" y="2848383"/>
              <a:ext cx="4404527" cy="1042648"/>
              <a:chOff x="5300788" y="2848383"/>
              <a:chExt cx="4404527" cy="1042648"/>
            </a:xfrm>
          </p:grpSpPr>
          <mc:AlternateContent xmlns:mc="http://schemas.openxmlformats.org/markup-compatibility/2006" xmlns:a14="http://schemas.microsoft.com/office/drawing/2010/main">
            <mc:Choice Requires="a14">
              <p:sp>
                <p:nvSpPr>
                  <p:cNvPr id="9" name="TextovéPole 8"/>
                  <p:cNvSpPr txBox="1"/>
                  <p:nvPr/>
                </p:nvSpPr>
                <p:spPr>
                  <a:xfrm>
                    <a:off x="5300788" y="2848383"/>
                    <a:ext cx="1793953"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b="1" i="1" smtClean="0">
                                  <a:latin typeface="Cambria Math" panose="02040503050406030204" pitchFamily="18" charset="0"/>
                                </a:rPr>
                              </m:ctrlPr>
                            </m:sSubPr>
                            <m:e>
                              <m:r>
                                <a:rPr lang="cs-CZ" b="1" i="1" smtClean="0">
                                  <a:latin typeface="Cambria Math" panose="02040503050406030204" pitchFamily="18" charset="0"/>
                                </a:rPr>
                                <m:t>𝑹</m:t>
                              </m:r>
                            </m:e>
                            <m:sub>
                              <m:r>
                                <a:rPr lang="cs-CZ" b="1" i="1" smtClean="0">
                                  <a:latin typeface="Cambria Math" panose="02040503050406030204" pitchFamily="18" charset="0"/>
                                </a:rPr>
                                <m:t>𝑩</m:t>
                              </m:r>
                            </m:sub>
                          </m:sSub>
                          <m:r>
                            <a:rPr lang="cs-CZ" b="1" i="1" smtClean="0">
                              <a:latin typeface="Cambria Math" panose="02040503050406030204" pitchFamily="18" charset="0"/>
                            </a:rPr>
                            <m:t>=</m:t>
                          </m:r>
                          <m:sSub>
                            <m:sSubPr>
                              <m:ctrlPr>
                                <a:rPr lang="cs-CZ" b="1" i="1" smtClean="0">
                                  <a:latin typeface="Cambria Math" panose="02040503050406030204" pitchFamily="18" charset="0"/>
                                </a:rPr>
                              </m:ctrlPr>
                            </m:sSubPr>
                            <m:e>
                              <m:r>
                                <a:rPr lang="cs-CZ" b="1" i="1" smtClean="0">
                                  <a:latin typeface="Cambria Math" panose="02040503050406030204" pitchFamily="18" charset="0"/>
                                </a:rPr>
                                <m:t>𝑹</m:t>
                              </m:r>
                            </m:e>
                            <m:sub>
                              <m:r>
                                <a:rPr lang="cs-CZ" b="1" i="1" smtClean="0">
                                  <a:latin typeface="Cambria Math" panose="02040503050406030204" pitchFamily="18" charset="0"/>
                                </a:rPr>
                                <m:t>𝑨</m:t>
                              </m:r>
                            </m:sub>
                          </m:sSub>
                          <m:d>
                            <m:dPr>
                              <m:ctrlPr>
                                <a:rPr lang="cs-CZ" b="1" i="1" smtClean="0">
                                  <a:latin typeface="Cambria Math" panose="02040503050406030204" pitchFamily="18" charset="0"/>
                                </a:rPr>
                              </m:ctrlPr>
                            </m:dPr>
                            <m:e>
                              <m:f>
                                <m:fPr>
                                  <m:ctrlPr>
                                    <a:rPr lang="cs-CZ" b="1" i="1" smtClean="0">
                                      <a:latin typeface="Cambria Math" panose="02040503050406030204" pitchFamily="18" charset="0"/>
                                    </a:rPr>
                                  </m:ctrlPr>
                                </m:fPr>
                                <m:num>
                                  <m:r>
                                    <a:rPr lang="cs-CZ" b="1" i="1" smtClean="0">
                                      <a:latin typeface="Cambria Math" panose="02040503050406030204" pitchFamily="18" charset="0"/>
                                    </a:rPr>
                                    <m:t>𝟏</m:t>
                                  </m:r>
                                </m:num>
                                <m:den>
                                  <m:r>
                                    <a:rPr lang="cs-CZ" b="1" i="1" smtClean="0">
                                      <a:latin typeface="Cambria Math" panose="02040503050406030204" pitchFamily="18" charset="0"/>
                                    </a:rPr>
                                    <m:t>𝒏</m:t>
                                  </m:r>
                                  <m:r>
                                    <a:rPr lang="cs-CZ" b="1" i="1" smtClean="0">
                                      <a:latin typeface="Cambria Math" panose="02040503050406030204" pitchFamily="18" charset="0"/>
                                    </a:rPr>
                                    <m:t>−</m:t>
                                  </m:r>
                                  <m:r>
                                    <a:rPr lang="cs-CZ" b="1" i="1" smtClean="0">
                                      <a:latin typeface="Cambria Math" panose="02040503050406030204" pitchFamily="18" charset="0"/>
                                    </a:rPr>
                                    <m:t>𝟏</m:t>
                                  </m:r>
                                </m:den>
                              </m:f>
                            </m:e>
                          </m:d>
                        </m:oMath>
                      </m:oMathPara>
                    </a14:m>
                    <a:endParaRPr lang="cs-CZ" b="1"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5300788" y="2848383"/>
                    <a:ext cx="1793953" cy="622350"/>
                  </a:xfrm>
                  <a:prstGeom prst="rect">
                    <a:avLst/>
                  </a:prstGeom>
                  <a:blipFill rotWithShape="0">
                    <a:blip r:embed="rId5"/>
                    <a:stretch>
                      <a:fillRect/>
                    </a:stretch>
                  </a:blipFill>
                </p:spPr>
                <p:txBody>
                  <a:bodyPr/>
                  <a:lstStyle/>
                  <a:p>
                    <a:r>
                      <a:rPr lang="cs-CZ">
                        <a:noFill/>
                      </a:rPr>
                      <a:t> </a:t>
                    </a:r>
                  </a:p>
                </p:txBody>
              </p:sp>
            </mc:Fallback>
          </mc:AlternateContent>
          <p:sp>
            <p:nvSpPr>
              <p:cNvPr id="10" name="Ovál 9"/>
              <p:cNvSpPr/>
              <p:nvPr/>
            </p:nvSpPr>
            <p:spPr>
              <a:xfrm>
                <a:off x="6314445" y="3197728"/>
                <a:ext cx="252000" cy="25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se šipkou 12"/>
              <p:cNvCxnSpPr/>
              <p:nvPr/>
            </p:nvCxnSpPr>
            <p:spPr>
              <a:xfrm flipH="1" flipV="1">
                <a:off x="6566445" y="3448749"/>
                <a:ext cx="299831" cy="151036"/>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781045" y="3552477"/>
                <a:ext cx="2924270" cy="338554"/>
              </a:xfrm>
              <a:prstGeom prst="rect">
                <a:avLst/>
              </a:prstGeom>
              <a:noFill/>
            </p:spPr>
            <p:txBody>
              <a:bodyPr wrap="square" rtlCol="0">
                <a:spAutoFit/>
              </a:bodyPr>
              <a:lstStyle/>
              <a:p>
                <a:r>
                  <a:rPr lang="cs-CZ" sz="1600" i="1" dirty="0">
                    <a:solidFill>
                      <a:srgbClr val="FF0000"/>
                    </a:solidFill>
                  </a:rPr>
                  <a:t>k</a:t>
                </a:r>
                <a:r>
                  <a:rPr lang="cs-CZ" sz="1600" i="1" dirty="0" smtClean="0">
                    <a:solidFill>
                      <a:srgbClr val="FF0000"/>
                    </a:solidFill>
                  </a:rPr>
                  <a:t>olikrát chceme rozsah zvětšit</a:t>
                </a:r>
                <a:endParaRPr lang="cs-CZ" sz="1600" i="1" dirty="0">
                  <a:solidFill>
                    <a:srgbClr val="FF0000"/>
                  </a:solidFill>
                </a:endParaRPr>
              </a:p>
            </p:txBody>
          </p:sp>
        </p:grpSp>
      </p:grpSp>
      <p:grpSp>
        <p:nvGrpSpPr>
          <p:cNvPr id="21" name="Skupina 20"/>
          <p:cNvGrpSpPr/>
          <p:nvPr/>
        </p:nvGrpSpPr>
        <p:grpSpPr>
          <a:xfrm>
            <a:off x="195261" y="4345983"/>
            <a:ext cx="4155564" cy="689026"/>
            <a:chOff x="195261" y="4345983"/>
            <a:chExt cx="4155564" cy="689026"/>
          </a:xfrm>
        </p:grpSpPr>
        <mc:AlternateContent xmlns:mc="http://schemas.openxmlformats.org/markup-compatibility/2006" xmlns:a14="http://schemas.microsoft.com/office/drawing/2010/main">
          <mc:Choice Requires="a14">
            <p:sp>
              <p:nvSpPr>
                <p:cNvPr id="11" name="TextovéPole 10"/>
                <p:cNvSpPr txBox="1"/>
                <p:nvPr/>
              </p:nvSpPr>
              <p:spPr>
                <a:xfrm>
                  <a:off x="195261" y="4345983"/>
                  <a:ext cx="4052135"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b="1" i="1" smtClean="0">
                                <a:latin typeface="Cambria Math" panose="02040503050406030204" pitchFamily="18" charset="0"/>
                              </a:rPr>
                            </m:ctrlPr>
                          </m:sSubPr>
                          <m:e>
                            <m:r>
                              <a:rPr lang="cs-CZ" b="1" i="1" smtClean="0">
                                <a:latin typeface="Cambria Math" panose="02040503050406030204" pitchFamily="18" charset="0"/>
                              </a:rPr>
                              <m:t>𝑹</m:t>
                            </m:r>
                          </m:e>
                          <m:sub>
                            <m:r>
                              <a:rPr lang="cs-CZ" b="1" i="1" smtClean="0">
                                <a:latin typeface="Cambria Math" panose="02040503050406030204" pitchFamily="18" charset="0"/>
                              </a:rPr>
                              <m:t>𝑩</m:t>
                            </m:r>
                          </m:sub>
                        </m:sSub>
                        <m:r>
                          <a:rPr lang="cs-CZ" b="0" i="1" smtClean="0">
                            <a:latin typeface="Cambria Math" panose="02040503050406030204" pitchFamily="18" charset="0"/>
                          </a:rPr>
                          <m:t>=</m:t>
                        </m:r>
                        <m:sSub>
                          <m:sSubPr>
                            <m:ctrlPr>
                              <a:rPr lang="cs-CZ" i="1" smtClean="0">
                                <a:latin typeface="Cambria Math" panose="02040503050406030204" pitchFamily="18" charset="0"/>
                              </a:rPr>
                            </m:ctrlPr>
                          </m:sSubPr>
                          <m:e>
                            <m:r>
                              <a:rPr lang="cs-CZ" b="0" i="1" smtClean="0">
                                <a:latin typeface="Cambria Math" panose="02040503050406030204" pitchFamily="18" charset="0"/>
                              </a:rPr>
                              <m:t>𝑅</m:t>
                            </m:r>
                          </m:e>
                          <m:sub>
                            <m:r>
                              <a:rPr lang="cs-CZ" b="0" i="1" smtClean="0">
                                <a:latin typeface="Cambria Math" panose="02040503050406030204" pitchFamily="18" charset="0"/>
                              </a:rPr>
                              <m:t>𝐴</m:t>
                            </m:r>
                          </m:sub>
                        </m:sSub>
                        <m:d>
                          <m:dPr>
                            <m:ctrlPr>
                              <a:rPr lang="cs-CZ" i="1" smtClean="0">
                                <a:latin typeface="Cambria Math" panose="02040503050406030204" pitchFamily="18" charset="0"/>
                              </a:rPr>
                            </m:ctrlPr>
                          </m:dPr>
                          <m:e>
                            <m:f>
                              <m:fPr>
                                <m:ctrlPr>
                                  <a:rPr lang="cs-CZ"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𝑛</m:t>
                                </m:r>
                                <m:r>
                                  <a:rPr lang="cs-CZ" b="0" i="1" smtClean="0">
                                    <a:latin typeface="Cambria Math" panose="02040503050406030204" pitchFamily="18" charset="0"/>
                                  </a:rPr>
                                  <m:t>−1</m:t>
                                </m:r>
                              </m:den>
                            </m:f>
                          </m:e>
                        </m:d>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𝑅</m:t>
                            </m:r>
                          </m:e>
                          <m:sub>
                            <m:r>
                              <a:rPr lang="cs-CZ" b="0" i="1" smtClean="0">
                                <a:latin typeface="Cambria Math" panose="02040503050406030204" pitchFamily="18" charset="0"/>
                              </a:rPr>
                              <m:t>𝐴</m:t>
                            </m:r>
                          </m:sub>
                        </m:sSub>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100−1</m:t>
                                </m:r>
                              </m:den>
                            </m:f>
                          </m:e>
                        </m:d>
                        <m:r>
                          <a:rPr lang="cs-CZ" b="0" i="1" smtClean="0">
                            <a:latin typeface="Cambria Math" panose="02040503050406030204" pitchFamily="18" charset="0"/>
                          </a:rPr>
                          <m:t>=</m:t>
                        </m:r>
                        <m:f>
                          <m:fPr>
                            <m:ctrlPr>
                              <a:rPr lang="cs-CZ" b="1" i="1" smtClean="0">
                                <a:latin typeface="Cambria Math" panose="02040503050406030204" pitchFamily="18" charset="0"/>
                              </a:rPr>
                            </m:ctrlPr>
                          </m:fPr>
                          <m:num>
                            <m:sSub>
                              <m:sSubPr>
                                <m:ctrlPr>
                                  <a:rPr lang="cs-CZ" b="1" i="1" smtClean="0">
                                    <a:latin typeface="Cambria Math" panose="02040503050406030204" pitchFamily="18" charset="0"/>
                                  </a:rPr>
                                </m:ctrlPr>
                              </m:sSubPr>
                              <m:e>
                                <m:r>
                                  <a:rPr lang="cs-CZ" b="1" i="1" smtClean="0">
                                    <a:latin typeface="Cambria Math" panose="02040503050406030204" pitchFamily="18" charset="0"/>
                                  </a:rPr>
                                  <m:t>𝑹</m:t>
                                </m:r>
                              </m:e>
                              <m:sub>
                                <m:r>
                                  <a:rPr lang="cs-CZ" b="1" i="1" smtClean="0">
                                    <a:latin typeface="Cambria Math" panose="02040503050406030204" pitchFamily="18" charset="0"/>
                                  </a:rPr>
                                  <m:t>𝑨</m:t>
                                </m:r>
                              </m:sub>
                            </m:sSub>
                          </m:num>
                          <m:den>
                            <m:r>
                              <a:rPr lang="cs-CZ" b="1" i="1" smtClean="0">
                                <a:latin typeface="Cambria Math" panose="02040503050406030204" pitchFamily="18" charset="0"/>
                              </a:rPr>
                              <m:t>𝟗𝟗</m:t>
                            </m:r>
                          </m:den>
                        </m:f>
                      </m:oMath>
                    </m:oMathPara>
                  </a14:m>
                  <a:endParaRPr lang="cs-CZ" b="1"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195261" y="4345983"/>
                  <a:ext cx="4052135" cy="622350"/>
                </a:xfrm>
                <a:prstGeom prst="rect">
                  <a:avLst/>
                </a:prstGeom>
                <a:blipFill rotWithShape="0">
                  <a:blip r:embed="rId6"/>
                  <a:stretch>
                    <a:fillRect/>
                  </a:stretch>
                </a:blipFill>
              </p:spPr>
              <p:txBody>
                <a:bodyPr/>
                <a:lstStyle/>
                <a:p>
                  <a:r>
                    <a:rPr lang="cs-CZ">
                      <a:noFill/>
                    </a:rPr>
                    <a:t> </a:t>
                  </a:r>
                </a:p>
              </p:txBody>
            </p:sp>
          </mc:Fallback>
        </mc:AlternateContent>
        <p:cxnSp>
          <p:nvCxnSpPr>
            <p:cNvPr id="22" name="Přímá spojnice 21"/>
            <p:cNvCxnSpPr/>
            <p:nvPr/>
          </p:nvCxnSpPr>
          <p:spPr>
            <a:xfrm>
              <a:off x="3774825" y="4968333"/>
              <a:ext cx="5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3842304" y="5035009"/>
              <a:ext cx="4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Skupina 24"/>
          <p:cNvGrpSpPr/>
          <p:nvPr/>
        </p:nvGrpSpPr>
        <p:grpSpPr>
          <a:xfrm>
            <a:off x="160434" y="5251094"/>
            <a:ext cx="8526366" cy="1069163"/>
            <a:chOff x="160434" y="5251094"/>
            <a:chExt cx="8526366" cy="1069163"/>
          </a:xfrm>
        </p:grpSpPr>
        <p:sp>
          <p:nvSpPr>
            <p:cNvPr id="24" name="TextovéPole 23"/>
            <p:cNvSpPr txBox="1"/>
            <p:nvPr/>
          </p:nvSpPr>
          <p:spPr>
            <a:xfrm>
              <a:off x="160434" y="5251094"/>
              <a:ext cx="8526366" cy="646331"/>
            </a:xfrm>
            <a:prstGeom prst="rect">
              <a:avLst/>
            </a:prstGeom>
            <a:noFill/>
          </p:spPr>
          <p:txBody>
            <a:bodyPr wrap="square" rtlCol="0">
              <a:spAutoFit/>
            </a:bodyPr>
            <a:lstStyle/>
            <a:p>
              <a:r>
                <a:rPr lang="cs-CZ" b="1" i="1" dirty="0" smtClean="0"/>
                <a:t>Poznámka: </a:t>
              </a:r>
              <a:r>
                <a:rPr lang="cs-CZ" dirty="0" smtClean="0"/>
                <a:t>Pokud bychom chtěli zvětšit rozsah </a:t>
              </a:r>
              <a:r>
                <a:rPr lang="cs-CZ" u="sng" dirty="0" smtClean="0"/>
                <a:t>voltmetru</a:t>
              </a:r>
              <a:r>
                <a:rPr lang="cs-CZ" dirty="0" smtClean="0"/>
                <a:t>, zapojuje se k němu rezistor (tzv. předřadník) do série a pro velikost jeho odporu platí vztah: </a:t>
              </a:r>
              <a:endParaRPr lang="cs-CZ" b="1" i="1" dirty="0"/>
            </a:p>
          </p:txBody>
        </p:sp>
        <mc:AlternateContent xmlns:mc="http://schemas.openxmlformats.org/markup-compatibility/2006" xmlns:a14="http://schemas.microsoft.com/office/drawing/2010/main">
          <mc:Choice Requires="a14">
            <p:sp>
              <p:nvSpPr>
                <p:cNvPr id="26" name="TextovéPole 25"/>
                <p:cNvSpPr txBox="1"/>
                <p:nvPr/>
              </p:nvSpPr>
              <p:spPr>
                <a:xfrm>
                  <a:off x="3598654" y="6043258"/>
                  <a:ext cx="16726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𝑅</m:t>
                            </m:r>
                          </m:e>
                          <m:sub>
                            <m:r>
                              <a:rPr lang="cs-CZ" b="0" i="1" smtClean="0">
                                <a:latin typeface="Cambria Math" panose="02040503050406030204" pitchFamily="18" charset="0"/>
                              </a:rPr>
                              <m:t>𝑃</m:t>
                            </m:r>
                          </m:sub>
                        </m:sSub>
                        <m:r>
                          <a:rPr lang="cs-CZ" b="0" i="1" smtClean="0">
                            <a:latin typeface="Cambria Math" panose="02040503050406030204" pitchFamily="18" charset="0"/>
                          </a:rPr>
                          <m:t>=</m:t>
                        </m:r>
                        <m:sSub>
                          <m:sSubPr>
                            <m:ctrlPr>
                              <a:rPr lang="cs-CZ" i="1" smtClean="0">
                                <a:latin typeface="Cambria Math" panose="02040503050406030204" pitchFamily="18" charset="0"/>
                              </a:rPr>
                            </m:ctrlPr>
                          </m:sSubPr>
                          <m:e>
                            <m:r>
                              <a:rPr lang="cs-CZ" b="0" i="1" smtClean="0">
                                <a:latin typeface="Cambria Math" panose="02040503050406030204" pitchFamily="18" charset="0"/>
                              </a:rPr>
                              <m:t>𝑅</m:t>
                            </m:r>
                          </m:e>
                          <m:sub>
                            <m:r>
                              <a:rPr lang="cs-CZ" b="0" i="1" smtClean="0">
                                <a:latin typeface="Cambria Math" panose="02040503050406030204" pitchFamily="18" charset="0"/>
                              </a:rPr>
                              <m:t>𝑉</m:t>
                            </m:r>
                          </m:sub>
                        </m:sSub>
                        <m:d>
                          <m:dPr>
                            <m:ctrlPr>
                              <a:rPr lang="cs-CZ" i="1" smtClean="0">
                                <a:latin typeface="Cambria Math" panose="02040503050406030204" pitchFamily="18" charset="0"/>
                              </a:rPr>
                            </m:ctrlPr>
                          </m:dPr>
                          <m:e>
                            <m:r>
                              <a:rPr lang="cs-CZ" b="0" i="1" smtClean="0">
                                <a:latin typeface="Cambria Math" panose="02040503050406030204" pitchFamily="18" charset="0"/>
                              </a:rPr>
                              <m:t>𝑛</m:t>
                            </m:r>
                            <m:r>
                              <a:rPr lang="cs-CZ" b="0" i="1" smtClean="0">
                                <a:latin typeface="Cambria Math" panose="02040503050406030204" pitchFamily="18" charset="0"/>
                              </a:rPr>
                              <m:t>−1</m:t>
                            </m:r>
                          </m:e>
                        </m:d>
                      </m:oMath>
                    </m:oMathPara>
                  </a14:m>
                  <a:endParaRPr lang="cs-CZ" dirty="0"/>
                </a:p>
              </p:txBody>
            </p:sp>
          </mc:Choice>
          <mc:Fallback xmlns="">
            <p:sp>
              <p:nvSpPr>
                <p:cNvPr id="26" name="TextovéPole 25"/>
                <p:cNvSpPr txBox="1">
                  <a:spLocks noRot="1" noChangeAspect="1" noMove="1" noResize="1" noEditPoints="1" noAdjustHandles="1" noChangeArrowheads="1" noChangeShapeType="1" noTextEdit="1"/>
                </p:cNvSpPr>
                <p:nvPr/>
              </p:nvSpPr>
              <p:spPr>
                <a:xfrm>
                  <a:off x="3598654" y="6043258"/>
                  <a:ext cx="1672637" cy="276999"/>
                </a:xfrm>
                <a:prstGeom prst="rect">
                  <a:avLst/>
                </a:prstGeom>
                <a:blipFill rotWithShape="0">
                  <a:blip r:embed="rId7"/>
                  <a:stretch>
                    <a:fillRect l="-1091" b="-15217"/>
                  </a:stretch>
                </a:blipFill>
              </p:spPr>
              <p:txBody>
                <a:bodyPr/>
                <a:lstStyle/>
                <a:p>
                  <a:r>
                    <a:rPr lang="cs-CZ">
                      <a:noFill/>
                    </a:rPr>
                    <a:t> </a:t>
                  </a:r>
                </a:p>
              </p:txBody>
            </p:sp>
          </mc:Fallback>
        </mc:AlternateContent>
      </p:grpSp>
    </p:spTree>
    <p:extLst>
      <p:ext uri="{BB962C8B-B14F-4D97-AF65-F5344CB8AC3E}">
        <p14:creationId xmlns:p14="http://schemas.microsoft.com/office/powerpoint/2010/main" val="13945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50"/>
                                        <p:tgtEl>
                                          <p:spTgt spid="20"/>
                                        </p:tgtEl>
                                      </p:cBhvr>
                                    </p:animEffect>
                                    <p:anim calcmode="lin" valueType="num">
                                      <p:cBhvr>
                                        <p:cTn id="15" dur="250" fill="hold"/>
                                        <p:tgtEl>
                                          <p:spTgt spid="20"/>
                                        </p:tgtEl>
                                        <p:attrNameLst>
                                          <p:attrName>ppt_x</p:attrName>
                                        </p:attrNameLst>
                                      </p:cBhvr>
                                      <p:tavLst>
                                        <p:tav tm="0">
                                          <p:val>
                                            <p:strVal val="#ppt_x"/>
                                          </p:val>
                                        </p:tav>
                                        <p:tav tm="100000">
                                          <p:val>
                                            <p:strVal val="#ppt_x"/>
                                          </p:val>
                                        </p:tav>
                                      </p:tavLst>
                                    </p:anim>
                                    <p:anim calcmode="lin" valueType="num">
                                      <p:cBhvr>
                                        <p:cTn id="16"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50"/>
                                        <p:tgtEl>
                                          <p:spTgt spid="21"/>
                                        </p:tgtEl>
                                      </p:cBhvr>
                                    </p:animEffect>
                                    <p:anim calcmode="lin" valueType="num">
                                      <p:cBhvr>
                                        <p:cTn id="22" dur="250" fill="hold"/>
                                        <p:tgtEl>
                                          <p:spTgt spid="21"/>
                                        </p:tgtEl>
                                        <p:attrNameLst>
                                          <p:attrName>ppt_x</p:attrName>
                                        </p:attrNameLst>
                                      </p:cBhvr>
                                      <p:tavLst>
                                        <p:tav tm="0">
                                          <p:val>
                                            <p:strVal val="#ppt_x"/>
                                          </p:val>
                                        </p:tav>
                                        <p:tav tm="100000">
                                          <p:val>
                                            <p:strVal val="#ppt_x"/>
                                          </p:val>
                                        </p:tav>
                                      </p:tavLst>
                                    </p:anim>
                                    <p:anim calcmode="lin" valueType="num">
                                      <p:cBhvr>
                                        <p:cTn id="23" dur="2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50"/>
                                        <p:tgtEl>
                                          <p:spTgt spid="25"/>
                                        </p:tgtEl>
                                      </p:cBhvr>
                                    </p:animEffect>
                                    <p:anim calcmode="lin" valueType="num">
                                      <p:cBhvr>
                                        <p:cTn id="29" dur="250" fill="hold"/>
                                        <p:tgtEl>
                                          <p:spTgt spid="25"/>
                                        </p:tgtEl>
                                        <p:attrNameLst>
                                          <p:attrName>ppt_x</p:attrName>
                                        </p:attrNameLst>
                                      </p:cBhvr>
                                      <p:tavLst>
                                        <p:tav tm="0">
                                          <p:val>
                                            <p:strVal val="#ppt_x"/>
                                          </p:val>
                                        </p:tav>
                                        <p:tav tm="100000">
                                          <p:val>
                                            <p:strVal val="#ppt_x"/>
                                          </p:val>
                                        </p:tav>
                                      </p:tavLst>
                                    </p:anim>
                                    <p:anim calcmode="lin" valueType="num">
                                      <p:cBhvr>
                                        <p:cTn id="30"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62887"/>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Elektrický obvod</a:t>
            </a:r>
            <a:endParaRPr lang="en-US" sz="3600" b="1" i="1" dirty="0">
              <a:effectLst>
                <a:outerShdw blurRad="38100" dist="38100" dir="2700000" algn="tl">
                  <a:srgbClr val="000000">
                    <a:alpha val="43137"/>
                  </a:srgbClr>
                </a:outerShdw>
              </a:effectLst>
            </a:endParaRPr>
          </a:p>
        </p:txBody>
      </p:sp>
      <p:pic>
        <p:nvPicPr>
          <p:cNvPr id="2052" name="Picture 4" descr="http://www.techmania.cz/edutorium/data/fil_133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623059"/>
            <a:ext cx="3133725" cy="2152650"/>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3655898" y="2016714"/>
            <a:ext cx="241527" cy="423913"/>
          </a:xfrm>
          <a:prstGeom prst="rect">
            <a:avLst/>
          </a:prstGeom>
          <a:solidFill>
            <a:schemeClr val="bg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délník 11"/>
          <p:cNvSpPr/>
          <p:nvPr/>
        </p:nvSpPr>
        <p:spPr>
          <a:xfrm>
            <a:off x="5253717" y="2052432"/>
            <a:ext cx="241527" cy="423913"/>
          </a:xfrm>
          <a:prstGeom prst="rect">
            <a:avLst/>
          </a:prstGeom>
          <a:solidFill>
            <a:schemeClr val="bg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kupina 9"/>
          <p:cNvGrpSpPr/>
          <p:nvPr/>
        </p:nvGrpSpPr>
        <p:grpSpPr>
          <a:xfrm>
            <a:off x="1628775" y="969876"/>
            <a:ext cx="7100885" cy="2377775"/>
            <a:chOff x="628650" y="995951"/>
            <a:chExt cx="7100885" cy="2377775"/>
          </a:xfrm>
        </p:grpSpPr>
        <p:pic>
          <p:nvPicPr>
            <p:cNvPr id="2050" name="Picture 2" descr="http://www.cez.cz/edee/content/file/static/encyklopedie/images/05/51_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060354"/>
              <a:ext cx="4762500" cy="1943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6196010" y="2117316"/>
              <a:ext cx="1533525" cy="292388"/>
            </a:xfrm>
            <a:prstGeom prst="rect">
              <a:avLst/>
            </a:prstGeom>
            <a:noFill/>
          </p:spPr>
          <p:txBody>
            <a:bodyPr wrap="square" rtlCol="0">
              <a:spAutoFit/>
            </a:bodyPr>
            <a:lstStyle/>
            <a:p>
              <a:r>
                <a:rPr lang="cs-CZ" sz="1300" b="1" dirty="0" smtClean="0">
                  <a:solidFill>
                    <a:schemeClr val="tx1">
                      <a:lumMod val="95000"/>
                      <a:lumOff val="5000"/>
                    </a:schemeClr>
                  </a:solidFill>
                </a:rPr>
                <a:t>rezistor</a:t>
              </a:r>
              <a:endParaRPr lang="en-US" sz="1300" b="1" dirty="0">
                <a:solidFill>
                  <a:schemeClr val="tx1">
                    <a:lumMod val="95000"/>
                    <a:lumOff val="5000"/>
                  </a:schemeClr>
                </a:solidFill>
              </a:endParaRPr>
            </a:p>
          </p:txBody>
        </p:sp>
        <p:sp>
          <p:nvSpPr>
            <p:cNvPr id="6" name="TextovéPole 5"/>
            <p:cNvSpPr txBox="1"/>
            <p:nvPr/>
          </p:nvSpPr>
          <p:spPr>
            <a:xfrm>
              <a:off x="3009900" y="995951"/>
              <a:ext cx="1533525" cy="292388"/>
            </a:xfrm>
            <a:prstGeom prst="rect">
              <a:avLst/>
            </a:prstGeom>
            <a:noFill/>
          </p:spPr>
          <p:txBody>
            <a:bodyPr wrap="square" rtlCol="0">
              <a:spAutoFit/>
            </a:bodyPr>
            <a:lstStyle/>
            <a:p>
              <a:r>
                <a:rPr lang="cs-CZ" sz="1300" b="1" dirty="0" smtClean="0">
                  <a:solidFill>
                    <a:schemeClr val="tx1">
                      <a:lumMod val="95000"/>
                      <a:lumOff val="5000"/>
                    </a:schemeClr>
                  </a:solidFill>
                </a:rPr>
                <a:t>voltmetr</a:t>
              </a:r>
              <a:endParaRPr lang="en-US" sz="1300" b="1" dirty="0">
                <a:solidFill>
                  <a:schemeClr val="tx1">
                    <a:lumMod val="95000"/>
                    <a:lumOff val="5000"/>
                  </a:schemeClr>
                </a:solidFill>
              </a:endParaRPr>
            </a:p>
          </p:txBody>
        </p:sp>
        <p:cxnSp>
          <p:nvCxnSpPr>
            <p:cNvPr id="7" name="Přímá spojnice se šipkou 6"/>
            <p:cNvCxnSpPr/>
            <p:nvPr/>
          </p:nvCxnSpPr>
          <p:spPr>
            <a:xfrm flipH="1" flipV="1">
              <a:off x="2324100" y="2543532"/>
              <a:ext cx="0" cy="576000"/>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rot="5400000" flipH="1" flipV="1">
              <a:off x="4082742" y="880316"/>
              <a:ext cx="0" cy="576000"/>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2100262" y="3081338"/>
              <a:ext cx="1533525" cy="292388"/>
            </a:xfrm>
            <a:prstGeom prst="rect">
              <a:avLst/>
            </a:prstGeom>
            <a:noFill/>
          </p:spPr>
          <p:txBody>
            <a:bodyPr wrap="square" rtlCol="0">
              <a:spAutoFit/>
            </a:bodyPr>
            <a:lstStyle/>
            <a:p>
              <a:r>
                <a:rPr lang="cs-CZ" sz="1300" b="1" dirty="0">
                  <a:solidFill>
                    <a:schemeClr val="tx1">
                      <a:lumMod val="95000"/>
                      <a:lumOff val="5000"/>
                    </a:schemeClr>
                  </a:solidFill>
                </a:rPr>
                <a:t>a</a:t>
              </a:r>
              <a:r>
                <a:rPr lang="cs-CZ" sz="1300" b="1" dirty="0" smtClean="0">
                  <a:solidFill>
                    <a:schemeClr val="tx1">
                      <a:lumMod val="95000"/>
                      <a:lumOff val="5000"/>
                    </a:schemeClr>
                  </a:solidFill>
                </a:rPr>
                <a:t>mpérmetr</a:t>
              </a:r>
              <a:endParaRPr lang="en-US" sz="1300" b="1" dirty="0">
                <a:solidFill>
                  <a:schemeClr val="tx1">
                    <a:lumMod val="95000"/>
                    <a:lumOff val="5000"/>
                  </a:schemeClr>
                </a:solidFill>
              </a:endParaRPr>
            </a:p>
          </p:txBody>
        </p:sp>
        <p:cxnSp>
          <p:nvCxnSpPr>
            <p:cNvPr id="14" name="Přímá spojnice se šipkou 13"/>
            <p:cNvCxnSpPr/>
            <p:nvPr/>
          </p:nvCxnSpPr>
          <p:spPr>
            <a:xfrm rot="16200000" flipV="1">
              <a:off x="5902017" y="1975511"/>
              <a:ext cx="0" cy="576000"/>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ovéPole 2"/>
              <p:cNvSpPr txBox="1"/>
              <p:nvPr/>
            </p:nvSpPr>
            <p:spPr>
              <a:xfrm>
                <a:off x="3776661" y="3605636"/>
                <a:ext cx="5008450" cy="1554272"/>
              </a:xfrm>
              <a:prstGeom prst="rect">
                <a:avLst/>
              </a:prstGeom>
              <a:noFill/>
            </p:spPr>
            <p:txBody>
              <a:bodyPr wrap="square" rtlCol="0">
                <a:spAutoFit/>
              </a:bodyPr>
              <a:lstStyle/>
              <a:p>
                <a:pPr>
                  <a:spcAft>
                    <a:spcPts val="600"/>
                  </a:spcAft>
                </a:pPr>
                <a:r>
                  <a:rPr lang="cs-CZ" dirty="0" smtClean="0"/>
                  <a:t>Zdroj napětí také klade odpor protékajícímu proudu – </a:t>
                </a:r>
                <a:r>
                  <a:rPr lang="cs-CZ" b="1" i="1" dirty="0" smtClean="0">
                    <a:solidFill>
                      <a:schemeClr val="accent2">
                        <a:lumMod val="50000"/>
                      </a:schemeClr>
                    </a:solidFill>
                  </a:rPr>
                  <a:t>vnitřní odpor zdroje R</a:t>
                </a:r>
                <a:r>
                  <a:rPr lang="cs-CZ" b="1" i="1" baseline="-25000" dirty="0" smtClean="0">
                    <a:solidFill>
                      <a:schemeClr val="accent2">
                        <a:lumMod val="50000"/>
                      </a:schemeClr>
                    </a:solidFill>
                  </a:rPr>
                  <a:t>i</a:t>
                </a:r>
                <a:r>
                  <a:rPr lang="cs-CZ" b="1" i="1" dirty="0">
                    <a:solidFill>
                      <a:schemeClr val="accent2">
                        <a:lumMod val="50000"/>
                      </a:schemeClr>
                    </a:solidFill>
                  </a:rPr>
                  <a:t> </a:t>
                </a:r>
                <a:r>
                  <a:rPr lang="cs-CZ" dirty="0" smtClean="0"/>
                  <a:t>– a proto napětí na svorkách není stejné jako napětí na zdroji. Dochází k </a:t>
                </a:r>
                <a:r>
                  <a:rPr lang="cs-CZ" b="1" i="1" dirty="0" smtClean="0">
                    <a:solidFill>
                      <a:schemeClr val="accent2">
                        <a:lumMod val="50000"/>
                      </a:schemeClr>
                    </a:solidFill>
                  </a:rPr>
                  <a:t>úbytku napětí</a:t>
                </a:r>
                <a:r>
                  <a:rPr lang="cs-CZ" dirty="0" smtClean="0"/>
                  <a:t>:</a:t>
                </a:r>
                <a:endParaRPr lang="cs-CZ" dirty="0"/>
              </a:p>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cs-CZ" b="1" i="1" smtClean="0">
                              <a:latin typeface="Cambria Math" panose="02040503050406030204" pitchFamily="18" charset="0"/>
                            </a:rPr>
                            <m:t>𝑼</m:t>
                          </m:r>
                        </m:e>
                        <m:sub>
                          <m:r>
                            <a:rPr lang="cs-CZ" b="1" i="1" smtClean="0">
                              <a:latin typeface="Cambria Math" panose="02040503050406030204" pitchFamily="18" charset="0"/>
                            </a:rPr>
                            <m:t>𝒊</m:t>
                          </m:r>
                        </m:sub>
                      </m:sSub>
                      <m:r>
                        <a:rPr lang="cs-CZ" b="1" i="1" smtClean="0">
                          <a:latin typeface="Cambria Math" panose="02040503050406030204" pitchFamily="18" charset="0"/>
                        </a:rPr>
                        <m:t>=</m:t>
                      </m:r>
                      <m:sSub>
                        <m:sSubPr>
                          <m:ctrlPr>
                            <a:rPr lang="cs-CZ" b="1" i="1" smtClean="0">
                              <a:latin typeface="Cambria Math" panose="02040503050406030204" pitchFamily="18" charset="0"/>
                            </a:rPr>
                          </m:ctrlPr>
                        </m:sSubPr>
                        <m:e>
                          <m:r>
                            <a:rPr lang="cs-CZ" b="1" i="1" smtClean="0">
                              <a:latin typeface="Cambria Math" panose="02040503050406030204" pitchFamily="18" charset="0"/>
                            </a:rPr>
                            <m:t>𝑹</m:t>
                          </m:r>
                        </m:e>
                        <m:sub>
                          <m:r>
                            <a:rPr lang="cs-CZ" b="1" i="1" smtClean="0">
                              <a:latin typeface="Cambria Math" panose="02040503050406030204" pitchFamily="18" charset="0"/>
                            </a:rPr>
                            <m:t>𝒊</m:t>
                          </m:r>
                        </m:sub>
                      </m:sSub>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𝑰</m:t>
                      </m:r>
                    </m:oMath>
                  </m:oMathPara>
                </a14:m>
                <a:endParaRPr lang="en-US"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3776661" y="3605636"/>
                <a:ext cx="5008450" cy="1554272"/>
              </a:xfrm>
              <a:prstGeom prst="rect">
                <a:avLst/>
              </a:prstGeom>
              <a:blipFill rotWithShape="0">
                <a:blip r:embed="rId4"/>
                <a:stretch>
                  <a:fillRect l="-1096" t="-1961" r="-170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3776661" y="5175544"/>
                <a:ext cx="5008450" cy="1000274"/>
              </a:xfrm>
              <a:prstGeom prst="rect">
                <a:avLst/>
              </a:prstGeom>
              <a:noFill/>
            </p:spPr>
            <p:txBody>
              <a:bodyPr wrap="square" rtlCol="0">
                <a:spAutoFit/>
              </a:bodyPr>
              <a:lstStyle/>
              <a:p>
                <a:pPr>
                  <a:spcAft>
                    <a:spcPts val="600"/>
                  </a:spcAft>
                </a:pPr>
                <a:r>
                  <a:rPr lang="cs-CZ" dirty="0" smtClean="0"/>
                  <a:t>Po zapojení obvodu pak na svorkách změříme napětí snížené o úbytkové napětí:</a:t>
                </a:r>
              </a:p>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𝑼</m:t>
                      </m:r>
                      <m:r>
                        <a:rPr lang="cs-CZ" b="1" i="1" smtClean="0">
                          <a:latin typeface="Cambria Math" panose="02040503050406030204" pitchFamily="18" charset="0"/>
                        </a:rPr>
                        <m:t>=</m:t>
                      </m:r>
                      <m:sSub>
                        <m:sSubPr>
                          <m:ctrlPr>
                            <a:rPr lang="cs-CZ" b="1" i="1" smtClean="0">
                              <a:latin typeface="Cambria Math" panose="02040503050406030204" pitchFamily="18" charset="0"/>
                            </a:rPr>
                          </m:ctrlPr>
                        </m:sSubPr>
                        <m:e>
                          <m:r>
                            <a:rPr lang="cs-CZ" b="1" i="1" smtClean="0">
                              <a:latin typeface="Cambria Math" panose="02040503050406030204" pitchFamily="18" charset="0"/>
                            </a:rPr>
                            <m:t>𝑼</m:t>
                          </m:r>
                        </m:e>
                        <m:sub>
                          <m:r>
                            <a:rPr lang="cs-CZ" b="1" i="1" smtClean="0">
                              <a:latin typeface="Cambria Math" panose="02040503050406030204" pitchFamily="18" charset="0"/>
                            </a:rPr>
                            <m:t>𝒆</m:t>
                          </m:r>
                        </m:sub>
                      </m:sSub>
                      <m:r>
                        <a:rPr lang="cs-CZ" b="1" i="1" smtClean="0">
                          <a:latin typeface="Cambria Math" panose="02040503050406030204" pitchFamily="18" charset="0"/>
                        </a:rPr>
                        <m:t>−</m:t>
                      </m:r>
                      <m:sSub>
                        <m:sSubPr>
                          <m:ctrlPr>
                            <a:rPr lang="cs-CZ" b="1" i="1" smtClean="0">
                              <a:latin typeface="Cambria Math" panose="02040503050406030204" pitchFamily="18" charset="0"/>
                            </a:rPr>
                          </m:ctrlPr>
                        </m:sSubPr>
                        <m:e>
                          <m:r>
                            <a:rPr lang="cs-CZ" b="1" i="1" smtClean="0">
                              <a:latin typeface="Cambria Math" panose="02040503050406030204" pitchFamily="18" charset="0"/>
                            </a:rPr>
                            <m:t>𝑼</m:t>
                          </m:r>
                        </m:e>
                        <m:sub>
                          <m:r>
                            <a:rPr lang="cs-CZ" b="1" i="1" smtClean="0">
                              <a:latin typeface="Cambria Math" panose="02040503050406030204" pitchFamily="18" charset="0"/>
                            </a:rPr>
                            <m:t>𝒊</m:t>
                          </m:r>
                        </m:sub>
                      </m:sSub>
                    </m:oMath>
                  </m:oMathPara>
                </a14:m>
                <a:endParaRPr lang="en-US" b="1"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3776661" y="5175544"/>
                <a:ext cx="5008450" cy="1000274"/>
              </a:xfrm>
              <a:prstGeom prst="rect">
                <a:avLst/>
              </a:prstGeom>
              <a:blipFill rotWithShape="0">
                <a:blip r:embed="rId5"/>
                <a:stretch>
                  <a:fillRect l="-1096" t="-3049"/>
                </a:stretch>
              </a:blipFill>
            </p:spPr>
            <p:txBody>
              <a:bodyPr/>
              <a:lstStyle/>
              <a:p>
                <a:r>
                  <a:rPr lang="cs-CZ">
                    <a:noFill/>
                  </a:rPr>
                  <a:t> </a:t>
                </a:r>
              </a:p>
            </p:txBody>
          </p:sp>
        </mc:Fallback>
      </mc:AlternateContent>
    </p:spTree>
    <p:extLst>
      <p:ext uri="{BB962C8B-B14F-4D97-AF65-F5344CB8AC3E}">
        <p14:creationId xmlns:p14="http://schemas.microsoft.com/office/powerpoint/2010/main" val="846193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263524"/>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Složitější obvody, Kirchhoffovy zákony</a:t>
            </a:r>
            <a:endParaRPr lang="en-US" sz="3600" b="1" i="1" dirty="0">
              <a:effectLst>
                <a:outerShdw blurRad="38100" dist="38100" dir="2700000" algn="tl">
                  <a:srgbClr val="000000">
                    <a:alpha val="43137"/>
                  </a:srgbClr>
                </a:outerShdw>
              </a:effectLst>
            </a:endParaRPr>
          </a:p>
        </p:txBody>
      </p:sp>
      <p:sp>
        <p:nvSpPr>
          <p:cNvPr id="5" name="TextovéPole 4"/>
          <p:cNvSpPr txBox="1"/>
          <p:nvPr/>
        </p:nvSpPr>
        <p:spPr>
          <a:xfrm>
            <a:off x="2849906" y="949503"/>
            <a:ext cx="6072188" cy="923330"/>
          </a:xfrm>
          <a:prstGeom prst="rect">
            <a:avLst/>
          </a:prstGeom>
          <a:noFill/>
        </p:spPr>
        <p:txBody>
          <a:bodyPr wrap="square" rtlCol="0">
            <a:spAutoFit/>
          </a:bodyPr>
          <a:lstStyle/>
          <a:p>
            <a:pPr marL="342900" indent="-342900">
              <a:buAutoNum type="arabicPeriod"/>
            </a:pPr>
            <a:r>
              <a:rPr lang="cs-CZ" b="1" i="1" dirty="0" smtClean="0">
                <a:solidFill>
                  <a:schemeClr val="accent2">
                    <a:lumMod val="50000"/>
                  </a:schemeClr>
                </a:solidFill>
              </a:rPr>
              <a:t>Kirchhoffův zákon </a:t>
            </a:r>
            <a:r>
              <a:rPr lang="cs-CZ" dirty="0" smtClean="0"/>
              <a:t>– součet proudů vstupujících do uzlu se rovná součtu proudů z uzlů vystupujících. Algebraický součet proudů v uzlu je roven nule:</a:t>
            </a:r>
          </a:p>
        </p:txBody>
      </p:sp>
      <p:graphicFrame>
        <p:nvGraphicFramePr>
          <p:cNvPr id="7" name="Object 19"/>
          <p:cNvGraphicFramePr>
            <a:graphicFrameLocks noChangeAspect="1"/>
          </p:cNvGraphicFramePr>
          <p:nvPr>
            <p:extLst>
              <p:ext uri="{D42A27DB-BD31-4B8C-83A1-F6EECF244321}">
                <p14:modId xmlns:p14="http://schemas.microsoft.com/office/powerpoint/2010/main" val="2711615623"/>
              </p:ext>
            </p:extLst>
          </p:nvPr>
        </p:nvGraphicFramePr>
        <p:xfrm>
          <a:off x="4572000" y="2061569"/>
          <a:ext cx="1224000" cy="826009"/>
        </p:xfrm>
        <a:graphic>
          <a:graphicData uri="http://schemas.openxmlformats.org/presentationml/2006/ole">
            <mc:AlternateContent xmlns:mc="http://schemas.openxmlformats.org/markup-compatibility/2006">
              <mc:Choice xmlns:v="urn:schemas-microsoft-com:vml" Requires="v">
                <p:oleObj spid="_x0000_s2126" name="Rovnica" r:id="rId3" imgW="583947" imgH="431613" progId="Equation.3">
                  <p:embed/>
                </p:oleObj>
              </mc:Choice>
              <mc:Fallback>
                <p:oleObj name="Rovnica" r:id="rId3" imgW="583947"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61569"/>
                        <a:ext cx="1224000" cy="82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ovéPole 5"/>
          <p:cNvSpPr txBox="1"/>
          <p:nvPr/>
        </p:nvSpPr>
        <p:spPr>
          <a:xfrm>
            <a:off x="6210300" y="2289907"/>
            <a:ext cx="2466975" cy="369332"/>
          </a:xfrm>
          <a:prstGeom prst="rect">
            <a:avLst/>
          </a:prstGeom>
          <a:noFill/>
        </p:spPr>
        <p:txBody>
          <a:bodyPr wrap="square" rtlCol="0">
            <a:spAutoFit/>
          </a:bodyPr>
          <a:lstStyle/>
          <a:p>
            <a:r>
              <a:rPr lang="cs-CZ" i="1" dirty="0"/>
              <a:t>z</a:t>
            </a:r>
            <a:r>
              <a:rPr lang="cs-CZ" i="1" dirty="0" smtClean="0"/>
              <a:t>ákon zachování náboje</a:t>
            </a:r>
            <a:endParaRPr lang="en-US" i="1" dirty="0"/>
          </a:p>
        </p:txBody>
      </p:sp>
      <p:sp>
        <p:nvSpPr>
          <p:cNvPr id="8" name="TextovéPole 7"/>
          <p:cNvSpPr txBox="1"/>
          <p:nvPr/>
        </p:nvSpPr>
        <p:spPr>
          <a:xfrm>
            <a:off x="3397594" y="3076313"/>
            <a:ext cx="5524500" cy="646331"/>
          </a:xfrm>
          <a:prstGeom prst="rect">
            <a:avLst/>
          </a:prstGeom>
          <a:noFill/>
        </p:spPr>
        <p:txBody>
          <a:bodyPr wrap="square" rtlCol="0">
            <a:spAutoFit/>
          </a:bodyPr>
          <a:lstStyle/>
          <a:p>
            <a:r>
              <a:rPr lang="cs-CZ" dirty="0" smtClean="0"/>
              <a:t>Podle konvence je proud vstupující do uzlu kladný a proud vystupující z uzlu záporný.</a:t>
            </a:r>
            <a:endParaRPr lang="en-US" dirty="0"/>
          </a:p>
        </p:txBody>
      </p:sp>
      <p:pic>
        <p:nvPicPr>
          <p:cNvPr id="2053" name="Picture 5" descr="http://whatis.techtarget.com/WhatIs/images/kirchhof.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906" y="949503"/>
            <a:ext cx="2628000" cy="39089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2849906" y="3911379"/>
            <a:ext cx="6072188" cy="1200329"/>
          </a:xfrm>
          <a:prstGeom prst="rect">
            <a:avLst/>
          </a:prstGeom>
          <a:noFill/>
        </p:spPr>
        <p:txBody>
          <a:bodyPr wrap="square" rtlCol="0">
            <a:spAutoFit/>
          </a:bodyPr>
          <a:lstStyle/>
          <a:p>
            <a:pPr marL="342900" indent="-342900">
              <a:buFont typeface="+mj-lt"/>
              <a:buAutoNum type="arabicPeriod" startAt="2"/>
            </a:pPr>
            <a:r>
              <a:rPr lang="cs-CZ" b="1" i="1" dirty="0" smtClean="0">
                <a:solidFill>
                  <a:schemeClr val="accent2">
                    <a:lumMod val="50000"/>
                  </a:schemeClr>
                </a:solidFill>
              </a:rPr>
              <a:t>Kirchhoffův zákon</a:t>
            </a:r>
            <a:r>
              <a:rPr lang="cs-CZ" dirty="0" smtClean="0"/>
              <a:t> – součet úbytků napětí na spotřebičích v uzavřené části obvodu se rovná elektromotorickému napětí zdrojů v této části obvodu. Algebraický součet napětí v uzavřené části obvodu (smyčce) je roven nule:</a:t>
            </a:r>
          </a:p>
        </p:txBody>
      </p:sp>
      <p:pic>
        <p:nvPicPr>
          <p:cNvPr id="2056" name="Picture 8" descr="\sum_{k=1}^n V_k = 0"/>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72001" y="5300443"/>
            <a:ext cx="1188000" cy="693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6210300" y="5462278"/>
            <a:ext cx="2466975" cy="369332"/>
          </a:xfrm>
          <a:prstGeom prst="rect">
            <a:avLst/>
          </a:prstGeom>
          <a:noFill/>
        </p:spPr>
        <p:txBody>
          <a:bodyPr wrap="square" rtlCol="0">
            <a:spAutoFit/>
          </a:bodyPr>
          <a:lstStyle/>
          <a:p>
            <a:r>
              <a:rPr lang="cs-CZ" dirty="0" smtClean="0"/>
              <a:t>zákon zachování energie</a:t>
            </a:r>
            <a:endParaRPr lang="en-US" dirty="0"/>
          </a:p>
        </p:txBody>
      </p:sp>
    </p:spTree>
    <p:extLst>
      <p:ext uri="{BB962C8B-B14F-4D97-AF65-F5344CB8AC3E}">
        <p14:creationId xmlns:p14="http://schemas.microsoft.com/office/powerpoint/2010/main" val="1110343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28650" y="-1619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4" name="TextovéPole 3"/>
          <p:cNvSpPr txBox="1"/>
          <p:nvPr/>
        </p:nvSpPr>
        <p:spPr>
          <a:xfrm>
            <a:off x="374073" y="1007918"/>
            <a:ext cx="8551718" cy="646331"/>
          </a:xfrm>
          <a:prstGeom prst="rect">
            <a:avLst/>
          </a:prstGeom>
          <a:noFill/>
        </p:spPr>
        <p:txBody>
          <a:bodyPr wrap="square" rtlCol="0">
            <a:spAutoFit/>
          </a:bodyPr>
          <a:lstStyle/>
          <a:p>
            <a:r>
              <a:rPr lang="cs-CZ" dirty="0" smtClean="0"/>
              <a:t>Během úplného vybití akumulátoru by se přenesl celkový náboj 216 kC. Jak dlouho můžeme nejvýše akumulátor vybíjet proudem 10 A, nemáme-li překročit jeho 50% vybití?</a:t>
            </a:r>
            <a:endParaRPr lang="cs-CZ" dirty="0"/>
          </a:p>
        </p:txBody>
      </p:sp>
      <p:grpSp>
        <p:nvGrpSpPr>
          <p:cNvPr id="5" name="Skupina 4"/>
          <p:cNvGrpSpPr/>
          <p:nvPr/>
        </p:nvGrpSpPr>
        <p:grpSpPr>
          <a:xfrm>
            <a:off x="374073" y="1807739"/>
            <a:ext cx="2662850" cy="938816"/>
            <a:chOff x="342900" y="1759267"/>
            <a:chExt cx="2476500" cy="938816"/>
          </a:xfrm>
        </p:grpSpPr>
        <p:sp>
          <p:nvSpPr>
            <p:cNvPr id="6" name="TextovéPole 5"/>
            <p:cNvSpPr txBox="1"/>
            <p:nvPr/>
          </p:nvSpPr>
          <p:spPr>
            <a:xfrm>
              <a:off x="342900" y="1759267"/>
              <a:ext cx="2476500" cy="923330"/>
            </a:xfrm>
            <a:prstGeom prst="rect">
              <a:avLst/>
            </a:prstGeom>
            <a:noFill/>
          </p:spPr>
          <p:txBody>
            <a:bodyPr wrap="square" rtlCol="0">
              <a:spAutoFit/>
            </a:bodyPr>
            <a:lstStyle/>
            <a:p>
              <a:r>
                <a:rPr lang="cs-CZ" i="1" dirty="0"/>
                <a:t>U</a:t>
              </a:r>
              <a:r>
                <a:rPr lang="cs-CZ" dirty="0" smtClean="0"/>
                <a:t> = 216 </a:t>
              </a:r>
              <a:r>
                <a:rPr lang="cs-CZ" i="1" dirty="0" smtClean="0"/>
                <a:t>kC</a:t>
              </a:r>
              <a:r>
                <a:rPr lang="cs-CZ" dirty="0" smtClean="0"/>
                <a:t> = 216 000 </a:t>
              </a:r>
              <a:r>
                <a:rPr lang="cs-CZ" i="1" dirty="0" smtClean="0"/>
                <a:t>C</a:t>
              </a:r>
            </a:p>
            <a:p>
              <a:r>
                <a:rPr lang="cs-CZ" i="1" dirty="0"/>
                <a:t>I</a:t>
              </a:r>
              <a:r>
                <a:rPr lang="cs-CZ" dirty="0" smtClean="0"/>
                <a:t> = 10 </a:t>
              </a:r>
              <a:r>
                <a:rPr lang="cs-CZ" i="1" dirty="0" smtClean="0">
                  <a:sym typeface="Symbol" panose="05050102010706020507" pitchFamily="18" charset="2"/>
                </a:rPr>
                <a:t>A</a:t>
              </a:r>
              <a:endParaRPr lang="cs-CZ" dirty="0" smtClean="0"/>
            </a:p>
            <a:p>
              <a:r>
                <a:rPr lang="cs-CZ" i="1" dirty="0"/>
                <a:t>t</a:t>
              </a:r>
              <a:r>
                <a:rPr lang="cs-CZ" dirty="0" smtClean="0"/>
                <a:t> = ? </a:t>
              </a:r>
              <a:r>
                <a:rPr lang="cs-CZ" i="1" dirty="0">
                  <a:sym typeface="Symbol" panose="05050102010706020507" pitchFamily="18" charset="2"/>
                </a:rPr>
                <a:t>s</a:t>
              </a:r>
              <a:endParaRPr lang="cs-CZ" dirty="0"/>
            </a:p>
          </p:txBody>
        </p:sp>
        <p:cxnSp>
          <p:nvCxnSpPr>
            <p:cNvPr id="7" name="Přímá spojnice 6"/>
            <p:cNvCxnSpPr/>
            <p:nvPr/>
          </p:nvCxnSpPr>
          <p:spPr>
            <a:xfrm>
              <a:off x="393150" y="2698083"/>
              <a:ext cx="23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Skupina 9"/>
          <p:cNvGrpSpPr/>
          <p:nvPr/>
        </p:nvGrpSpPr>
        <p:grpSpPr>
          <a:xfrm>
            <a:off x="428104" y="2884559"/>
            <a:ext cx="7892859" cy="520399"/>
            <a:chOff x="428104" y="2884559"/>
            <a:chExt cx="7892859" cy="520399"/>
          </a:xfrm>
        </p:grpSpPr>
        <mc:AlternateContent xmlns:mc="http://schemas.openxmlformats.org/markup-compatibility/2006" xmlns:a14="http://schemas.microsoft.com/office/drawing/2010/main">
          <mc:Choice Requires="a14">
            <p:sp>
              <p:nvSpPr>
                <p:cNvPr id="8" name="TextovéPole 7"/>
                <p:cNvSpPr txBox="1"/>
                <p:nvPr/>
              </p:nvSpPr>
              <p:spPr>
                <a:xfrm>
                  <a:off x="428104" y="2884559"/>
                  <a:ext cx="62356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𝑰</m:t>
                        </m:r>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𝑸</m:t>
                            </m:r>
                          </m:num>
                          <m:den>
                            <m:r>
                              <a:rPr lang="cs-CZ" b="1" i="1" smtClean="0">
                                <a:latin typeface="Cambria Math" panose="02040503050406030204" pitchFamily="18" charset="0"/>
                              </a:rPr>
                              <m:t>𝒕</m:t>
                            </m:r>
                          </m:den>
                        </m:f>
                      </m:oMath>
                    </m:oMathPara>
                  </a14:m>
                  <a:endParaRPr lang="cs-CZ"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428104" y="2884559"/>
                  <a:ext cx="623569" cy="520399"/>
                </a:xfrm>
                <a:prstGeom prst="rect">
                  <a:avLst/>
                </a:prstGeom>
                <a:blipFill rotWithShape="0">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2112340" y="2886354"/>
                  <a:ext cx="6208623"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50 % </m:t>
                        </m:r>
                        <m:r>
                          <a:rPr lang="cs-CZ" b="0" i="1" smtClean="0">
                            <a:latin typeface="Cambria Math" panose="02040503050406030204" pitchFamily="18" charset="0"/>
                          </a:rPr>
                          <m:t>𝑣𝑦𝑏𝑖𝑡</m:t>
                        </m:r>
                        <m:r>
                          <a:rPr lang="cs-CZ" b="0" i="1" smtClean="0">
                            <a:latin typeface="Cambria Math" panose="02040503050406030204" pitchFamily="18" charset="0"/>
                          </a:rPr>
                          <m:t>í </m:t>
                        </m:r>
                        <m:r>
                          <a:rPr lang="cs-CZ" b="0" i="1" smtClean="0">
                            <a:latin typeface="Cambria Math" panose="02040503050406030204" pitchFamily="18" charset="0"/>
                          </a:rPr>
                          <m:t>𝑎𝑘𝑢𝑚𝑢𝑙</m:t>
                        </m:r>
                        <m:r>
                          <a:rPr lang="cs-CZ" b="0" i="1" smtClean="0">
                            <a:latin typeface="Cambria Math" panose="02040503050406030204" pitchFamily="18" charset="0"/>
                          </a:rPr>
                          <m:t>á</m:t>
                        </m:r>
                        <m:r>
                          <a:rPr lang="cs-CZ" b="0" i="1" smtClean="0">
                            <a:latin typeface="Cambria Math" panose="02040503050406030204" pitchFamily="18" charset="0"/>
                          </a:rPr>
                          <m:t>𝑡𝑜𝑟𝑢</m:t>
                        </m:r>
                        <m:r>
                          <a:rPr lang="cs-CZ" b="0" i="1" smtClean="0">
                            <a:latin typeface="Cambria Math" panose="02040503050406030204" pitchFamily="18" charset="0"/>
                          </a:rPr>
                          <m:t> →50 % </m:t>
                        </m:r>
                        <m:r>
                          <a:rPr lang="cs-CZ" b="0" i="1" smtClean="0">
                            <a:latin typeface="Cambria Math" panose="02040503050406030204" pitchFamily="18" charset="0"/>
                            <a:ea typeface="Cambria Math" panose="02040503050406030204" pitchFamily="18" charset="0"/>
                          </a:rPr>
                          <m:t>𝑧</m:t>
                        </m:r>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𝑐𝑒𝑙𝑘𝑜𝑣</m:t>
                        </m:r>
                        <m:r>
                          <a:rPr lang="cs-CZ" b="0" i="1" smtClean="0">
                            <a:latin typeface="Cambria Math" panose="02040503050406030204" pitchFamily="18" charset="0"/>
                            <a:ea typeface="Cambria Math" panose="02040503050406030204" pitchFamily="18" charset="0"/>
                          </a:rPr>
                          <m:t>é</m:t>
                        </m:r>
                        <m:r>
                          <a:rPr lang="cs-CZ" b="0" i="1" smtClean="0">
                            <a:latin typeface="Cambria Math" panose="02040503050406030204" pitchFamily="18" charset="0"/>
                            <a:ea typeface="Cambria Math" panose="02040503050406030204" pitchFamily="18" charset="0"/>
                          </a:rPr>
                          <m:t>h𝑜</m:t>
                        </m:r>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𝑛</m:t>
                        </m:r>
                        <m:r>
                          <a:rPr lang="cs-CZ" b="0" i="1" smtClean="0">
                            <a:latin typeface="Cambria Math" panose="02040503050406030204" pitchFamily="18" charset="0"/>
                            <a:ea typeface="Cambria Math" panose="02040503050406030204" pitchFamily="18" charset="0"/>
                          </a:rPr>
                          <m:t>á</m:t>
                        </m:r>
                        <m:r>
                          <a:rPr lang="cs-CZ" b="0" i="1" smtClean="0">
                            <a:latin typeface="Cambria Math" panose="02040503050406030204" pitchFamily="18" charset="0"/>
                            <a:ea typeface="Cambria Math" panose="02040503050406030204" pitchFamily="18" charset="0"/>
                          </a:rPr>
                          <m:t>𝑏𝑜𝑗𝑒</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𝑡𝑗</m:t>
                        </m:r>
                        <m:r>
                          <a:rPr lang="cs-CZ" b="0" i="1" smtClean="0">
                            <a:latin typeface="Cambria Math" panose="02040503050406030204" pitchFamily="18" charset="0"/>
                            <a:ea typeface="Cambria Math" panose="02040503050406030204" pitchFamily="18" charset="0"/>
                          </a:rPr>
                          <m:t>.  </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1</m:t>
                            </m:r>
                          </m:num>
                          <m:den>
                            <m:r>
                              <a:rPr lang="cs-CZ" b="0" i="1" smtClean="0">
                                <a:latin typeface="Cambria Math" panose="02040503050406030204" pitchFamily="18" charset="0"/>
                                <a:ea typeface="Cambria Math" panose="02040503050406030204" pitchFamily="18" charset="0"/>
                              </a:rPr>
                              <m:t>2</m:t>
                            </m:r>
                          </m:den>
                        </m:f>
                        <m:r>
                          <a:rPr lang="cs-CZ" b="0" i="1" smtClean="0">
                            <a:latin typeface="Cambria Math" panose="02040503050406030204" pitchFamily="18" charset="0"/>
                            <a:ea typeface="Cambria Math" panose="02040503050406030204" pitchFamily="18" charset="0"/>
                          </a:rPr>
                          <m:t>𝑄</m:t>
                        </m:r>
                      </m:oMath>
                    </m:oMathPara>
                  </a14:m>
                  <a:endParaRPr lang="cs-CZ"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2112340" y="2886354"/>
                  <a:ext cx="6208623" cy="518604"/>
                </a:xfrm>
                <a:prstGeom prst="rect">
                  <a:avLst/>
                </a:prstGeom>
                <a:blipFill rotWithShape="0">
                  <a:blip r:embed="rId3"/>
                  <a:stretch>
                    <a:fillRect/>
                  </a:stretch>
                </a:blipFill>
              </p:spPr>
              <p:txBody>
                <a:bodyPr/>
                <a:lstStyle/>
                <a:p>
                  <a:r>
                    <a:rPr lang="cs-CZ">
                      <a:noFill/>
                    </a:rPr>
                    <a:t> </a:t>
                  </a:r>
                </a:p>
              </p:txBody>
            </p:sp>
          </mc:Fallback>
        </mc:AlternateContent>
      </p:grpSp>
      <p:grpSp>
        <p:nvGrpSpPr>
          <p:cNvPr id="14" name="Skupina 13"/>
          <p:cNvGrpSpPr/>
          <p:nvPr/>
        </p:nvGrpSpPr>
        <p:grpSpPr>
          <a:xfrm>
            <a:off x="428104" y="3761170"/>
            <a:ext cx="4514756" cy="717093"/>
            <a:chOff x="428104" y="3761170"/>
            <a:chExt cx="4514756" cy="717093"/>
          </a:xfrm>
        </p:grpSpPr>
        <mc:AlternateContent xmlns:mc="http://schemas.openxmlformats.org/markup-compatibility/2006" xmlns:a14="http://schemas.microsoft.com/office/drawing/2010/main">
          <mc:Choice Requires="a14">
            <p:sp>
              <p:nvSpPr>
                <p:cNvPr id="11" name="TextovéPole 10"/>
                <p:cNvSpPr txBox="1"/>
                <p:nvPr/>
              </p:nvSpPr>
              <p:spPr>
                <a:xfrm>
                  <a:off x="428104" y="3761170"/>
                  <a:ext cx="4473148" cy="6997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𝒕</m:t>
                        </m:r>
                        <m:r>
                          <a:rPr lang="cs-CZ" b="0" i="1" smtClean="0">
                            <a:latin typeface="Cambria Math" panose="02040503050406030204" pitchFamily="18" charset="0"/>
                          </a:rPr>
                          <m:t>=</m:t>
                        </m:r>
                        <m:f>
                          <m:fPr>
                            <m:ctrlPr>
                              <a:rPr lang="cs-CZ" i="1" smtClean="0">
                                <a:latin typeface="Cambria Math" panose="02040503050406030204" pitchFamily="18" charset="0"/>
                              </a:rPr>
                            </m:ctrlPr>
                          </m:fPr>
                          <m:num>
                            <m:f>
                              <m:fPr>
                                <m:ctrlPr>
                                  <a:rPr lang="cs-CZ"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b="0" i="1" smtClean="0">
                                <a:latin typeface="Cambria Math" panose="02040503050406030204" pitchFamily="18" charset="0"/>
                              </a:rPr>
                              <m:t>𝑄</m:t>
                            </m:r>
                          </m:num>
                          <m:den>
                            <m:r>
                              <a:rPr lang="cs-CZ" b="0" i="1" smtClean="0">
                                <a:latin typeface="Cambria Math" panose="02040503050406030204" pitchFamily="18" charset="0"/>
                              </a:rPr>
                              <m:t>𝐼</m:t>
                            </m:r>
                          </m:den>
                        </m:f>
                        <m:r>
                          <a:rPr lang="cs-CZ" b="0" i="1" smtClean="0">
                            <a:latin typeface="Cambria Math" panose="02040503050406030204" pitchFamily="18" charset="0"/>
                          </a:rPr>
                          <m:t>=</m:t>
                        </m:r>
                        <m:f>
                          <m:fPr>
                            <m:ctrlPr>
                              <a:rPr lang="cs-CZ" b="0" i="1" smtClean="0">
                                <a:latin typeface="Cambria Math" panose="02040503050406030204" pitchFamily="18" charset="0"/>
                              </a:rPr>
                            </m:ctrlPr>
                          </m:fPr>
                          <m:num>
                            <m:f>
                              <m:fPr>
                                <m:ctrlPr>
                                  <a:rPr lang="cs-CZ" b="0"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b="0" i="1" smtClean="0">
                                <a:latin typeface="Cambria Math" panose="02040503050406030204" pitchFamily="18" charset="0"/>
                                <a:ea typeface="Cambria Math" panose="02040503050406030204" pitchFamily="18" charset="0"/>
                              </a:rPr>
                              <m:t>∙216 000 </m:t>
                            </m:r>
                            <m:r>
                              <a:rPr lang="cs-CZ" b="0" i="1" smtClean="0">
                                <a:latin typeface="Cambria Math" panose="02040503050406030204" pitchFamily="18" charset="0"/>
                                <a:ea typeface="Cambria Math" panose="02040503050406030204" pitchFamily="18" charset="0"/>
                              </a:rPr>
                              <m:t>𝐶</m:t>
                            </m:r>
                          </m:num>
                          <m:den>
                            <m:r>
                              <a:rPr lang="cs-CZ" b="0" i="1" smtClean="0">
                                <a:latin typeface="Cambria Math" panose="02040503050406030204" pitchFamily="18" charset="0"/>
                              </a:rPr>
                              <m:t>10 </m:t>
                            </m:r>
                            <m:r>
                              <a:rPr lang="cs-CZ" b="0" i="1" smtClean="0">
                                <a:latin typeface="Cambria Math" panose="02040503050406030204" pitchFamily="18" charset="0"/>
                              </a:rPr>
                              <m:t>𝐴</m:t>
                            </m:r>
                          </m:den>
                        </m:f>
                        <m:r>
                          <a:rPr lang="cs-CZ" b="0" i="1" smtClean="0">
                            <a:latin typeface="Cambria Math" panose="02040503050406030204" pitchFamily="18" charset="0"/>
                          </a:rPr>
                          <m:t>=10 800 </m:t>
                        </m:r>
                        <m:r>
                          <a:rPr lang="cs-CZ" b="0" i="1" smtClean="0">
                            <a:latin typeface="Cambria Math" panose="02040503050406030204" pitchFamily="18" charset="0"/>
                          </a:rPr>
                          <m:t>𝑠</m:t>
                        </m:r>
                        <m:r>
                          <a:rPr lang="cs-CZ" b="0" i="1" smtClean="0">
                            <a:latin typeface="Cambria Math" panose="02040503050406030204" pitchFamily="18" charset="0"/>
                          </a:rPr>
                          <m:t>=</m:t>
                        </m:r>
                        <m:r>
                          <a:rPr lang="cs-CZ" b="1" i="1" smtClean="0">
                            <a:latin typeface="Cambria Math" panose="02040503050406030204" pitchFamily="18" charset="0"/>
                          </a:rPr>
                          <m:t>𝟑</m:t>
                        </m:r>
                        <m:r>
                          <a:rPr lang="cs-CZ" b="1" i="1" smtClean="0">
                            <a:latin typeface="Cambria Math" panose="02040503050406030204" pitchFamily="18" charset="0"/>
                          </a:rPr>
                          <m:t> </m:t>
                        </m:r>
                        <m:r>
                          <a:rPr lang="cs-CZ" b="1" i="1" smtClean="0">
                            <a:latin typeface="Cambria Math" panose="02040503050406030204" pitchFamily="18" charset="0"/>
                          </a:rPr>
                          <m:t>𝒉𝒐𝒅</m:t>
                        </m:r>
                      </m:oMath>
                    </m:oMathPara>
                  </a14:m>
                  <a:endParaRPr lang="cs-CZ" b="1"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428104" y="3761170"/>
                  <a:ext cx="4473148" cy="699743"/>
                </a:xfrm>
                <a:prstGeom prst="rect">
                  <a:avLst/>
                </a:prstGeom>
                <a:blipFill rotWithShape="0">
                  <a:blip r:embed="rId4"/>
                  <a:stretch>
                    <a:fillRect/>
                  </a:stretch>
                </a:blipFill>
              </p:spPr>
              <p:txBody>
                <a:bodyPr/>
                <a:lstStyle/>
                <a:p>
                  <a:r>
                    <a:rPr lang="cs-CZ">
                      <a:noFill/>
                    </a:rPr>
                    <a:t> </a:t>
                  </a:r>
                </a:p>
              </p:txBody>
            </p:sp>
          </mc:Fallback>
        </mc:AlternateContent>
        <p:cxnSp>
          <p:nvCxnSpPr>
            <p:cNvPr id="12" name="Přímá spojnice 11"/>
            <p:cNvCxnSpPr/>
            <p:nvPr/>
          </p:nvCxnSpPr>
          <p:spPr>
            <a:xfrm>
              <a:off x="4186860" y="4387776"/>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4274967" y="4478263"/>
              <a:ext cx="5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54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anim calcmode="lin" valueType="num">
                                      <p:cBhvr>
                                        <p:cTn id="15" dur="250" fill="hold"/>
                                        <p:tgtEl>
                                          <p:spTgt spid="10"/>
                                        </p:tgtEl>
                                        <p:attrNameLst>
                                          <p:attrName>ppt_x</p:attrName>
                                        </p:attrNameLst>
                                      </p:cBhvr>
                                      <p:tavLst>
                                        <p:tav tm="0">
                                          <p:val>
                                            <p:strVal val="#ppt_x"/>
                                          </p:val>
                                        </p:tav>
                                        <p:tav tm="100000">
                                          <p:val>
                                            <p:strVal val="#ppt_x"/>
                                          </p:val>
                                        </p:tav>
                                      </p:tavLst>
                                    </p:anim>
                                    <p:anim calcmode="lin" valueType="num">
                                      <p:cBhvr>
                                        <p:cTn id="16"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anim calcmode="lin" valueType="num">
                                      <p:cBhvr>
                                        <p:cTn id="22" dur="250" fill="hold"/>
                                        <p:tgtEl>
                                          <p:spTgt spid="14"/>
                                        </p:tgtEl>
                                        <p:attrNameLst>
                                          <p:attrName>ppt_x</p:attrName>
                                        </p:attrNameLst>
                                      </p:cBhvr>
                                      <p:tavLst>
                                        <p:tav tm="0">
                                          <p:val>
                                            <p:strVal val="#ppt_x"/>
                                          </p:val>
                                        </p:tav>
                                        <p:tav tm="100000">
                                          <p:val>
                                            <p:strVal val="#ppt_x"/>
                                          </p:val>
                                        </p:tav>
                                      </p:tavLst>
                                    </p:anim>
                                    <p:anim calcmode="lin" valueType="num">
                                      <p:cBhvr>
                                        <p:cTn id="23"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28650" y="-1619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3" name="TextovéPole 2"/>
          <p:cNvSpPr txBox="1"/>
          <p:nvPr/>
        </p:nvSpPr>
        <p:spPr>
          <a:xfrm>
            <a:off x="272376" y="972766"/>
            <a:ext cx="8161506" cy="369332"/>
          </a:xfrm>
          <a:prstGeom prst="rect">
            <a:avLst/>
          </a:prstGeom>
          <a:noFill/>
        </p:spPr>
        <p:txBody>
          <a:bodyPr wrap="square" rtlCol="0">
            <a:spAutoFit/>
          </a:bodyPr>
          <a:lstStyle/>
          <a:p>
            <a:r>
              <a:rPr lang="cs-CZ" dirty="0" smtClean="0"/>
              <a:t>Voltmetr o odporu 50 </a:t>
            </a:r>
            <a:r>
              <a:rPr lang="cs-CZ" dirty="0" smtClean="0">
                <a:sym typeface="Symbol" panose="05050102010706020507" pitchFamily="18" charset="2"/>
              </a:rPr>
              <a:t> ukazuje napětí 1,75 V. Jaký náboj jím projde za 2 minuty?</a:t>
            </a:r>
            <a:endParaRPr lang="cs-CZ" dirty="0"/>
          </a:p>
        </p:txBody>
      </p:sp>
      <p:grpSp>
        <p:nvGrpSpPr>
          <p:cNvPr id="4" name="Skupina 3"/>
          <p:cNvGrpSpPr/>
          <p:nvPr/>
        </p:nvGrpSpPr>
        <p:grpSpPr>
          <a:xfrm>
            <a:off x="272376" y="1410192"/>
            <a:ext cx="2662850" cy="1200329"/>
            <a:chOff x="342900" y="1759267"/>
            <a:chExt cx="2476500" cy="1200329"/>
          </a:xfrm>
        </p:grpSpPr>
        <p:sp>
          <p:nvSpPr>
            <p:cNvPr id="5" name="TextovéPole 4"/>
            <p:cNvSpPr txBox="1"/>
            <p:nvPr/>
          </p:nvSpPr>
          <p:spPr>
            <a:xfrm>
              <a:off x="342900" y="1759267"/>
              <a:ext cx="2476500" cy="1200329"/>
            </a:xfrm>
            <a:prstGeom prst="rect">
              <a:avLst/>
            </a:prstGeom>
            <a:noFill/>
          </p:spPr>
          <p:txBody>
            <a:bodyPr wrap="square" rtlCol="0">
              <a:spAutoFit/>
            </a:bodyPr>
            <a:lstStyle/>
            <a:p>
              <a:r>
                <a:rPr lang="cs-CZ" i="1" dirty="0" smtClean="0"/>
                <a:t>R</a:t>
              </a:r>
              <a:r>
                <a:rPr lang="cs-CZ" i="1" baseline="-25000" dirty="0" smtClean="0"/>
                <a:t>i</a:t>
              </a:r>
              <a:r>
                <a:rPr lang="cs-CZ" dirty="0" smtClean="0"/>
                <a:t> = 50 </a:t>
              </a:r>
              <a:r>
                <a:rPr lang="cs-CZ" dirty="0" smtClean="0">
                  <a:sym typeface="Symbol" panose="05050102010706020507" pitchFamily="18" charset="2"/>
                </a:rPr>
                <a:t></a:t>
              </a:r>
              <a:endParaRPr lang="cs-CZ" i="1" dirty="0" smtClean="0"/>
            </a:p>
            <a:p>
              <a:r>
                <a:rPr lang="cs-CZ" i="1" dirty="0" smtClean="0"/>
                <a:t>U</a:t>
              </a:r>
              <a:r>
                <a:rPr lang="cs-CZ" i="1" baseline="-25000" dirty="0" smtClean="0"/>
                <a:t>i</a:t>
              </a:r>
              <a:r>
                <a:rPr lang="cs-CZ" dirty="0" smtClean="0"/>
                <a:t> = 1,75 </a:t>
              </a:r>
              <a:r>
                <a:rPr lang="cs-CZ" i="1" dirty="0" smtClean="0">
                  <a:sym typeface="Symbol" panose="05050102010706020507" pitchFamily="18" charset="2"/>
                </a:rPr>
                <a:t>V</a:t>
              </a:r>
              <a:endParaRPr lang="cs-CZ" dirty="0" smtClean="0"/>
            </a:p>
            <a:p>
              <a:r>
                <a:rPr lang="cs-CZ" i="1" dirty="0"/>
                <a:t>t</a:t>
              </a:r>
              <a:r>
                <a:rPr lang="cs-CZ" dirty="0" smtClean="0"/>
                <a:t> = </a:t>
              </a:r>
              <a:r>
                <a:rPr lang="cs-CZ" dirty="0"/>
                <a:t>2</a:t>
              </a:r>
              <a:r>
                <a:rPr lang="cs-CZ" dirty="0" smtClean="0"/>
                <a:t> </a:t>
              </a:r>
              <a:r>
                <a:rPr lang="cs-CZ" i="1" dirty="0" smtClean="0">
                  <a:sym typeface="Symbol" panose="05050102010706020507" pitchFamily="18" charset="2"/>
                </a:rPr>
                <a:t>min </a:t>
              </a:r>
              <a:r>
                <a:rPr lang="cs-CZ" dirty="0" smtClean="0">
                  <a:sym typeface="Symbol" panose="05050102010706020507" pitchFamily="18" charset="2"/>
                </a:rPr>
                <a:t>= 120 </a:t>
              </a:r>
              <a:r>
                <a:rPr lang="cs-CZ" i="1" dirty="0">
                  <a:sym typeface="Symbol" panose="05050102010706020507" pitchFamily="18" charset="2"/>
                </a:rPr>
                <a:t>s</a:t>
              </a:r>
              <a:endParaRPr lang="cs-CZ" i="1" dirty="0" smtClean="0">
                <a:sym typeface="Symbol" panose="05050102010706020507" pitchFamily="18" charset="2"/>
              </a:endParaRPr>
            </a:p>
            <a:p>
              <a:r>
                <a:rPr lang="cs-CZ" i="1" dirty="0" smtClean="0">
                  <a:sym typeface="Symbol" panose="05050102010706020507" pitchFamily="18" charset="2"/>
                </a:rPr>
                <a:t>Q</a:t>
              </a:r>
              <a:r>
                <a:rPr lang="cs-CZ" dirty="0" smtClean="0">
                  <a:sym typeface="Symbol" panose="05050102010706020507" pitchFamily="18" charset="2"/>
                </a:rPr>
                <a:t> = ? </a:t>
              </a:r>
              <a:r>
                <a:rPr lang="cs-CZ" i="1" dirty="0" smtClean="0">
                  <a:sym typeface="Symbol" panose="05050102010706020507" pitchFamily="18" charset="2"/>
                </a:rPr>
                <a:t>C</a:t>
              </a:r>
              <a:endParaRPr lang="cs-CZ" dirty="0"/>
            </a:p>
          </p:txBody>
        </p:sp>
        <p:cxnSp>
          <p:nvCxnSpPr>
            <p:cNvPr id="6" name="Přímá spojnice 5"/>
            <p:cNvCxnSpPr/>
            <p:nvPr/>
          </p:nvCxnSpPr>
          <p:spPr>
            <a:xfrm>
              <a:off x="393150" y="2959596"/>
              <a:ext cx="23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Skupina 8"/>
          <p:cNvGrpSpPr/>
          <p:nvPr/>
        </p:nvGrpSpPr>
        <p:grpSpPr>
          <a:xfrm>
            <a:off x="326407" y="2747959"/>
            <a:ext cx="2566395" cy="520399"/>
            <a:chOff x="326407" y="2747959"/>
            <a:chExt cx="2566395" cy="520399"/>
          </a:xfrm>
        </p:grpSpPr>
        <mc:AlternateContent xmlns:mc="http://schemas.openxmlformats.org/markup-compatibility/2006" xmlns:a14="http://schemas.microsoft.com/office/drawing/2010/main">
          <mc:Choice Requires="a14">
            <p:sp>
              <p:nvSpPr>
                <p:cNvPr id="7" name="TextovéPole 6"/>
                <p:cNvSpPr txBox="1"/>
                <p:nvPr/>
              </p:nvSpPr>
              <p:spPr>
                <a:xfrm>
                  <a:off x="326407" y="2869660"/>
                  <a:ext cx="10963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b="1" i="1" smtClean="0">
                                <a:latin typeface="Cambria Math" panose="02040503050406030204" pitchFamily="18" charset="0"/>
                              </a:rPr>
                            </m:ctrlPr>
                          </m:sSubPr>
                          <m:e>
                            <m:r>
                              <a:rPr lang="cs-CZ" b="1" i="1" smtClean="0">
                                <a:latin typeface="Cambria Math" panose="02040503050406030204" pitchFamily="18" charset="0"/>
                              </a:rPr>
                              <m:t>𝑼</m:t>
                            </m:r>
                          </m:e>
                          <m:sub>
                            <m:r>
                              <a:rPr lang="cs-CZ" b="1" i="1" smtClean="0">
                                <a:latin typeface="Cambria Math" panose="02040503050406030204" pitchFamily="18" charset="0"/>
                              </a:rPr>
                              <m:t>𝒊</m:t>
                            </m:r>
                          </m:sub>
                        </m:sSub>
                        <m:r>
                          <a:rPr lang="cs-CZ" b="1" i="1" smtClean="0">
                            <a:latin typeface="Cambria Math" panose="02040503050406030204" pitchFamily="18" charset="0"/>
                          </a:rPr>
                          <m:t>=</m:t>
                        </m:r>
                        <m:sSub>
                          <m:sSubPr>
                            <m:ctrlPr>
                              <a:rPr lang="cs-CZ" b="1" i="1" smtClean="0">
                                <a:latin typeface="Cambria Math" panose="02040503050406030204" pitchFamily="18" charset="0"/>
                              </a:rPr>
                            </m:ctrlPr>
                          </m:sSubPr>
                          <m:e>
                            <m:r>
                              <a:rPr lang="cs-CZ" b="1" i="1" smtClean="0">
                                <a:latin typeface="Cambria Math" panose="02040503050406030204" pitchFamily="18" charset="0"/>
                              </a:rPr>
                              <m:t>𝑹</m:t>
                            </m:r>
                          </m:e>
                          <m:sub>
                            <m:r>
                              <a:rPr lang="cs-CZ" b="1" i="1" smtClean="0">
                                <a:latin typeface="Cambria Math" panose="02040503050406030204" pitchFamily="18" charset="0"/>
                              </a:rPr>
                              <m:t>𝒊</m:t>
                            </m:r>
                          </m:sub>
                        </m:sSub>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𝑰</m:t>
                        </m:r>
                      </m:oMath>
                    </m:oMathPara>
                  </a14:m>
                  <a:endParaRPr lang="cs-CZ" b="1"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26407" y="2869660"/>
                  <a:ext cx="1096326" cy="276999"/>
                </a:xfrm>
                <a:prstGeom prst="rect">
                  <a:avLst/>
                </a:prstGeom>
                <a:blipFill rotWithShape="0">
                  <a:blip r:embed="rId2"/>
                  <a:stretch>
                    <a:fillRect l="-5028" r="-5028" b="-1777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2269233" y="2747959"/>
                  <a:ext cx="62356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𝑰</m:t>
                        </m:r>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𝑸</m:t>
                            </m:r>
                          </m:num>
                          <m:den>
                            <m:r>
                              <a:rPr lang="cs-CZ" b="1" i="1" smtClean="0">
                                <a:latin typeface="Cambria Math" panose="02040503050406030204" pitchFamily="18" charset="0"/>
                              </a:rPr>
                              <m:t>𝒕</m:t>
                            </m:r>
                          </m:den>
                        </m:f>
                      </m:oMath>
                    </m:oMathPara>
                  </a14:m>
                  <a:endParaRPr lang="cs-CZ"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2269233" y="2747959"/>
                  <a:ext cx="623569" cy="520399"/>
                </a:xfrm>
                <a:prstGeom prst="rect">
                  <a:avLst/>
                </a:prstGeom>
                <a:blipFill rotWithShape="0">
                  <a:blip r:embed="rId3"/>
                  <a:stretch>
                    <a:fillRect/>
                  </a:stretch>
                </a:blipFill>
              </p:spPr>
              <p:txBody>
                <a:bodyPr/>
                <a:lstStyle/>
                <a:p>
                  <a:r>
                    <a:rPr lang="cs-CZ">
                      <a:noFill/>
                    </a:rPr>
                    <a:t> </a:t>
                  </a:r>
                </a:p>
              </p:txBody>
            </p:sp>
          </mc:Fallback>
        </mc:AlternateContent>
      </p:grpSp>
      <p:grpSp>
        <p:nvGrpSpPr>
          <p:cNvPr id="13" name="Skupina 12"/>
          <p:cNvGrpSpPr/>
          <p:nvPr/>
        </p:nvGrpSpPr>
        <p:grpSpPr>
          <a:xfrm>
            <a:off x="326407" y="3527496"/>
            <a:ext cx="3563660" cy="572849"/>
            <a:chOff x="326407" y="3527496"/>
            <a:chExt cx="3563660" cy="572849"/>
          </a:xfrm>
        </p:grpSpPr>
        <mc:AlternateContent xmlns:mc="http://schemas.openxmlformats.org/markup-compatibility/2006" xmlns:a14="http://schemas.microsoft.com/office/drawing/2010/main">
          <mc:Choice Requires="a14">
            <p:sp>
              <p:nvSpPr>
                <p:cNvPr id="10" name="TextovéPole 9"/>
                <p:cNvSpPr txBox="1"/>
                <p:nvPr/>
              </p:nvSpPr>
              <p:spPr>
                <a:xfrm>
                  <a:off x="326407" y="3527496"/>
                  <a:ext cx="3519874" cy="572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𝑸</m:t>
                        </m:r>
                        <m:r>
                          <a:rPr lang="cs-CZ" b="0" i="1" smtClean="0">
                            <a:latin typeface="Cambria Math" panose="02040503050406030204" pitchFamily="18" charset="0"/>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panose="02040503050406030204" pitchFamily="18" charset="0"/>
                                  </a:rPr>
                                  <m:t>𝑈</m:t>
                                </m:r>
                              </m:e>
                              <m:sub>
                                <m:r>
                                  <a:rPr lang="cs-CZ" b="0" i="1" smtClean="0">
                                    <a:latin typeface="Cambria Math" panose="02040503050406030204" pitchFamily="18" charset="0"/>
                                  </a:rPr>
                                  <m:t>𝑖</m:t>
                                </m:r>
                              </m:sub>
                            </m:sSub>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𝑡</m:t>
                            </m:r>
                          </m:num>
                          <m:den>
                            <m:sSub>
                              <m:sSubPr>
                                <m:ctrlPr>
                                  <a:rPr lang="cs-CZ" b="0" i="1" smtClean="0">
                                    <a:latin typeface="Cambria Math" panose="02040503050406030204" pitchFamily="18" charset="0"/>
                                  </a:rPr>
                                </m:ctrlPr>
                              </m:sSubPr>
                              <m:e>
                                <m:r>
                                  <a:rPr lang="cs-CZ" b="0" i="1" smtClean="0">
                                    <a:latin typeface="Cambria Math" panose="02040503050406030204" pitchFamily="18" charset="0"/>
                                  </a:rPr>
                                  <m:t>𝑅</m:t>
                                </m:r>
                              </m:e>
                              <m:sub>
                                <m:r>
                                  <a:rPr lang="cs-CZ" b="0" i="1" smtClean="0">
                                    <a:latin typeface="Cambria Math" panose="02040503050406030204" pitchFamily="18" charset="0"/>
                                  </a:rPr>
                                  <m:t>𝑖</m:t>
                                </m:r>
                              </m:sub>
                            </m:sSub>
                          </m:den>
                        </m:f>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1,75 </m:t>
                            </m:r>
                            <m:r>
                              <a:rPr lang="cs-CZ" b="0" i="1" smtClean="0">
                                <a:latin typeface="Cambria Math" panose="02040503050406030204" pitchFamily="18" charset="0"/>
                              </a:rPr>
                              <m:t>𝑉</m:t>
                            </m:r>
                            <m:r>
                              <a:rPr lang="cs-CZ" b="0" i="1" smtClean="0">
                                <a:latin typeface="Cambria Math" panose="02040503050406030204" pitchFamily="18" charset="0"/>
                                <a:ea typeface="Cambria Math" panose="02040503050406030204" pitchFamily="18" charset="0"/>
                              </a:rPr>
                              <m:t>∙120 </m:t>
                            </m:r>
                            <m:r>
                              <a:rPr lang="cs-CZ" b="0" i="1" smtClean="0">
                                <a:latin typeface="Cambria Math" panose="02040503050406030204" pitchFamily="18" charset="0"/>
                                <a:ea typeface="Cambria Math" panose="02040503050406030204" pitchFamily="18" charset="0"/>
                              </a:rPr>
                              <m:t>𝑠</m:t>
                            </m:r>
                          </m:num>
                          <m:den>
                            <m:r>
                              <a:rPr lang="cs-CZ" b="0" i="1" smtClean="0">
                                <a:latin typeface="Cambria Math" panose="02040503050406030204" pitchFamily="18" charset="0"/>
                              </a:rPr>
                              <m:t>50 </m:t>
                            </m:r>
                            <m:r>
                              <a:rPr lang="cs-CZ" b="0" i="1" smtClean="0">
                                <a:latin typeface="Cambria Math" panose="02040503050406030204" pitchFamily="18" charset="0"/>
                                <a:sym typeface="Symbol" panose="05050102010706020507" pitchFamily="18" charset="2"/>
                              </a:rPr>
                              <m:t></m:t>
                            </m:r>
                          </m:den>
                        </m:f>
                        <m:r>
                          <a:rPr lang="cs-CZ" b="0" i="1" smtClean="0">
                            <a:latin typeface="Cambria Math" panose="02040503050406030204" pitchFamily="18" charset="0"/>
                          </a:rPr>
                          <m:t>=</m:t>
                        </m:r>
                        <m:r>
                          <a:rPr lang="cs-CZ" b="1" i="1" smtClean="0">
                            <a:latin typeface="Cambria Math" panose="02040503050406030204" pitchFamily="18" charset="0"/>
                          </a:rPr>
                          <m:t>𝟒</m:t>
                        </m:r>
                        <m:r>
                          <a:rPr lang="cs-CZ" b="1" i="1" smtClean="0">
                            <a:latin typeface="Cambria Math" panose="02040503050406030204" pitchFamily="18" charset="0"/>
                          </a:rPr>
                          <m:t>,</m:t>
                        </m:r>
                        <m:r>
                          <a:rPr lang="cs-CZ" b="1" i="1" smtClean="0">
                            <a:latin typeface="Cambria Math" panose="02040503050406030204" pitchFamily="18" charset="0"/>
                          </a:rPr>
                          <m:t>𝟐</m:t>
                        </m:r>
                        <m:r>
                          <a:rPr lang="cs-CZ" b="1" i="1" smtClean="0">
                            <a:latin typeface="Cambria Math" panose="02040503050406030204" pitchFamily="18" charset="0"/>
                          </a:rPr>
                          <m:t> </m:t>
                        </m:r>
                        <m:r>
                          <a:rPr lang="cs-CZ" b="1" i="1" smtClean="0">
                            <a:latin typeface="Cambria Math" panose="02040503050406030204" pitchFamily="18" charset="0"/>
                          </a:rPr>
                          <m:t>𝑪</m:t>
                        </m:r>
                      </m:oMath>
                    </m:oMathPara>
                  </a14:m>
                  <a:endParaRPr lang="cs-CZ" b="1"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326407" y="3527496"/>
                  <a:ext cx="3519874" cy="572849"/>
                </a:xfrm>
                <a:prstGeom prst="rect">
                  <a:avLst/>
                </a:prstGeom>
                <a:blipFill rotWithShape="0">
                  <a:blip r:embed="rId4"/>
                  <a:stretch>
                    <a:fillRect/>
                  </a:stretch>
                </a:blipFill>
              </p:spPr>
              <p:txBody>
                <a:bodyPr/>
                <a:lstStyle/>
                <a:p>
                  <a:r>
                    <a:rPr lang="cs-CZ">
                      <a:noFill/>
                    </a:rPr>
                    <a:t> </a:t>
                  </a:r>
                </a:p>
              </p:txBody>
            </p:sp>
          </mc:Fallback>
        </mc:AlternateContent>
        <p:cxnSp>
          <p:nvCxnSpPr>
            <p:cNvPr id="11" name="Přímá spojnice 10"/>
            <p:cNvCxnSpPr/>
            <p:nvPr/>
          </p:nvCxnSpPr>
          <p:spPr>
            <a:xfrm>
              <a:off x="3170067" y="3990107"/>
              <a:ext cx="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3248648" y="4066307"/>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425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anim calcmode="lin" valueType="num">
                                      <p:cBhvr>
                                        <p:cTn id="22" dur="250" fill="hold"/>
                                        <p:tgtEl>
                                          <p:spTgt spid="13"/>
                                        </p:tgtEl>
                                        <p:attrNameLst>
                                          <p:attrName>ppt_x</p:attrName>
                                        </p:attrNameLst>
                                      </p:cBhvr>
                                      <p:tavLst>
                                        <p:tav tm="0">
                                          <p:val>
                                            <p:strVal val="#ppt_x"/>
                                          </p:val>
                                        </p:tav>
                                        <p:tav tm="100000">
                                          <p:val>
                                            <p:strVal val="#ppt_x"/>
                                          </p:val>
                                        </p:tav>
                                      </p:tavLst>
                                    </p:anim>
                                    <p:anim calcmode="lin" valueType="num">
                                      <p:cBhvr>
                                        <p:cTn id="23"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Práce a výkon stejnosměrného proudu</a:t>
            </a:r>
            <a:endParaRPr lang="en-US" sz="3600" b="1"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TextovéPole 2"/>
              <p:cNvSpPr txBox="1"/>
              <p:nvPr/>
            </p:nvSpPr>
            <p:spPr>
              <a:xfrm>
                <a:off x="2806805" y="2558457"/>
                <a:ext cx="3530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solidFill>
                            <a:schemeClr val="accent2">
                              <a:lumMod val="50000"/>
                            </a:schemeClr>
                          </a:solidFill>
                          <a:latin typeface="Cambria Math" panose="02040503050406030204" pitchFamily="18" charset="0"/>
                        </a:rPr>
                        <m:t>𝑾</m:t>
                      </m:r>
                      <m:r>
                        <a:rPr lang="cs-CZ" sz="2400" b="1" i="1" smtClean="0">
                          <a:solidFill>
                            <a:schemeClr val="accent2">
                              <a:lumMod val="50000"/>
                            </a:schemeClr>
                          </a:solidFill>
                          <a:latin typeface="Cambria Math" panose="02040503050406030204" pitchFamily="18" charset="0"/>
                        </a:rPr>
                        <m:t>=</m:t>
                      </m:r>
                      <m:r>
                        <a:rPr lang="cs-CZ" sz="2400" b="1" i="1" smtClean="0">
                          <a:solidFill>
                            <a:schemeClr val="accent2">
                              <a:lumMod val="50000"/>
                            </a:schemeClr>
                          </a:solidFill>
                          <a:latin typeface="Cambria Math" panose="02040503050406030204" pitchFamily="18" charset="0"/>
                        </a:rPr>
                        <m:t>𝑼</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𝑸</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𝑼</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𝑰</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𝒕</m:t>
                      </m:r>
                      <m:r>
                        <a:rPr lang="cs-CZ" sz="2400" b="1" i="1" smtClean="0">
                          <a:solidFill>
                            <a:schemeClr val="accent2">
                              <a:lumMod val="50000"/>
                            </a:schemeClr>
                          </a:solidFill>
                          <a:latin typeface="Cambria Math" panose="02040503050406030204" pitchFamily="18" charset="0"/>
                          <a:ea typeface="Cambria Math" panose="02040503050406030204" pitchFamily="18" charset="0"/>
                        </a:rPr>
                        <m:t>    [</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𝑱</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oMath>
                  </m:oMathPara>
                </a14:m>
                <a:endParaRPr lang="en-US" sz="2400" b="1" dirty="0">
                  <a:solidFill>
                    <a:schemeClr val="accent2">
                      <a:lumMod val="50000"/>
                    </a:schemeClr>
                  </a:solidFill>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2806805" y="2558457"/>
                <a:ext cx="3530390" cy="369332"/>
              </a:xfrm>
              <a:prstGeom prst="rect">
                <a:avLst/>
              </a:prstGeom>
              <a:blipFill rotWithShape="0">
                <a:blip r:embed="rId2"/>
                <a:stretch>
                  <a:fillRect r="-862" b="-35000"/>
                </a:stretch>
              </a:blipFill>
            </p:spPr>
            <p:txBody>
              <a:bodyPr/>
              <a:lstStyle/>
              <a:p>
                <a:r>
                  <a:rPr lang="en-US">
                    <a:noFill/>
                  </a:rPr>
                  <a:t> </a:t>
                </a:r>
              </a:p>
            </p:txBody>
          </p:sp>
        </mc:Fallback>
      </mc:AlternateContent>
      <p:sp>
        <p:nvSpPr>
          <p:cNvPr id="4" name="TextovéPole 3"/>
          <p:cNvSpPr txBox="1"/>
          <p:nvPr/>
        </p:nvSpPr>
        <p:spPr>
          <a:xfrm>
            <a:off x="428625" y="1230313"/>
            <a:ext cx="8286750" cy="1200329"/>
          </a:xfrm>
          <a:prstGeom prst="rect">
            <a:avLst/>
          </a:prstGeom>
          <a:noFill/>
        </p:spPr>
        <p:txBody>
          <a:bodyPr wrap="square" rtlCol="0">
            <a:spAutoFit/>
          </a:bodyPr>
          <a:lstStyle/>
          <a:p>
            <a:r>
              <a:rPr lang="cs-CZ" dirty="0" smtClean="0"/>
              <a:t>Elektrony procházející obvodem odevzdávají část své energie vodiči, spotřebičům, součástkám atd. Velikost energie je přímo úměrná napětí na zdroji  (napětí uděluje elektronům rychlost). Obvodem prochází mnoho elektronů s celkovým nábojem Q. Výsledná práce také závisí na době, během které proud protéká.</a:t>
            </a:r>
            <a:endParaRPr lang="en-US" dirty="0"/>
          </a:p>
        </p:txBody>
      </p:sp>
      <p:sp>
        <p:nvSpPr>
          <p:cNvPr id="5" name="TextovéPole 4"/>
          <p:cNvSpPr txBox="1"/>
          <p:nvPr/>
        </p:nvSpPr>
        <p:spPr>
          <a:xfrm>
            <a:off x="428625" y="3055604"/>
            <a:ext cx="8086725" cy="923330"/>
          </a:xfrm>
          <a:prstGeom prst="rect">
            <a:avLst/>
          </a:prstGeom>
          <a:noFill/>
        </p:spPr>
        <p:txBody>
          <a:bodyPr wrap="square" rtlCol="0">
            <a:spAutoFit/>
          </a:bodyPr>
          <a:lstStyle/>
          <a:p>
            <a:r>
              <a:rPr lang="cs-CZ" dirty="0" smtClean="0"/>
              <a:t>Pokud nedochází k přeměně elektrické energie v jinou formu (proud jenom protéká skrze vodič), elektrická práce je pak rovna teplu, které vzniká pohybem elektronů (změříme, jak se vodič zahřál). </a:t>
            </a:r>
            <a:endParaRPr lang="en-US" dirty="0"/>
          </a:p>
        </p:txBody>
      </p:sp>
      <p:sp>
        <p:nvSpPr>
          <p:cNvPr id="6" name="TextovéPole 5"/>
          <p:cNvSpPr txBox="1"/>
          <p:nvPr/>
        </p:nvSpPr>
        <p:spPr>
          <a:xfrm>
            <a:off x="428625" y="4106749"/>
            <a:ext cx="8286750" cy="646331"/>
          </a:xfrm>
          <a:prstGeom prst="rect">
            <a:avLst/>
          </a:prstGeom>
          <a:noFill/>
        </p:spPr>
        <p:txBody>
          <a:bodyPr wrap="square" rtlCol="0">
            <a:spAutoFit/>
          </a:bodyPr>
          <a:lstStyle/>
          <a:p>
            <a:r>
              <a:rPr lang="cs-CZ" dirty="0" smtClean="0"/>
              <a:t>Výkon je práce, kterou dodá zdroj elektrické energie do obvodu za 1 sekundu („práce zdroje“)</a:t>
            </a:r>
            <a:endParaRPr lang="en-US" dirty="0"/>
          </a:p>
        </p:txBody>
      </p:sp>
      <mc:AlternateContent xmlns:mc="http://schemas.openxmlformats.org/markup-compatibility/2006" xmlns:a14="http://schemas.microsoft.com/office/drawing/2010/main">
        <mc:Choice Requires="a14">
          <p:sp>
            <p:nvSpPr>
              <p:cNvPr id="8" name="Obdélník 7"/>
              <p:cNvSpPr/>
              <p:nvPr/>
            </p:nvSpPr>
            <p:spPr>
              <a:xfrm>
                <a:off x="1376413" y="4880895"/>
                <a:ext cx="6681253" cy="9050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2400" b="1" i="1" smtClean="0">
                              <a:solidFill>
                                <a:schemeClr val="accent2">
                                  <a:lumMod val="50000"/>
                                </a:schemeClr>
                              </a:solidFill>
                              <a:latin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rPr>
                            <m:t>𝑷</m:t>
                          </m:r>
                        </m:e>
                        <m:sub>
                          <m:r>
                            <a:rPr lang="cs-CZ" sz="2400" b="1" i="1" smtClean="0">
                              <a:solidFill>
                                <a:schemeClr val="accent2">
                                  <a:lumMod val="50000"/>
                                </a:schemeClr>
                              </a:solidFill>
                              <a:latin typeface="Cambria Math" panose="02040503050406030204" pitchFamily="18" charset="0"/>
                            </a:rPr>
                            <m:t>𝒁</m:t>
                          </m:r>
                        </m:sub>
                      </m:sSub>
                      <m:r>
                        <a:rPr lang="cs-CZ" sz="2400" b="1" i="1" smtClean="0">
                          <a:solidFill>
                            <a:schemeClr val="accent2">
                              <a:lumMod val="50000"/>
                            </a:schemeClr>
                          </a:solidFill>
                          <a:latin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rPr>
                          </m:ctrlPr>
                        </m:fPr>
                        <m:num>
                          <m:sSub>
                            <m:sSubPr>
                              <m:ctrlPr>
                                <a:rPr lang="cs-CZ" sz="2400" b="1" i="1" smtClean="0">
                                  <a:solidFill>
                                    <a:schemeClr val="accent2">
                                      <a:lumMod val="50000"/>
                                    </a:schemeClr>
                                  </a:solidFill>
                                  <a:latin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rPr>
                                <m:t>𝑾</m:t>
                              </m:r>
                            </m:e>
                            <m:sub>
                              <m:r>
                                <a:rPr lang="cs-CZ" sz="2400" b="1" i="1" smtClean="0">
                                  <a:solidFill>
                                    <a:schemeClr val="accent2">
                                      <a:lumMod val="50000"/>
                                    </a:schemeClr>
                                  </a:solidFill>
                                  <a:latin typeface="Cambria Math" panose="02040503050406030204" pitchFamily="18" charset="0"/>
                                </a:rPr>
                                <m:t>𝒛</m:t>
                              </m:r>
                            </m:sub>
                          </m:sSub>
                        </m:num>
                        <m:den>
                          <m:r>
                            <a:rPr lang="cs-CZ" sz="2400" b="1" i="1" smtClean="0">
                              <a:solidFill>
                                <a:schemeClr val="accent2">
                                  <a:lumMod val="50000"/>
                                </a:schemeClr>
                              </a:solidFill>
                              <a:latin typeface="Cambria Math" panose="02040503050406030204" pitchFamily="18" charset="0"/>
                            </a:rPr>
                            <m:t>𝒕</m:t>
                          </m:r>
                        </m:den>
                      </m:f>
                      <m:r>
                        <a:rPr lang="cs-CZ" sz="2400" b="1" i="1" smtClean="0">
                          <a:solidFill>
                            <a:schemeClr val="accent2">
                              <a:lumMod val="50000"/>
                            </a:schemeClr>
                          </a:solidFill>
                          <a:latin typeface="Cambria Math" panose="02040503050406030204" pitchFamily="18" charset="0"/>
                        </a:rPr>
                        <m:t>=</m:t>
                      </m:r>
                      <m:sSub>
                        <m:sSubPr>
                          <m:ctrlPr>
                            <a:rPr lang="cs-CZ" sz="2400" b="1" i="1" smtClean="0">
                              <a:solidFill>
                                <a:schemeClr val="accent2">
                                  <a:lumMod val="50000"/>
                                </a:schemeClr>
                              </a:solidFill>
                              <a:latin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rPr>
                            <m:t>𝑼</m:t>
                          </m:r>
                        </m:e>
                        <m:sub>
                          <m:r>
                            <a:rPr lang="cs-CZ" sz="2400" b="1" i="1" smtClean="0">
                              <a:solidFill>
                                <a:schemeClr val="accent2">
                                  <a:lumMod val="50000"/>
                                </a:schemeClr>
                              </a:solidFill>
                              <a:latin typeface="Cambria Math" panose="02040503050406030204" pitchFamily="18" charset="0"/>
                            </a:rPr>
                            <m:t>𝒆</m:t>
                          </m:r>
                        </m:sub>
                      </m:sSub>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𝑰</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fPr>
                        <m:num>
                          <m:sSubSup>
                            <m:sSubSup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sSubSupPr>
                            <m:e>
                              <m:r>
                                <a:rPr lang="cs-CZ" sz="2400" b="1" i="1" smtClean="0">
                                  <a:solidFill>
                                    <a:schemeClr val="accent2">
                                      <a:lumMod val="50000"/>
                                    </a:schemeClr>
                                  </a:solidFill>
                                  <a:latin typeface="Cambria Math" panose="02040503050406030204" pitchFamily="18" charset="0"/>
                                  <a:ea typeface="Cambria Math" panose="02040503050406030204" pitchFamily="18" charset="0"/>
                                </a:rPr>
                                <m:t>𝑼</m:t>
                              </m:r>
                            </m:e>
                            <m:sub>
                              <m:r>
                                <a:rPr lang="cs-CZ" sz="2400" b="1" i="1" smtClean="0">
                                  <a:solidFill>
                                    <a:schemeClr val="accent2">
                                      <a:lumMod val="50000"/>
                                    </a:schemeClr>
                                  </a:solidFill>
                                  <a:latin typeface="Cambria Math" panose="02040503050406030204" pitchFamily="18" charset="0"/>
                                  <a:ea typeface="Cambria Math" panose="02040503050406030204" pitchFamily="18" charset="0"/>
                                </a:rPr>
                                <m:t>𝒆</m:t>
                              </m:r>
                            </m:sub>
                            <m:sup>
                              <m:r>
                                <a:rPr lang="cs-CZ" sz="2400" b="1" i="1" smtClean="0">
                                  <a:solidFill>
                                    <a:schemeClr val="accent2">
                                      <a:lumMod val="50000"/>
                                    </a:schemeClr>
                                  </a:solidFill>
                                  <a:latin typeface="Cambria Math" panose="02040503050406030204" pitchFamily="18" charset="0"/>
                                  <a:ea typeface="Cambria Math" panose="02040503050406030204" pitchFamily="18" charset="0"/>
                                </a:rPr>
                                <m:t>𝟐</m:t>
                              </m:r>
                            </m:sup>
                          </m:sSubSup>
                        </m:num>
                        <m:den>
                          <m:r>
                            <a:rPr lang="cs-CZ" sz="2400" b="1" i="1" smtClean="0">
                              <a:solidFill>
                                <a:schemeClr val="accent2">
                                  <a:lumMod val="50000"/>
                                </a:schemeClr>
                              </a:solidFill>
                              <a:latin typeface="Cambria Math" panose="02040503050406030204" pitchFamily="18" charset="0"/>
                              <a:ea typeface="Cambria Math" panose="02040503050406030204" pitchFamily="18" charset="0"/>
                            </a:rPr>
                            <m:t>𝑹</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sSub>
                            <m:sSub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ea typeface="Cambria Math" panose="02040503050406030204" pitchFamily="18" charset="0"/>
                                </a:rPr>
                                <m:t>𝑹</m:t>
                              </m:r>
                            </m:e>
                            <m:sub>
                              <m:r>
                                <a:rPr lang="cs-CZ" sz="2400" b="1" i="1" smtClean="0">
                                  <a:solidFill>
                                    <a:schemeClr val="accent2">
                                      <a:lumMod val="50000"/>
                                    </a:schemeClr>
                                  </a:solidFill>
                                  <a:latin typeface="Cambria Math" panose="02040503050406030204" pitchFamily="18" charset="0"/>
                                  <a:ea typeface="Cambria Math" panose="02040503050406030204" pitchFamily="18" charset="0"/>
                                </a:rPr>
                                <m:t>𝒊</m:t>
                              </m:r>
                            </m:sub>
                          </m:sSub>
                        </m:den>
                      </m:f>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d>
                        <m:d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dPr>
                        <m:e>
                          <m:r>
                            <a:rPr lang="cs-CZ" sz="2400" b="1" i="1" smtClean="0">
                              <a:solidFill>
                                <a:schemeClr val="accent2">
                                  <a:lumMod val="50000"/>
                                </a:schemeClr>
                              </a:solidFill>
                              <a:latin typeface="Cambria Math" panose="02040503050406030204" pitchFamily="18" charset="0"/>
                              <a:ea typeface="Cambria Math" panose="02040503050406030204" pitchFamily="18" charset="0"/>
                            </a:rPr>
                            <m:t>𝑹</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sSub>
                            <m:sSub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ea typeface="Cambria Math" panose="02040503050406030204" pitchFamily="18" charset="0"/>
                                </a:rPr>
                                <m:t>𝑹</m:t>
                              </m:r>
                            </m:e>
                            <m:sub>
                              <m:r>
                                <a:rPr lang="cs-CZ" sz="2400" b="1" i="1" smtClean="0">
                                  <a:solidFill>
                                    <a:schemeClr val="accent2">
                                      <a:lumMod val="50000"/>
                                    </a:schemeClr>
                                  </a:solidFill>
                                  <a:latin typeface="Cambria Math" panose="02040503050406030204" pitchFamily="18" charset="0"/>
                                  <a:ea typeface="Cambria Math" panose="02040503050406030204" pitchFamily="18" charset="0"/>
                                </a:rPr>
                                <m:t>𝒊</m:t>
                              </m:r>
                            </m:sub>
                          </m:sSub>
                        </m:e>
                      </m:d>
                      <m:sSup>
                        <m:sSup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sSupPr>
                        <m:e>
                          <m:r>
                            <a:rPr lang="cs-CZ" sz="2400" b="1" i="1" smtClean="0">
                              <a:solidFill>
                                <a:schemeClr val="accent2">
                                  <a:lumMod val="50000"/>
                                </a:schemeClr>
                              </a:solidFill>
                              <a:latin typeface="Cambria Math" panose="02040503050406030204" pitchFamily="18" charset="0"/>
                              <a:ea typeface="Cambria Math" panose="02040503050406030204" pitchFamily="18" charset="0"/>
                            </a:rPr>
                            <m:t>𝑰</m:t>
                          </m:r>
                        </m:e>
                        <m:sup>
                          <m:r>
                            <a:rPr lang="cs-CZ" sz="2400" b="1" i="1" smtClean="0">
                              <a:solidFill>
                                <a:schemeClr val="accent2">
                                  <a:lumMod val="50000"/>
                                </a:schemeClr>
                              </a:solidFill>
                              <a:latin typeface="Cambria Math" panose="02040503050406030204" pitchFamily="18" charset="0"/>
                              <a:ea typeface="Cambria Math" panose="02040503050406030204" pitchFamily="18" charset="0"/>
                            </a:rPr>
                            <m:t>𝟐</m:t>
                          </m:r>
                        </m:sup>
                      </m:sSup>
                      <m:r>
                        <a:rPr lang="cs-CZ" sz="2400" b="1" i="0" smtClean="0">
                          <a:solidFill>
                            <a:schemeClr val="accent2">
                              <a:lumMod val="50000"/>
                            </a:schemeClr>
                          </a:solidFill>
                          <a:latin typeface="Cambria Math" panose="02040503050406030204" pitchFamily="18" charset="0"/>
                          <a:ea typeface="Cambria Math" panose="02040503050406030204" pitchFamily="18" charset="0"/>
                        </a:rPr>
                        <m:t>     </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𝑾</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oMath>
                  </m:oMathPara>
                </a14:m>
                <a:endParaRPr lang="en-US" sz="2400" b="1" dirty="0">
                  <a:solidFill>
                    <a:schemeClr val="accent2">
                      <a:lumMod val="50000"/>
                    </a:schemeClr>
                  </a:solidFill>
                </a:endParaRPr>
              </a:p>
            </p:txBody>
          </p:sp>
        </mc:Choice>
        <mc:Fallback xmlns="">
          <p:sp>
            <p:nvSpPr>
              <p:cNvPr id="8" name="Obdélník 7"/>
              <p:cNvSpPr>
                <a:spLocks noRot="1" noChangeAspect="1" noMove="1" noResize="1" noEditPoints="1" noAdjustHandles="1" noChangeArrowheads="1" noChangeShapeType="1" noTextEdit="1"/>
              </p:cNvSpPr>
              <p:nvPr/>
            </p:nvSpPr>
            <p:spPr>
              <a:xfrm>
                <a:off x="1376413" y="4880895"/>
                <a:ext cx="6681253" cy="90505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2165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49" y="-132467"/>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Příkon spotřebiče, účinnost obvodu</a:t>
            </a:r>
            <a:endParaRPr lang="en-US" sz="3600" b="1" i="1" dirty="0">
              <a:effectLst>
                <a:outerShdw blurRad="38100" dist="38100" dir="2700000" algn="tl">
                  <a:srgbClr val="000000">
                    <a:alpha val="43137"/>
                  </a:srgbClr>
                </a:outerShdw>
              </a:effectLst>
            </a:endParaRPr>
          </a:p>
        </p:txBody>
      </p:sp>
      <p:sp>
        <p:nvSpPr>
          <p:cNvPr id="3" name="TextovéPole 2"/>
          <p:cNvSpPr txBox="1"/>
          <p:nvPr/>
        </p:nvSpPr>
        <p:spPr>
          <a:xfrm>
            <a:off x="628650" y="1325563"/>
            <a:ext cx="8020050" cy="1477328"/>
          </a:xfrm>
          <a:prstGeom prst="rect">
            <a:avLst/>
          </a:prstGeom>
          <a:noFill/>
        </p:spPr>
        <p:txBody>
          <a:bodyPr wrap="square" rtlCol="0">
            <a:spAutoFit/>
          </a:bodyPr>
          <a:lstStyle/>
          <a:p>
            <a:r>
              <a:rPr lang="cs-CZ" b="1" i="1" dirty="0" smtClean="0"/>
              <a:t>Příkon</a:t>
            </a:r>
            <a:r>
              <a:rPr lang="cs-CZ" dirty="0" smtClean="0"/>
              <a:t> je ta </a:t>
            </a:r>
            <a:r>
              <a:rPr lang="cs-CZ" i="1" u="sng" dirty="0" smtClean="0"/>
              <a:t>část elektrické energie</a:t>
            </a:r>
            <a:r>
              <a:rPr lang="cs-CZ" dirty="0" smtClean="0"/>
              <a:t>, která se </a:t>
            </a:r>
            <a:r>
              <a:rPr lang="cs-CZ" i="1" u="sng" dirty="0" smtClean="0"/>
              <a:t>spotřebuje spotřebičem</a:t>
            </a:r>
            <a:r>
              <a:rPr lang="cs-CZ" dirty="0" smtClean="0"/>
              <a:t> (tedy se přemění na jinou formu energie). Jde v podstatě o výkon spotřebiče, má i stejnou jednotku. Pro nás (jako pro spotřebitele) je však důležitější znát, kolik energie se spotřebičem skutečně spotřebuje (spotřebič s větším výkonem spotřebuje více energie).</a:t>
            </a:r>
            <a:endParaRPr lang="en-US" dirty="0"/>
          </a:p>
        </p:txBody>
      </p:sp>
      <mc:AlternateContent xmlns:mc="http://schemas.openxmlformats.org/markup-compatibility/2006" xmlns:a14="http://schemas.microsoft.com/office/drawing/2010/main">
        <mc:Choice Requires="a14">
          <p:sp>
            <p:nvSpPr>
              <p:cNvPr id="4" name="TextovéPole 3"/>
              <p:cNvSpPr txBox="1"/>
              <p:nvPr/>
            </p:nvSpPr>
            <p:spPr>
              <a:xfrm>
                <a:off x="2963354" y="2790825"/>
                <a:ext cx="3217291" cy="625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000" b="1" i="1" smtClean="0">
                          <a:solidFill>
                            <a:schemeClr val="accent2">
                              <a:lumMod val="50000"/>
                            </a:schemeClr>
                          </a:solidFill>
                          <a:latin typeface="Cambria Math" panose="02040503050406030204" pitchFamily="18" charset="0"/>
                        </a:rPr>
                        <m:t>𝑷</m:t>
                      </m:r>
                      <m:r>
                        <a:rPr lang="cs-CZ" sz="2000" b="1" i="1" smtClean="0">
                          <a:solidFill>
                            <a:schemeClr val="accent2">
                              <a:lumMod val="50000"/>
                            </a:schemeClr>
                          </a:solidFill>
                          <a:latin typeface="Cambria Math" panose="02040503050406030204" pitchFamily="18" charset="0"/>
                        </a:rPr>
                        <m:t>=</m:t>
                      </m:r>
                      <m:f>
                        <m:fPr>
                          <m:ctrlPr>
                            <a:rPr lang="cs-CZ" sz="2000" b="1" i="1" smtClean="0">
                              <a:solidFill>
                                <a:schemeClr val="accent2">
                                  <a:lumMod val="50000"/>
                                </a:schemeClr>
                              </a:solidFill>
                              <a:latin typeface="Cambria Math" panose="02040503050406030204" pitchFamily="18" charset="0"/>
                            </a:rPr>
                          </m:ctrlPr>
                        </m:fPr>
                        <m:num>
                          <m:r>
                            <a:rPr lang="cs-CZ" sz="2000" b="1" i="1" smtClean="0">
                              <a:solidFill>
                                <a:schemeClr val="accent2">
                                  <a:lumMod val="50000"/>
                                </a:schemeClr>
                              </a:solidFill>
                              <a:latin typeface="Cambria Math" panose="02040503050406030204" pitchFamily="18" charset="0"/>
                            </a:rPr>
                            <m:t>𝑾</m:t>
                          </m:r>
                        </m:num>
                        <m:den>
                          <m:r>
                            <a:rPr lang="cs-CZ" sz="2000" b="1" i="1" smtClean="0">
                              <a:solidFill>
                                <a:schemeClr val="accent2">
                                  <a:lumMod val="50000"/>
                                </a:schemeClr>
                              </a:solidFill>
                              <a:latin typeface="Cambria Math" panose="02040503050406030204" pitchFamily="18" charset="0"/>
                            </a:rPr>
                            <m:t>𝒕</m:t>
                          </m:r>
                        </m:den>
                      </m:f>
                      <m:r>
                        <a:rPr lang="cs-CZ" sz="2000" b="1" i="1" smtClean="0">
                          <a:solidFill>
                            <a:schemeClr val="accent2">
                              <a:lumMod val="50000"/>
                            </a:schemeClr>
                          </a:solidFill>
                          <a:latin typeface="Cambria Math" panose="02040503050406030204" pitchFamily="18" charset="0"/>
                        </a:rPr>
                        <m:t>=</m:t>
                      </m:r>
                      <m:r>
                        <a:rPr lang="cs-CZ" sz="2000" b="1" i="1" smtClean="0">
                          <a:solidFill>
                            <a:schemeClr val="accent2">
                              <a:lumMod val="50000"/>
                            </a:schemeClr>
                          </a:solidFill>
                          <a:latin typeface="Cambria Math" panose="02040503050406030204" pitchFamily="18" charset="0"/>
                        </a:rPr>
                        <m:t>𝑼</m:t>
                      </m:r>
                      <m:r>
                        <a:rPr lang="cs-CZ" sz="2000" b="1" i="1" smtClean="0">
                          <a:solidFill>
                            <a:schemeClr val="accent2">
                              <a:lumMod val="50000"/>
                            </a:schemeClr>
                          </a:solidFill>
                          <a:latin typeface="Cambria Math" panose="02040503050406030204" pitchFamily="18" charset="0"/>
                          <a:ea typeface="Cambria Math" panose="02040503050406030204" pitchFamily="18" charset="0"/>
                        </a:rPr>
                        <m:t>∙</m:t>
                      </m:r>
                      <m:r>
                        <a:rPr lang="cs-CZ" sz="2000" b="1" i="1" smtClean="0">
                          <a:solidFill>
                            <a:schemeClr val="accent2">
                              <a:lumMod val="50000"/>
                            </a:schemeClr>
                          </a:solidFill>
                          <a:latin typeface="Cambria Math" panose="02040503050406030204" pitchFamily="18" charset="0"/>
                          <a:ea typeface="Cambria Math" panose="02040503050406030204" pitchFamily="18" charset="0"/>
                        </a:rPr>
                        <m:t>𝑰</m:t>
                      </m:r>
                      <m:r>
                        <a:rPr lang="cs-CZ" sz="2000" b="1" i="1" smtClean="0">
                          <a:solidFill>
                            <a:schemeClr val="accent2">
                              <a:lumMod val="50000"/>
                            </a:schemeClr>
                          </a:solidFill>
                          <a:latin typeface="Cambria Math" panose="02040503050406030204" pitchFamily="18" charset="0"/>
                          <a:ea typeface="Cambria Math" panose="02040503050406030204" pitchFamily="18" charset="0"/>
                        </a:rPr>
                        <m:t>=</m:t>
                      </m:r>
                      <m:f>
                        <m:fPr>
                          <m:ctrlPr>
                            <a:rPr lang="cs-CZ" sz="2000" b="1" i="1" smtClean="0">
                              <a:solidFill>
                                <a:schemeClr val="accent2">
                                  <a:lumMod val="50000"/>
                                </a:schemeClr>
                              </a:solidFill>
                              <a:latin typeface="Cambria Math" panose="02040503050406030204" pitchFamily="18" charset="0"/>
                              <a:ea typeface="Cambria Math" panose="02040503050406030204" pitchFamily="18" charset="0"/>
                            </a:rPr>
                          </m:ctrlPr>
                        </m:fPr>
                        <m:num>
                          <m:sSup>
                            <m:sSupPr>
                              <m:ctrlPr>
                                <a:rPr lang="cs-CZ" sz="2000" b="1" i="1" smtClean="0">
                                  <a:solidFill>
                                    <a:schemeClr val="accent2">
                                      <a:lumMod val="50000"/>
                                    </a:schemeClr>
                                  </a:solidFill>
                                  <a:latin typeface="Cambria Math" panose="02040503050406030204" pitchFamily="18" charset="0"/>
                                  <a:ea typeface="Cambria Math" panose="02040503050406030204" pitchFamily="18" charset="0"/>
                                </a:rPr>
                              </m:ctrlPr>
                            </m:sSupPr>
                            <m:e>
                              <m:r>
                                <a:rPr lang="cs-CZ" sz="2000" b="1" i="1" smtClean="0">
                                  <a:solidFill>
                                    <a:schemeClr val="accent2">
                                      <a:lumMod val="50000"/>
                                    </a:schemeClr>
                                  </a:solidFill>
                                  <a:latin typeface="Cambria Math" panose="02040503050406030204" pitchFamily="18" charset="0"/>
                                  <a:ea typeface="Cambria Math" panose="02040503050406030204" pitchFamily="18" charset="0"/>
                                </a:rPr>
                                <m:t>𝑼</m:t>
                              </m:r>
                            </m:e>
                            <m:sup>
                              <m:r>
                                <a:rPr lang="cs-CZ" sz="2000" b="1" i="1" smtClean="0">
                                  <a:solidFill>
                                    <a:schemeClr val="accent2">
                                      <a:lumMod val="50000"/>
                                    </a:schemeClr>
                                  </a:solidFill>
                                  <a:latin typeface="Cambria Math" panose="02040503050406030204" pitchFamily="18" charset="0"/>
                                  <a:ea typeface="Cambria Math" panose="02040503050406030204" pitchFamily="18" charset="0"/>
                                </a:rPr>
                                <m:t>𝟐</m:t>
                              </m:r>
                            </m:sup>
                          </m:sSup>
                        </m:num>
                        <m:den>
                          <m:r>
                            <a:rPr lang="cs-CZ" sz="2000" b="1" i="1" smtClean="0">
                              <a:solidFill>
                                <a:schemeClr val="accent2">
                                  <a:lumMod val="50000"/>
                                </a:schemeClr>
                              </a:solidFill>
                              <a:latin typeface="Cambria Math" panose="02040503050406030204" pitchFamily="18" charset="0"/>
                              <a:ea typeface="Cambria Math" panose="02040503050406030204" pitchFamily="18" charset="0"/>
                            </a:rPr>
                            <m:t>𝑹</m:t>
                          </m:r>
                        </m:den>
                      </m:f>
                      <m:r>
                        <a:rPr lang="cs-CZ" sz="2000" b="1" i="1" smtClean="0">
                          <a:solidFill>
                            <a:schemeClr val="accent2">
                              <a:lumMod val="50000"/>
                            </a:schemeClr>
                          </a:solidFill>
                          <a:latin typeface="Cambria Math" panose="02040503050406030204" pitchFamily="18" charset="0"/>
                          <a:ea typeface="Cambria Math" panose="02040503050406030204" pitchFamily="18" charset="0"/>
                        </a:rPr>
                        <m:t>=</m:t>
                      </m:r>
                      <m:r>
                        <a:rPr lang="cs-CZ" sz="2000" b="1" i="1" smtClean="0">
                          <a:solidFill>
                            <a:schemeClr val="accent2">
                              <a:lumMod val="50000"/>
                            </a:schemeClr>
                          </a:solidFill>
                          <a:latin typeface="Cambria Math" panose="02040503050406030204" pitchFamily="18" charset="0"/>
                          <a:ea typeface="Cambria Math" panose="02040503050406030204" pitchFamily="18" charset="0"/>
                        </a:rPr>
                        <m:t>𝑹</m:t>
                      </m:r>
                      <m:r>
                        <a:rPr lang="cs-CZ" sz="2000" b="1" i="1" smtClean="0">
                          <a:solidFill>
                            <a:schemeClr val="accent2">
                              <a:lumMod val="50000"/>
                            </a:schemeClr>
                          </a:solidFill>
                          <a:latin typeface="Cambria Math" panose="02040503050406030204" pitchFamily="18" charset="0"/>
                          <a:ea typeface="Cambria Math" panose="02040503050406030204" pitchFamily="18" charset="0"/>
                        </a:rPr>
                        <m:t>∙</m:t>
                      </m:r>
                      <m:sSup>
                        <m:sSupPr>
                          <m:ctrlPr>
                            <a:rPr lang="cs-CZ" sz="2000" b="1" i="1" smtClean="0">
                              <a:solidFill>
                                <a:schemeClr val="accent2">
                                  <a:lumMod val="50000"/>
                                </a:schemeClr>
                              </a:solidFill>
                              <a:latin typeface="Cambria Math" panose="02040503050406030204" pitchFamily="18" charset="0"/>
                              <a:ea typeface="Cambria Math" panose="02040503050406030204" pitchFamily="18" charset="0"/>
                            </a:rPr>
                          </m:ctrlPr>
                        </m:sSupPr>
                        <m:e>
                          <m:r>
                            <a:rPr lang="cs-CZ" sz="2000" b="1" i="1" smtClean="0">
                              <a:solidFill>
                                <a:schemeClr val="accent2">
                                  <a:lumMod val="50000"/>
                                </a:schemeClr>
                              </a:solidFill>
                              <a:latin typeface="Cambria Math" panose="02040503050406030204" pitchFamily="18" charset="0"/>
                              <a:ea typeface="Cambria Math" panose="02040503050406030204" pitchFamily="18" charset="0"/>
                            </a:rPr>
                            <m:t>𝑰</m:t>
                          </m:r>
                        </m:e>
                        <m:sup>
                          <m:r>
                            <a:rPr lang="cs-CZ" sz="2000" b="1" i="1" smtClean="0">
                              <a:solidFill>
                                <a:schemeClr val="accent2">
                                  <a:lumMod val="50000"/>
                                </a:schemeClr>
                              </a:solidFill>
                              <a:latin typeface="Cambria Math" panose="02040503050406030204" pitchFamily="18" charset="0"/>
                              <a:ea typeface="Cambria Math" panose="02040503050406030204" pitchFamily="18" charset="0"/>
                            </a:rPr>
                            <m:t>𝟐</m:t>
                          </m:r>
                        </m:sup>
                      </m:sSup>
                    </m:oMath>
                  </m:oMathPara>
                </a14:m>
                <a:endParaRPr lang="en-US" sz="2000" b="1" dirty="0">
                  <a:solidFill>
                    <a:schemeClr val="accent2">
                      <a:lumMod val="50000"/>
                    </a:schemeClr>
                  </a:solidFill>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2963354" y="2790825"/>
                <a:ext cx="3217291" cy="625428"/>
              </a:xfrm>
              <a:prstGeom prst="rect">
                <a:avLst/>
              </a:prstGeom>
              <a:blipFill rotWithShape="0">
                <a:blip r:embed="rId2"/>
                <a:stretch>
                  <a:fillRect/>
                </a:stretch>
              </a:blipFill>
            </p:spPr>
            <p:txBody>
              <a:bodyPr/>
              <a:lstStyle/>
              <a:p>
                <a:r>
                  <a:rPr lang="en-US">
                    <a:noFill/>
                  </a:rPr>
                  <a:t> </a:t>
                </a:r>
              </a:p>
            </p:txBody>
          </p:sp>
        </mc:Fallback>
      </mc:AlternateContent>
      <p:sp>
        <p:nvSpPr>
          <p:cNvPr id="5" name="TextovéPole 4"/>
          <p:cNvSpPr txBox="1"/>
          <p:nvPr/>
        </p:nvSpPr>
        <p:spPr>
          <a:xfrm>
            <a:off x="628650" y="3681186"/>
            <a:ext cx="7886699" cy="646331"/>
          </a:xfrm>
          <a:prstGeom prst="rect">
            <a:avLst/>
          </a:prstGeom>
          <a:noFill/>
        </p:spPr>
        <p:txBody>
          <a:bodyPr wrap="square" rtlCol="0">
            <a:spAutoFit/>
          </a:bodyPr>
          <a:lstStyle/>
          <a:p>
            <a:r>
              <a:rPr lang="cs-CZ" dirty="0" smtClean="0"/>
              <a:t>Podíl příkonu a výkonu je </a:t>
            </a:r>
            <a:r>
              <a:rPr lang="cs-CZ" b="1" i="1" dirty="0" smtClean="0"/>
              <a:t>účinnost</a:t>
            </a:r>
            <a:r>
              <a:rPr lang="cs-CZ" dirty="0" smtClean="0"/>
              <a:t> obvodu (resp. stroje). Je to relativní veličina v procentech.</a:t>
            </a:r>
            <a:endParaRPr lang="en-US" dirty="0"/>
          </a:p>
        </p:txBody>
      </p:sp>
      <mc:AlternateContent xmlns:mc="http://schemas.openxmlformats.org/markup-compatibility/2006" xmlns:a14="http://schemas.microsoft.com/office/drawing/2010/main">
        <mc:Choice Requires="a14">
          <p:sp>
            <p:nvSpPr>
              <p:cNvPr id="6" name="TextovéPole 5"/>
              <p:cNvSpPr txBox="1"/>
              <p:nvPr/>
            </p:nvSpPr>
            <p:spPr>
              <a:xfrm>
                <a:off x="2576604" y="4315451"/>
                <a:ext cx="4124142" cy="677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solidFill>
                            <a:schemeClr val="accent2">
                              <a:lumMod val="50000"/>
                            </a:schemeClr>
                          </a:solidFill>
                          <a:latin typeface="Cambria Math" panose="02040503050406030204" pitchFamily="18" charset="0"/>
                        </a:rPr>
                        <m:t>𝜼</m:t>
                      </m:r>
                      <m:r>
                        <a:rPr lang="cs-CZ" sz="2000" b="1" i="1" smtClean="0">
                          <a:solidFill>
                            <a:schemeClr val="accent2">
                              <a:lumMod val="50000"/>
                            </a:schemeClr>
                          </a:solidFill>
                          <a:latin typeface="Cambria Math" panose="02040503050406030204" pitchFamily="18" charset="0"/>
                        </a:rPr>
                        <m:t>=</m:t>
                      </m:r>
                      <m:f>
                        <m:fPr>
                          <m:ctrlPr>
                            <a:rPr lang="cs-CZ" sz="2000" b="1" i="1" smtClean="0">
                              <a:solidFill>
                                <a:schemeClr val="accent2">
                                  <a:lumMod val="50000"/>
                                </a:schemeClr>
                              </a:solidFill>
                              <a:latin typeface="Cambria Math" panose="02040503050406030204" pitchFamily="18" charset="0"/>
                            </a:rPr>
                          </m:ctrlPr>
                        </m:fPr>
                        <m:num>
                          <m:r>
                            <a:rPr lang="cs-CZ" sz="2000" b="1" i="1" smtClean="0">
                              <a:solidFill>
                                <a:schemeClr val="accent2">
                                  <a:lumMod val="50000"/>
                                </a:schemeClr>
                              </a:solidFill>
                              <a:latin typeface="Cambria Math" panose="02040503050406030204" pitchFamily="18" charset="0"/>
                            </a:rPr>
                            <m:t>𝑾</m:t>
                          </m:r>
                        </m:num>
                        <m:den>
                          <m:sSub>
                            <m:sSubPr>
                              <m:ctrlPr>
                                <a:rPr lang="cs-CZ" sz="2000" b="1" i="1" smtClean="0">
                                  <a:solidFill>
                                    <a:schemeClr val="accent2">
                                      <a:lumMod val="50000"/>
                                    </a:schemeClr>
                                  </a:solidFill>
                                  <a:latin typeface="Cambria Math" panose="02040503050406030204" pitchFamily="18" charset="0"/>
                                </a:rPr>
                              </m:ctrlPr>
                            </m:sSubPr>
                            <m:e>
                              <m:r>
                                <a:rPr lang="cs-CZ" sz="2000" b="1" i="1" smtClean="0">
                                  <a:solidFill>
                                    <a:schemeClr val="accent2">
                                      <a:lumMod val="50000"/>
                                    </a:schemeClr>
                                  </a:solidFill>
                                  <a:latin typeface="Cambria Math" panose="02040503050406030204" pitchFamily="18" charset="0"/>
                                </a:rPr>
                                <m:t>𝑾</m:t>
                              </m:r>
                            </m:e>
                            <m:sub>
                              <m:r>
                                <a:rPr lang="cs-CZ" sz="2000" b="1" i="1" smtClean="0">
                                  <a:solidFill>
                                    <a:schemeClr val="accent2">
                                      <a:lumMod val="50000"/>
                                    </a:schemeClr>
                                  </a:solidFill>
                                  <a:latin typeface="Cambria Math" panose="02040503050406030204" pitchFamily="18" charset="0"/>
                                </a:rPr>
                                <m:t>𝒛</m:t>
                              </m:r>
                            </m:sub>
                          </m:sSub>
                        </m:den>
                      </m:f>
                      <m:r>
                        <a:rPr lang="cs-CZ" sz="2000" b="1" i="1" smtClean="0">
                          <a:solidFill>
                            <a:schemeClr val="accent2">
                              <a:lumMod val="50000"/>
                            </a:schemeClr>
                          </a:solidFill>
                          <a:latin typeface="Cambria Math" panose="02040503050406030204" pitchFamily="18" charset="0"/>
                        </a:rPr>
                        <m:t>=</m:t>
                      </m:r>
                      <m:f>
                        <m:fPr>
                          <m:ctrlPr>
                            <a:rPr lang="cs-CZ" sz="2000" b="1" i="1" smtClean="0">
                              <a:solidFill>
                                <a:schemeClr val="accent2">
                                  <a:lumMod val="50000"/>
                                </a:schemeClr>
                              </a:solidFill>
                              <a:latin typeface="Cambria Math" panose="02040503050406030204" pitchFamily="18" charset="0"/>
                            </a:rPr>
                          </m:ctrlPr>
                        </m:fPr>
                        <m:num>
                          <m:r>
                            <a:rPr lang="cs-CZ" sz="2000" b="1" i="1" smtClean="0">
                              <a:solidFill>
                                <a:schemeClr val="accent2">
                                  <a:lumMod val="50000"/>
                                </a:schemeClr>
                              </a:solidFill>
                              <a:latin typeface="Cambria Math" panose="02040503050406030204" pitchFamily="18" charset="0"/>
                            </a:rPr>
                            <m:t>𝑷</m:t>
                          </m:r>
                        </m:num>
                        <m:den>
                          <m:sSub>
                            <m:sSubPr>
                              <m:ctrlPr>
                                <a:rPr lang="cs-CZ" sz="2000" b="1" i="1" smtClean="0">
                                  <a:solidFill>
                                    <a:schemeClr val="accent2">
                                      <a:lumMod val="50000"/>
                                    </a:schemeClr>
                                  </a:solidFill>
                                  <a:latin typeface="Cambria Math" panose="02040503050406030204" pitchFamily="18" charset="0"/>
                                </a:rPr>
                              </m:ctrlPr>
                            </m:sSubPr>
                            <m:e>
                              <m:r>
                                <a:rPr lang="cs-CZ" sz="2000" b="1" i="1" smtClean="0">
                                  <a:solidFill>
                                    <a:schemeClr val="accent2">
                                      <a:lumMod val="50000"/>
                                    </a:schemeClr>
                                  </a:solidFill>
                                  <a:latin typeface="Cambria Math" panose="02040503050406030204" pitchFamily="18" charset="0"/>
                                </a:rPr>
                                <m:t>𝑷</m:t>
                              </m:r>
                            </m:e>
                            <m:sub>
                              <m:r>
                                <a:rPr lang="cs-CZ" sz="2000" b="1" i="1" smtClean="0">
                                  <a:solidFill>
                                    <a:schemeClr val="accent2">
                                      <a:lumMod val="50000"/>
                                    </a:schemeClr>
                                  </a:solidFill>
                                  <a:latin typeface="Cambria Math" panose="02040503050406030204" pitchFamily="18" charset="0"/>
                                </a:rPr>
                                <m:t>𝒛</m:t>
                              </m:r>
                            </m:sub>
                          </m:sSub>
                        </m:den>
                      </m:f>
                      <m:r>
                        <a:rPr lang="cs-CZ" sz="2000" b="1" i="1" smtClean="0">
                          <a:solidFill>
                            <a:schemeClr val="accent2">
                              <a:lumMod val="50000"/>
                            </a:schemeClr>
                          </a:solidFill>
                          <a:latin typeface="Cambria Math" panose="02040503050406030204" pitchFamily="18" charset="0"/>
                        </a:rPr>
                        <m:t>=</m:t>
                      </m:r>
                      <m:f>
                        <m:fPr>
                          <m:ctrlPr>
                            <a:rPr lang="cs-CZ" sz="2000" b="1" i="1" smtClean="0">
                              <a:solidFill>
                                <a:schemeClr val="accent2">
                                  <a:lumMod val="50000"/>
                                </a:schemeClr>
                              </a:solidFill>
                              <a:latin typeface="Cambria Math" panose="02040503050406030204" pitchFamily="18" charset="0"/>
                            </a:rPr>
                          </m:ctrlPr>
                        </m:fPr>
                        <m:num>
                          <m:r>
                            <a:rPr lang="cs-CZ" sz="2000" b="1" i="1" smtClean="0">
                              <a:solidFill>
                                <a:schemeClr val="accent2">
                                  <a:lumMod val="50000"/>
                                </a:schemeClr>
                              </a:solidFill>
                              <a:latin typeface="Cambria Math" panose="02040503050406030204" pitchFamily="18" charset="0"/>
                            </a:rPr>
                            <m:t>𝑹</m:t>
                          </m:r>
                          <m:r>
                            <a:rPr lang="cs-CZ" sz="2000" b="1" i="1" smtClean="0">
                              <a:solidFill>
                                <a:schemeClr val="accent2">
                                  <a:lumMod val="50000"/>
                                </a:schemeClr>
                              </a:solidFill>
                              <a:latin typeface="Cambria Math" panose="02040503050406030204" pitchFamily="18" charset="0"/>
                              <a:ea typeface="Cambria Math" panose="02040503050406030204" pitchFamily="18" charset="0"/>
                            </a:rPr>
                            <m:t>∙</m:t>
                          </m:r>
                          <m:sSup>
                            <m:sSupPr>
                              <m:ctrlPr>
                                <a:rPr lang="cs-CZ" sz="2000" b="1" i="1" smtClean="0">
                                  <a:solidFill>
                                    <a:schemeClr val="accent2">
                                      <a:lumMod val="50000"/>
                                    </a:schemeClr>
                                  </a:solidFill>
                                  <a:latin typeface="Cambria Math" panose="02040503050406030204" pitchFamily="18" charset="0"/>
                                  <a:ea typeface="Cambria Math" panose="02040503050406030204" pitchFamily="18" charset="0"/>
                                </a:rPr>
                              </m:ctrlPr>
                            </m:sSupPr>
                            <m:e>
                              <m:r>
                                <a:rPr lang="cs-CZ" sz="2000" b="1" i="1" smtClean="0">
                                  <a:solidFill>
                                    <a:schemeClr val="accent2">
                                      <a:lumMod val="50000"/>
                                    </a:schemeClr>
                                  </a:solidFill>
                                  <a:latin typeface="Cambria Math" panose="02040503050406030204" pitchFamily="18" charset="0"/>
                                  <a:ea typeface="Cambria Math" panose="02040503050406030204" pitchFamily="18" charset="0"/>
                                </a:rPr>
                                <m:t>𝑰</m:t>
                              </m:r>
                            </m:e>
                            <m:sup>
                              <m:r>
                                <a:rPr lang="cs-CZ" sz="2000" b="1" i="1" smtClean="0">
                                  <a:solidFill>
                                    <a:schemeClr val="accent2">
                                      <a:lumMod val="50000"/>
                                    </a:schemeClr>
                                  </a:solidFill>
                                  <a:latin typeface="Cambria Math" panose="02040503050406030204" pitchFamily="18" charset="0"/>
                                  <a:ea typeface="Cambria Math" panose="02040503050406030204" pitchFamily="18" charset="0"/>
                                </a:rPr>
                                <m:t>𝟐</m:t>
                              </m:r>
                            </m:sup>
                          </m:sSup>
                        </m:num>
                        <m:den>
                          <m:d>
                            <m:dPr>
                              <m:ctrlPr>
                                <a:rPr lang="cs-CZ" sz="2000" b="1" i="1" smtClean="0">
                                  <a:solidFill>
                                    <a:schemeClr val="accent2">
                                      <a:lumMod val="50000"/>
                                    </a:schemeClr>
                                  </a:solidFill>
                                  <a:latin typeface="Cambria Math" panose="02040503050406030204" pitchFamily="18" charset="0"/>
                                </a:rPr>
                              </m:ctrlPr>
                            </m:dPr>
                            <m:e>
                              <m:r>
                                <a:rPr lang="cs-CZ" sz="2000" b="1" i="1" smtClean="0">
                                  <a:solidFill>
                                    <a:schemeClr val="accent2">
                                      <a:lumMod val="50000"/>
                                    </a:schemeClr>
                                  </a:solidFill>
                                  <a:latin typeface="Cambria Math" panose="02040503050406030204" pitchFamily="18" charset="0"/>
                                </a:rPr>
                                <m:t>𝑹</m:t>
                              </m:r>
                              <m:r>
                                <a:rPr lang="cs-CZ" sz="2000" b="1" i="1" smtClean="0">
                                  <a:solidFill>
                                    <a:schemeClr val="accent2">
                                      <a:lumMod val="50000"/>
                                    </a:schemeClr>
                                  </a:solidFill>
                                  <a:latin typeface="Cambria Math" panose="02040503050406030204" pitchFamily="18" charset="0"/>
                                </a:rPr>
                                <m:t>+</m:t>
                              </m:r>
                              <m:sSub>
                                <m:sSubPr>
                                  <m:ctrlPr>
                                    <a:rPr lang="cs-CZ" sz="2000" b="1" i="1" smtClean="0">
                                      <a:solidFill>
                                        <a:schemeClr val="accent2">
                                          <a:lumMod val="50000"/>
                                        </a:schemeClr>
                                      </a:solidFill>
                                      <a:latin typeface="Cambria Math" panose="02040503050406030204" pitchFamily="18" charset="0"/>
                                    </a:rPr>
                                  </m:ctrlPr>
                                </m:sSubPr>
                                <m:e>
                                  <m:r>
                                    <a:rPr lang="cs-CZ" sz="2000" b="1" i="1" smtClean="0">
                                      <a:solidFill>
                                        <a:schemeClr val="accent2">
                                          <a:lumMod val="50000"/>
                                        </a:schemeClr>
                                      </a:solidFill>
                                      <a:latin typeface="Cambria Math" panose="02040503050406030204" pitchFamily="18" charset="0"/>
                                    </a:rPr>
                                    <m:t>𝑹</m:t>
                                  </m:r>
                                </m:e>
                                <m:sub>
                                  <m:r>
                                    <a:rPr lang="cs-CZ" sz="2000" b="1" i="1" smtClean="0">
                                      <a:solidFill>
                                        <a:schemeClr val="accent2">
                                          <a:lumMod val="50000"/>
                                        </a:schemeClr>
                                      </a:solidFill>
                                      <a:latin typeface="Cambria Math" panose="02040503050406030204" pitchFamily="18" charset="0"/>
                                    </a:rPr>
                                    <m:t>𝒊</m:t>
                                  </m:r>
                                </m:sub>
                              </m:sSub>
                            </m:e>
                          </m:d>
                          <m:sSup>
                            <m:sSupPr>
                              <m:ctrlPr>
                                <a:rPr lang="cs-CZ" sz="2000" b="1" i="1" smtClean="0">
                                  <a:solidFill>
                                    <a:schemeClr val="accent2">
                                      <a:lumMod val="50000"/>
                                    </a:schemeClr>
                                  </a:solidFill>
                                  <a:latin typeface="Cambria Math" panose="02040503050406030204" pitchFamily="18" charset="0"/>
                                </a:rPr>
                              </m:ctrlPr>
                            </m:sSupPr>
                            <m:e>
                              <m:r>
                                <a:rPr lang="cs-CZ" sz="2000" b="1" i="1" smtClean="0">
                                  <a:solidFill>
                                    <a:schemeClr val="accent2">
                                      <a:lumMod val="50000"/>
                                    </a:schemeClr>
                                  </a:solidFill>
                                  <a:latin typeface="Cambria Math" panose="02040503050406030204" pitchFamily="18" charset="0"/>
                                </a:rPr>
                                <m:t>𝑰</m:t>
                              </m:r>
                            </m:e>
                            <m:sup>
                              <m:r>
                                <a:rPr lang="cs-CZ" sz="2000" b="1" i="1" smtClean="0">
                                  <a:solidFill>
                                    <a:schemeClr val="accent2">
                                      <a:lumMod val="50000"/>
                                    </a:schemeClr>
                                  </a:solidFill>
                                  <a:latin typeface="Cambria Math" panose="02040503050406030204" pitchFamily="18" charset="0"/>
                                </a:rPr>
                                <m:t>𝟐</m:t>
                              </m:r>
                            </m:sup>
                          </m:sSup>
                        </m:den>
                      </m:f>
                      <m:r>
                        <a:rPr lang="cs-CZ" sz="2000" b="1" i="1" smtClean="0">
                          <a:solidFill>
                            <a:schemeClr val="accent2">
                              <a:lumMod val="50000"/>
                            </a:schemeClr>
                          </a:solidFill>
                          <a:latin typeface="Cambria Math" panose="02040503050406030204" pitchFamily="18" charset="0"/>
                        </a:rPr>
                        <m:t>=</m:t>
                      </m:r>
                      <m:f>
                        <m:fPr>
                          <m:ctrlPr>
                            <a:rPr lang="cs-CZ" sz="2000" b="1" i="1" smtClean="0">
                              <a:solidFill>
                                <a:schemeClr val="accent2">
                                  <a:lumMod val="50000"/>
                                </a:schemeClr>
                              </a:solidFill>
                              <a:latin typeface="Cambria Math" panose="02040503050406030204" pitchFamily="18" charset="0"/>
                            </a:rPr>
                          </m:ctrlPr>
                        </m:fPr>
                        <m:num>
                          <m:r>
                            <a:rPr lang="cs-CZ" sz="2000" b="1" i="1" smtClean="0">
                              <a:solidFill>
                                <a:schemeClr val="accent2">
                                  <a:lumMod val="50000"/>
                                </a:schemeClr>
                              </a:solidFill>
                              <a:latin typeface="Cambria Math" panose="02040503050406030204" pitchFamily="18" charset="0"/>
                            </a:rPr>
                            <m:t>𝑹</m:t>
                          </m:r>
                        </m:num>
                        <m:den>
                          <m:r>
                            <a:rPr lang="cs-CZ" sz="2000" b="1" i="1" smtClean="0">
                              <a:solidFill>
                                <a:schemeClr val="accent2">
                                  <a:lumMod val="50000"/>
                                </a:schemeClr>
                              </a:solidFill>
                              <a:latin typeface="Cambria Math" panose="02040503050406030204" pitchFamily="18" charset="0"/>
                            </a:rPr>
                            <m:t>𝑹</m:t>
                          </m:r>
                          <m:r>
                            <a:rPr lang="cs-CZ" sz="2000" b="1" i="1" smtClean="0">
                              <a:solidFill>
                                <a:schemeClr val="accent2">
                                  <a:lumMod val="50000"/>
                                </a:schemeClr>
                              </a:solidFill>
                              <a:latin typeface="Cambria Math" panose="02040503050406030204" pitchFamily="18" charset="0"/>
                            </a:rPr>
                            <m:t>+</m:t>
                          </m:r>
                          <m:sSub>
                            <m:sSubPr>
                              <m:ctrlPr>
                                <a:rPr lang="cs-CZ" sz="2000" b="1" i="1" smtClean="0">
                                  <a:solidFill>
                                    <a:schemeClr val="accent2">
                                      <a:lumMod val="50000"/>
                                    </a:schemeClr>
                                  </a:solidFill>
                                  <a:latin typeface="Cambria Math" panose="02040503050406030204" pitchFamily="18" charset="0"/>
                                </a:rPr>
                              </m:ctrlPr>
                            </m:sSubPr>
                            <m:e>
                              <m:r>
                                <a:rPr lang="cs-CZ" sz="2000" b="1" i="1" smtClean="0">
                                  <a:solidFill>
                                    <a:schemeClr val="accent2">
                                      <a:lumMod val="50000"/>
                                    </a:schemeClr>
                                  </a:solidFill>
                                  <a:latin typeface="Cambria Math" panose="02040503050406030204" pitchFamily="18" charset="0"/>
                                </a:rPr>
                                <m:t>𝑹</m:t>
                              </m:r>
                            </m:e>
                            <m:sub>
                              <m:r>
                                <a:rPr lang="cs-CZ" sz="2000" b="1" i="1" smtClean="0">
                                  <a:solidFill>
                                    <a:schemeClr val="accent2">
                                      <a:lumMod val="50000"/>
                                    </a:schemeClr>
                                  </a:solidFill>
                                  <a:latin typeface="Cambria Math" panose="02040503050406030204" pitchFamily="18" charset="0"/>
                                </a:rPr>
                                <m:t>𝒊</m:t>
                              </m:r>
                            </m:sub>
                          </m:sSub>
                        </m:den>
                      </m:f>
                    </m:oMath>
                  </m:oMathPara>
                </a14:m>
                <a:endParaRPr lang="en-US" sz="2000" b="1" dirty="0">
                  <a:solidFill>
                    <a:schemeClr val="accent2">
                      <a:lumMod val="50000"/>
                    </a:schemeClr>
                  </a:solidFill>
                </a:endParaRPr>
              </a:p>
            </p:txBody>
          </p:sp>
        </mc:Choice>
        <mc:Fallback xmlns="">
          <p:sp>
            <p:nvSpPr>
              <p:cNvPr id="6" name="TextovéPole 5"/>
              <p:cNvSpPr txBox="1">
                <a:spLocks noRot="1" noChangeAspect="1" noMove="1" noResize="1" noEditPoints="1" noAdjustHandles="1" noChangeArrowheads="1" noChangeShapeType="1" noTextEdit="1"/>
              </p:cNvSpPr>
              <p:nvPr/>
            </p:nvSpPr>
            <p:spPr>
              <a:xfrm>
                <a:off x="2576604" y="4315451"/>
                <a:ext cx="4124142" cy="677237"/>
              </a:xfrm>
              <a:prstGeom prst="rect">
                <a:avLst/>
              </a:prstGeom>
              <a:blipFill rotWithShape="0">
                <a:blip r:embed="rId3"/>
                <a:stretch>
                  <a:fillRect/>
                </a:stretch>
              </a:blipFill>
            </p:spPr>
            <p:txBody>
              <a:bodyPr/>
              <a:lstStyle/>
              <a:p>
                <a:r>
                  <a:rPr lang="en-US">
                    <a:noFill/>
                  </a:rPr>
                  <a:t> </a:t>
                </a:r>
              </a:p>
            </p:txBody>
          </p:sp>
        </mc:Fallback>
      </mc:AlternateContent>
      <p:sp>
        <p:nvSpPr>
          <p:cNvPr id="7" name="TextovéPole 6"/>
          <p:cNvSpPr txBox="1"/>
          <p:nvPr/>
        </p:nvSpPr>
        <p:spPr>
          <a:xfrm>
            <a:off x="628649" y="5257621"/>
            <a:ext cx="7886700" cy="646331"/>
          </a:xfrm>
          <a:prstGeom prst="rect">
            <a:avLst/>
          </a:prstGeom>
          <a:noFill/>
        </p:spPr>
        <p:txBody>
          <a:bodyPr wrap="square" rtlCol="0">
            <a:spAutoFit/>
          </a:bodyPr>
          <a:lstStyle/>
          <a:p>
            <a:r>
              <a:rPr lang="cs-CZ" b="1" dirty="0" smtClean="0"/>
              <a:t>Účinnost obvodu říká, jaká část z celkové energie vytvořené zdrojem se dostane k spotřebiči.</a:t>
            </a:r>
            <a:endParaRPr lang="en-US" b="1" dirty="0"/>
          </a:p>
        </p:txBody>
      </p:sp>
    </p:spTree>
    <p:extLst>
      <p:ext uri="{BB962C8B-B14F-4D97-AF65-F5344CB8AC3E}">
        <p14:creationId xmlns:p14="http://schemas.microsoft.com/office/powerpoint/2010/main" val="4176226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28650" y="-1619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3" name="TextovéPole 2"/>
          <p:cNvSpPr txBox="1"/>
          <p:nvPr/>
        </p:nvSpPr>
        <p:spPr>
          <a:xfrm>
            <a:off x="391885" y="1036321"/>
            <a:ext cx="7733212" cy="646331"/>
          </a:xfrm>
          <a:prstGeom prst="rect">
            <a:avLst/>
          </a:prstGeom>
          <a:noFill/>
        </p:spPr>
        <p:txBody>
          <a:bodyPr wrap="square" rtlCol="0">
            <a:spAutoFit/>
          </a:bodyPr>
          <a:lstStyle/>
          <a:p>
            <a:r>
              <a:rPr lang="cs-CZ" dirty="0" smtClean="0"/>
              <a:t>Jak velký elektrický náboj se přenese při svícení trvajícím 1 hodinu žárovkou o výkonu 20 W při napětí 12 V?</a:t>
            </a:r>
            <a:endParaRPr lang="cs-CZ" dirty="0"/>
          </a:p>
        </p:txBody>
      </p:sp>
      <p:grpSp>
        <p:nvGrpSpPr>
          <p:cNvPr id="4" name="Skupina 3"/>
          <p:cNvGrpSpPr/>
          <p:nvPr/>
        </p:nvGrpSpPr>
        <p:grpSpPr>
          <a:xfrm>
            <a:off x="391885" y="1836912"/>
            <a:ext cx="2662850" cy="1200329"/>
            <a:chOff x="342900" y="1759267"/>
            <a:chExt cx="2476500" cy="1200329"/>
          </a:xfrm>
        </p:grpSpPr>
        <p:sp>
          <p:nvSpPr>
            <p:cNvPr id="5" name="TextovéPole 4"/>
            <p:cNvSpPr txBox="1"/>
            <p:nvPr/>
          </p:nvSpPr>
          <p:spPr>
            <a:xfrm>
              <a:off x="342900" y="1759267"/>
              <a:ext cx="2476500" cy="1200329"/>
            </a:xfrm>
            <a:prstGeom prst="rect">
              <a:avLst/>
            </a:prstGeom>
            <a:noFill/>
          </p:spPr>
          <p:txBody>
            <a:bodyPr wrap="square" rtlCol="0">
              <a:spAutoFit/>
            </a:bodyPr>
            <a:lstStyle/>
            <a:p>
              <a:r>
                <a:rPr lang="cs-CZ" i="1" dirty="0"/>
                <a:t>t</a:t>
              </a:r>
              <a:r>
                <a:rPr lang="cs-CZ" dirty="0" smtClean="0"/>
                <a:t> = </a:t>
              </a:r>
              <a:r>
                <a:rPr lang="cs-CZ" dirty="0"/>
                <a:t>1</a:t>
              </a:r>
              <a:r>
                <a:rPr lang="cs-CZ" dirty="0" smtClean="0"/>
                <a:t> </a:t>
              </a:r>
              <a:r>
                <a:rPr lang="cs-CZ" i="1" dirty="0" smtClean="0">
                  <a:sym typeface="Symbol" panose="05050102010706020507" pitchFamily="18" charset="2"/>
                </a:rPr>
                <a:t>hod</a:t>
              </a:r>
              <a:r>
                <a:rPr lang="cs-CZ" dirty="0" smtClean="0">
                  <a:sym typeface="Symbol" panose="05050102010706020507" pitchFamily="18" charset="2"/>
                </a:rPr>
                <a:t> = 3 600 </a:t>
              </a:r>
              <a:r>
                <a:rPr lang="cs-CZ" i="1" dirty="0" smtClean="0">
                  <a:sym typeface="Symbol" panose="05050102010706020507" pitchFamily="18" charset="2"/>
                </a:rPr>
                <a:t>s</a:t>
              </a:r>
              <a:endParaRPr lang="cs-CZ" i="1" dirty="0" smtClean="0"/>
            </a:p>
            <a:p>
              <a:r>
                <a:rPr lang="cs-CZ" i="1" dirty="0" smtClean="0"/>
                <a:t>P</a:t>
              </a:r>
              <a:r>
                <a:rPr lang="cs-CZ" dirty="0" smtClean="0"/>
                <a:t> = 20 </a:t>
              </a:r>
              <a:r>
                <a:rPr lang="cs-CZ" i="1" dirty="0">
                  <a:sym typeface="Symbol" panose="05050102010706020507" pitchFamily="18" charset="2"/>
                </a:rPr>
                <a:t>W</a:t>
              </a:r>
              <a:endParaRPr lang="cs-CZ" dirty="0" smtClean="0"/>
            </a:p>
            <a:p>
              <a:r>
                <a:rPr lang="cs-CZ" i="1" dirty="0" smtClean="0"/>
                <a:t>U</a:t>
              </a:r>
              <a:r>
                <a:rPr lang="cs-CZ" dirty="0" smtClean="0"/>
                <a:t> = 12 </a:t>
              </a:r>
              <a:r>
                <a:rPr lang="cs-CZ" i="1" dirty="0" smtClean="0">
                  <a:sym typeface="Symbol" panose="05050102010706020507" pitchFamily="18" charset="2"/>
                </a:rPr>
                <a:t>V</a:t>
              </a:r>
            </a:p>
            <a:p>
              <a:r>
                <a:rPr lang="cs-CZ" i="1" dirty="0" smtClean="0">
                  <a:sym typeface="Symbol" panose="05050102010706020507" pitchFamily="18" charset="2"/>
                </a:rPr>
                <a:t>Q</a:t>
              </a:r>
              <a:r>
                <a:rPr lang="cs-CZ" dirty="0" smtClean="0">
                  <a:sym typeface="Symbol" panose="05050102010706020507" pitchFamily="18" charset="2"/>
                </a:rPr>
                <a:t> = ? </a:t>
              </a:r>
              <a:r>
                <a:rPr lang="cs-CZ" i="1" dirty="0" smtClean="0">
                  <a:sym typeface="Symbol" panose="05050102010706020507" pitchFamily="18" charset="2"/>
                </a:rPr>
                <a:t>C</a:t>
              </a:r>
              <a:endParaRPr lang="cs-CZ" dirty="0"/>
            </a:p>
          </p:txBody>
        </p:sp>
        <p:cxnSp>
          <p:nvCxnSpPr>
            <p:cNvPr id="6" name="Přímá spojnice 5"/>
            <p:cNvCxnSpPr/>
            <p:nvPr/>
          </p:nvCxnSpPr>
          <p:spPr>
            <a:xfrm>
              <a:off x="393150" y="2959596"/>
              <a:ext cx="23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Skupina 10"/>
          <p:cNvGrpSpPr/>
          <p:nvPr/>
        </p:nvGrpSpPr>
        <p:grpSpPr>
          <a:xfrm>
            <a:off x="445916" y="3191501"/>
            <a:ext cx="7944822" cy="520399"/>
            <a:chOff x="445916" y="3191501"/>
            <a:chExt cx="7944822" cy="520399"/>
          </a:xfrm>
        </p:grpSpPr>
        <p:grpSp>
          <p:nvGrpSpPr>
            <p:cNvPr id="9" name="Skupina 8"/>
            <p:cNvGrpSpPr/>
            <p:nvPr/>
          </p:nvGrpSpPr>
          <p:grpSpPr>
            <a:xfrm>
              <a:off x="445916" y="3191501"/>
              <a:ext cx="2608819" cy="520399"/>
              <a:chOff x="445916" y="3191501"/>
              <a:chExt cx="2608819" cy="520399"/>
            </a:xfrm>
          </p:grpSpPr>
          <mc:AlternateContent xmlns:mc="http://schemas.openxmlformats.org/markup-compatibility/2006" xmlns:a14="http://schemas.microsoft.com/office/drawing/2010/main">
            <mc:Choice Requires="a14">
              <p:sp>
                <p:nvSpPr>
                  <p:cNvPr id="7" name="TextovéPole 6"/>
                  <p:cNvSpPr txBox="1"/>
                  <p:nvPr/>
                </p:nvSpPr>
                <p:spPr>
                  <a:xfrm>
                    <a:off x="445916" y="3191501"/>
                    <a:ext cx="1479572"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solidFill>
                                <a:schemeClr val="tx1"/>
                              </a:solidFill>
                              <a:latin typeface="Cambria Math" panose="02040503050406030204" pitchFamily="18" charset="0"/>
                            </a:rPr>
                            <m:t>𝑷</m:t>
                          </m:r>
                          <m:r>
                            <a:rPr lang="cs-CZ" b="1" i="1" smtClean="0">
                              <a:solidFill>
                                <a:schemeClr val="tx1"/>
                              </a:solidFill>
                              <a:latin typeface="Cambria Math" panose="02040503050406030204" pitchFamily="18" charset="0"/>
                            </a:rPr>
                            <m:t>=</m:t>
                          </m:r>
                          <m:f>
                            <m:fPr>
                              <m:ctrlPr>
                                <a:rPr lang="cs-CZ" b="1" i="1" smtClean="0">
                                  <a:solidFill>
                                    <a:schemeClr val="tx1"/>
                                  </a:solidFill>
                                  <a:latin typeface="Cambria Math" panose="02040503050406030204" pitchFamily="18" charset="0"/>
                                </a:rPr>
                              </m:ctrlPr>
                            </m:fPr>
                            <m:num>
                              <m:r>
                                <a:rPr lang="cs-CZ" b="1" i="1" smtClean="0">
                                  <a:solidFill>
                                    <a:schemeClr val="tx1"/>
                                  </a:solidFill>
                                  <a:latin typeface="Cambria Math" panose="02040503050406030204" pitchFamily="18" charset="0"/>
                                </a:rPr>
                                <m:t>𝑾</m:t>
                              </m:r>
                            </m:num>
                            <m:den>
                              <m:r>
                                <a:rPr lang="cs-CZ" b="1" i="1" smtClean="0">
                                  <a:solidFill>
                                    <a:schemeClr val="tx1"/>
                                  </a:solidFill>
                                  <a:latin typeface="Cambria Math" panose="02040503050406030204" pitchFamily="18" charset="0"/>
                                </a:rPr>
                                <m:t>𝒕</m:t>
                              </m:r>
                            </m:den>
                          </m:f>
                          <m:r>
                            <a:rPr lang="cs-CZ" b="1" i="1" smtClean="0">
                              <a:solidFill>
                                <a:schemeClr val="tx1"/>
                              </a:solidFill>
                              <a:latin typeface="Cambria Math" panose="02040503050406030204" pitchFamily="18" charset="0"/>
                            </a:rPr>
                            <m:t>=</m:t>
                          </m:r>
                          <m:r>
                            <a:rPr lang="cs-CZ" b="1" i="1" smtClean="0">
                              <a:solidFill>
                                <a:schemeClr val="tx1"/>
                              </a:solidFill>
                              <a:latin typeface="Cambria Math" panose="02040503050406030204" pitchFamily="18" charset="0"/>
                            </a:rPr>
                            <m:t>𝑼</m:t>
                          </m:r>
                          <m:r>
                            <a:rPr lang="cs-CZ" b="1" i="1" smtClean="0">
                              <a:solidFill>
                                <a:schemeClr val="tx1"/>
                              </a:solidFill>
                              <a:latin typeface="Cambria Math" panose="02040503050406030204" pitchFamily="18" charset="0"/>
                              <a:ea typeface="Cambria Math" panose="02040503050406030204" pitchFamily="18" charset="0"/>
                            </a:rPr>
                            <m:t>∙</m:t>
                          </m:r>
                          <m:r>
                            <a:rPr lang="cs-CZ" b="1" i="1" smtClean="0">
                              <a:solidFill>
                                <a:schemeClr val="tx1"/>
                              </a:solidFill>
                              <a:latin typeface="Cambria Math" panose="02040503050406030204" pitchFamily="18" charset="0"/>
                              <a:ea typeface="Cambria Math" panose="02040503050406030204" pitchFamily="18" charset="0"/>
                            </a:rPr>
                            <m:t>𝑰</m:t>
                          </m:r>
                        </m:oMath>
                      </m:oMathPara>
                    </a14:m>
                    <a:endParaRPr lang="en-US" b="1" dirty="0">
                      <a:solidFill>
                        <a:schemeClr val="tx1"/>
                      </a:solidFill>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445916" y="3191501"/>
                    <a:ext cx="1479572" cy="518540"/>
                  </a:xfrm>
                  <a:prstGeom prst="rect">
                    <a:avLst/>
                  </a:prstGeom>
                  <a:blipFill rotWithShape="0">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2431166" y="3191501"/>
                    <a:ext cx="62356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𝑰</m:t>
                          </m:r>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𝑸</m:t>
                              </m:r>
                            </m:num>
                            <m:den>
                              <m:r>
                                <a:rPr lang="cs-CZ" b="1" i="1" smtClean="0">
                                  <a:latin typeface="Cambria Math" panose="02040503050406030204" pitchFamily="18" charset="0"/>
                                </a:rPr>
                                <m:t>𝒕</m:t>
                              </m:r>
                            </m:den>
                          </m:f>
                        </m:oMath>
                      </m:oMathPara>
                    </a14:m>
                    <a:endParaRPr lang="cs-CZ"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2431166" y="3191501"/>
                    <a:ext cx="623569" cy="520399"/>
                  </a:xfrm>
                  <a:prstGeom prst="rect">
                    <a:avLst/>
                  </a:prstGeom>
                  <a:blipFill rotWithShape="0">
                    <a:blip r:embed="rId3"/>
                    <a:stretch>
                      <a:fillRect/>
                    </a:stretch>
                  </a:blipFill>
                </p:spPr>
                <p:txBody>
                  <a:bodyPr/>
                  <a:lstStyle/>
                  <a:p>
                    <a:r>
                      <a:rPr lang="cs-CZ">
                        <a:noFill/>
                      </a:rPr>
                      <a:t> </a:t>
                    </a:r>
                  </a:p>
                </p:txBody>
              </p:sp>
            </mc:Fallback>
          </mc:AlternateContent>
        </p:grpSp>
        <mc:AlternateContent xmlns:mc="http://schemas.openxmlformats.org/markup-compatibility/2006" xmlns:a14="http://schemas.microsoft.com/office/drawing/2010/main">
          <mc:Choice Requires="a14">
            <p:sp>
              <p:nvSpPr>
                <p:cNvPr id="10" name="TextovéPole 9"/>
                <p:cNvSpPr txBox="1"/>
                <p:nvPr/>
              </p:nvSpPr>
              <p:spPr>
                <a:xfrm>
                  <a:off x="3670663" y="3312271"/>
                  <a:ext cx="47200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𝑉</m:t>
                        </m:r>
                        <m:r>
                          <a:rPr lang="cs-CZ" b="0" i="1" smtClean="0">
                            <a:latin typeface="Cambria Math" panose="02040503050406030204" pitchFamily="18" charset="0"/>
                          </a:rPr>
                          <m:t> </m:t>
                        </m:r>
                        <m:r>
                          <a:rPr lang="cs-CZ" b="0" i="1" smtClean="0">
                            <a:latin typeface="Cambria Math" panose="02040503050406030204" pitchFamily="18" charset="0"/>
                          </a:rPr>
                          <m:t>𝑝𝑜𝑑𝑠𝑡𝑎𝑡</m:t>
                        </m:r>
                        <m:r>
                          <a:rPr lang="cs-CZ" b="0" i="1" smtClean="0">
                            <a:latin typeface="Cambria Math" panose="02040503050406030204" pitchFamily="18" charset="0"/>
                          </a:rPr>
                          <m:t>ě </m:t>
                        </m:r>
                        <m:r>
                          <a:rPr lang="cs-CZ" b="0" i="1" smtClean="0">
                            <a:latin typeface="Cambria Math" panose="02040503050406030204" pitchFamily="18" charset="0"/>
                          </a:rPr>
                          <m:t>𝑗𝑑𝑒</m:t>
                        </m:r>
                        <m:r>
                          <a:rPr lang="cs-CZ" b="0" i="1" smtClean="0">
                            <a:latin typeface="Cambria Math" panose="02040503050406030204" pitchFamily="18" charset="0"/>
                          </a:rPr>
                          <m:t> </m:t>
                        </m:r>
                        <m:r>
                          <a:rPr lang="cs-CZ" b="0" i="1" smtClean="0">
                            <a:latin typeface="Cambria Math" panose="02040503050406030204" pitchFamily="18" charset="0"/>
                          </a:rPr>
                          <m:t>𝑜</m:t>
                        </m:r>
                        <m:r>
                          <a:rPr lang="cs-CZ" b="0" i="1" smtClean="0">
                            <a:latin typeface="Cambria Math" panose="02040503050406030204" pitchFamily="18" charset="0"/>
                          </a:rPr>
                          <m:t> </m:t>
                        </m:r>
                        <m:r>
                          <a:rPr lang="cs-CZ" b="0" i="1" smtClean="0">
                            <a:latin typeface="Cambria Math" panose="02040503050406030204" pitchFamily="18" charset="0"/>
                          </a:rPr>
                          <m:t>𝑝</m:t>
                        </m:r>
                        <m:r>
                          <a:rPr lang="cs-CZ" b="0" i="1" smtClean="0">
                            <a:latin typeface="Cambria Math" panose="02040503050406030204" pitchFamily="18" charset="0"/>
                          </a:rPr>
                          <m:t>ří</m:t>
                        </m:r>
                        <m:r>
                          <a:rPr lang="cs-CZ" b="0" i="1" smtClean="0">
                            <a:latin typeface="Cambria Math" panose="02040503050406030204" pitchFamily="18" charset="0"/>
                          </a:rPr>
                          <m:t>𝑘𝑜𝑛</m:t>
                        </m:r>
                        <m:r>
                          <a:rPr lang="cs-CZ" b="0" i="1" smtClean="0">
                            <a:latin typeface="Cambria Math" panose="02040503050406030204" pitchFamily="18" charset="0"/>
                          </a:rPr>
                          <m:t> </m:t>
                        </m:r>
                        <m:r>
                          <a:rPr lang="cs-CZ" b="0" i="1" smtClean="0">
                            <a:latin typeface="Cambria Math" panose="02040503050406030204" pitchFamily="18" charset="0"/>
                          </a:rPr>
                          <m:t>𝑠𝑝𝑜𝑡</m:t>
                        </m:r>
                        <m:r>
                          <a:rPr lang="cs-CZ" b="0" i="1" smtClean="0">
                            <a:latin typeface="Cambria Math" panose="02040503050406030204" pitchFamily="18" charset="0"/>
                          </a:rPr>
                          <m:t>ř</m:t>
                        </m:r>
                        <m:r>
                          <a:rPr lang="cs-CZ" b="0" i="1" smtClean="0">
                            <a:latin typeface="Cambria Math" panose="02040503050406030204" pitchFamily="18" charset="0"/>
                          </a:rPr>
                          <m:t>𝑒𝑏𝑖</m:t>
                        </m:r>
                        <m:r>
                          <a:rPr lang="cs-CZ" b="0" i="1" smtClean="0">
                            <a:latin typeface="Cambria Math" panose="02040503050406030204" pitchFamily="18" charset="0"/>
                          </a:rPr>
                          <m:t>č</m:t>
                        </m:r>
                        <m:r>
                          <a:rPr lang="cs-CZ" b="0" i="1" smtClean="0">
                            <a:latin typeface="Cambria Math" panose="02040503050406030204" pitchFamily="18" charset="0"/>
                          </a:rPr>
                          <m:t>𝑒</m:t>
                        </m:r>
                        <m:r>
                          <a:rPr lang="cs-CZ" b="0" i="1" smtClean="0">
                            <a:latin typeface="Cambria Math" panose="02040503050406030204" pitchFamily="18" charset="0"/>
                          </a:rPr>
                          <m:t> </m:t>
                        </m:r>
                        <m:d>
                          <m:dPr>
                            <m:ctrlPr>
                              <a:rPr lang="cs-CZ" b="0" i="1" smtClean="0">
                                <a:latin typeface="Cambria Math" panose="02040503050406030204" pitchFamily="18" charset="0"/>
                              </a:rPr>
                            </m:ctrlPr>
                          </m:dPr>
                          <m:e>
                            <m:r>
                              <a:rPr lang="cs-CZ" b="0" i="1" smtClean="0">
                                <a:latin typeface="Cambria Math" panose="02040503050406030204" pitchFamily="18" charset="0"/>
                              </a:rPr>
                              <m:t>žá</m:t>
                            </m:r>
                            <m:r>
                              <a:rPr lang="cs-CZ" b="0" i="1" smtClean="0">
                                <a:latin typeface="Cambria Math" panose="02040503050406030204" pitchFamily="18" charset="0"/>
                              </a:rPr>
                              <m:t>𝑟𝑜𝑣𝑘𝑦</m:t>
                            </m:r>
                          </m:e>
                        </m:d>
                        <m:r>
                          <a:rPr lang="cs-CZ" b="0" i="1" smtClean="0">
                            <a:latin typeface="Cambria Math" panose="02040503050406030204" pitchFamily="18" charset="0"/>
                          </a:rPr>
                          <m:t>.</m:t>
                        </m:r>
                      </m:oMath>
                    </m:oMathPara>
                  </a14:m>
                  <a:endParaRPr lang="cs-CZ"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3670663" y="3312271"/>
                  <a:ext cx="4720075" cy="276999"/>
                </a:xfrm>
                <a:prstGeom prst="rect">
                  <a:avLst/>
                </a:prstGeom>
                <a:blipFill rotWithShape="0">
                  <a:blip r:embed="rId4"/>
                  <a:stretch>
                    <a:fillRect l="-646" t="-4348" b="-34783"/>
                  </a:stretch>
                </a:blipFill>
              </p:spPr>
              <p:txBody>
                <a:bodyPr/>
                <a:lstStyle/>
                <a:p>
                  <a:r>
                    <a:rPr lang="cs-CZ">
                      <a:noFill/>
                    </a:rPr>
                    <a:t> </a:t>
                  </a:r>
                </a:p>
              </p:txBody>
            </p:sp>
          </mc:Fallback>
        </mc:AlternateContent>
      </p:grpSp>
      <p:grpSp>
        <p:nvGrpSpPr>
          <p:cNvPr id="15" name="Skupina 14"/>
          <p:cNvGrpSpPr/>
          <p:nvPr/>
        </p:nvGrpSpPr>
        <p:grpSpPr>
          <a:xfrm>
            <a:off x="391885" y="3977306"/>
            <a:ext cx="4650775" cy="524942"/>
            <a:chOff x="391885" y="3977306"/>
            <a:chExt cx="4650775" cy="524942"/>
          </a:xfrm>
        </p:grpSpPr>
        <mc:AlternateContent xmlns:mc="http://schemas.openxmlformats.org/markup-compatibility/2006" xmlns:a14="http://schemas.microsoft.com/office/drawing/2010/main">
          <mc:Choice Requires="a14">
            <p:sp>
              <p:nvSpPr>
                <p:cNvPr id="12" name="TextovéPole 11"/>
                <p:cNvSpPr txBox="1"/>
                <p:nvPr/>
              </p:nvSpPr>
              <p:spPr>
                <a:xfrm>
                  <a:off x="391885" y="3977306"/>
                  <a:ext cx="4541756" cy="5205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solidFill>
                              <a:schemeClr val="tx1"/>
                            </a:solidFill>
                            <a:latin typeface="Cambria Math" panose="02040503050406030204" pitchFamily="18" charset="0"/>
                          </a:rPr>
                          <m:t>𝑸</m:t>
                        </m:r>
                        <m:r>
                          <a:rPr lang="cs-CZ" b="0" i="1" smtClean="0">
                            <a:solidFill>
                              <a:schemeClr val="tx1"/>
                            </a:solidFill>
                            <a:latin typeface="Cambria Math" panose="02040503050406030204" pitchFamily="18" charset="0"/>
                          </a:rPr>
                          <m:t>= </m:t>
                        </m:r>
                        <m:f>
                          <m:fPr>
                            <m:ctrlPr>
                              <a:rPr lang="cs-CZ" b="0" i="1" smtClean="0">
                                <a:solidFill>
                                  <a:schemeClr val="tx1"/>
                                </a:solidFill>
                                <a:latin typeface="Cambria Math" panose="02040503050406030204" pitchFamily="18" charset="0"/>
                              </a:rPr>
                            </m:ctrlPr>
                          </m:fPr>
                          <m:num>
                            <m:r>
                              <a:rPr lang="cs-CZ" b="0" i="1" smtClean="0">
                                <a:solidFill>
                                  <a:schemeClr val="tx1"/>
                                </a:solidFill>
                                <a:latin typeface="Cambria Math" panose="02040503050406030204" pitchFamily="18" charset="0"/>
                              </a:rPr>
                              <m:t>𝑃</m:t>
                            </m:r>
                            <m:r>
                              <a:rPr lang="cs-CZ" b="0" i="1" smtClean="0">
                                <a:solidFill>
                                  <a:schemeClr val="tx1"/>
                                </a:solidFill>
                                <a:latin typeface="Cambria Math" panose="02040503050406030204" pitchFamily="18" charset="0"/>
                                <a:ea typeface="Cambria Math" panose="02040503050406030204" pitchFamily="18" charset="0"/>
                              </a:rPr>
                              <m:t>∙</m:t>
                            </m:r>
                            <m:r>
                              <a:rPr lang="cs-CZ" b="0" i="1" smtClean="0">
                                <a:solidFill>
                                  <a:schemeClr val="tx1"/>
                                </a:solidFill>
                                <a:latin typeface="Cambria Math" panose="02040503050406030204" pitchFamily="18" charset="0"/>
                                <a:ea typeface="Cambria Math" panose="02040503050406030204" pitchFamily="18" charset="0"/>
                              </a:rPr>
                              <m:t>𝑡</m:t>
                            </m:r>
                          </m:num>
                          <m:den>
                            <m:r>
                              <a:rPr lang="cs-CZ" b="0" i="1" smtClean="0">
                                <a:solidFill>
                                  <a:schemeClr val="tx1"/>
                                </a:solidFill>
                                <a:latin typeface="Cambria Math" panose="02040503050406030204" pitchFamily="18" charset="0"/>
                              </a:rPr>
                              <m:t>𝑈</m:t>
                            </m:r>
                          </m:den>
                        </m:f>
                        <m:r>
                          <a:rPr lang="cs-CZ" b="0" i="1" smtClean="0">
                            <a:solidFill>
                              <a:schemeClr val="tx1"/>
                            </a:solidFill>
                            <a:latin typeface="Cambria Math" panose="02040503050406030204" pitchFamily="18" charset="0"/>
                          </a:rPr>
                          <m:t>=</m:t>
                        </m:r>
                        <m:f>
                          <m:fPr>
                            <m:ctrlPr>
                              <a:rPr lang="cs-CZ" b="0" i="1" smtClean="0">
                                <a:solidFill>
                                  <a:schemeClr val="tx1"/>
                                </a:solidFill>
                                <a:latin typeface="Cambria Math" panose="02040503050406030204" pitchFamily="18" charset="0"/>
                              </a:rPr>
                            </m:ctrlPr>
                          </m:fPr>
                          <m:num>
                            <m:r>
                              <a:rPr lang="cs-CZ" b="0" i="1" smtClean="0">
                                <a:solidFill>
                                  <a:schemeClr val="tx1"/>
                                </a:solidFill>
                                <a:latin typeface="Cambria Math" panose="02040503050406030204" pitchFamily="18" charset="0"/>
                              </a:rPr>
                              <m:t>20 </m:t>
                            </m:r>
                            <m:r>
                              <a:rPr lang="cs-CZ" b="0" i="1" smtClean="0">
                                <a:solidFill>
                                  <a:schemeClr val="tx1"/>
                                </a:solidFill>
                                <a:latin typeface="Cambria Math" panose="02040503050406030204" pitchFamily="18" charset="0"/>
                              </a:rPr>
                              <m:t>𝑊</m:t>
                            </m:r>
                            <m:r>
                              <a:rPr lang="cs-CZ" b="0" i="1" smtClean="0">
                                <a:solidFill>
                                  <a:schemeClr val="tx1"/>
                                </a:solidFill>
                                <a:latin typeface="Cambria Math" panose="02040503050406030204" pitchFamily="18" charset="0"/>
                                <a:ea typeface="Cambria Math" panose="02040503050406030204" pitchFamily="18" charset="0"/>
                              </a:rPr>
                              <m:t>∙3 600 </m:t>
                            </m:r>
                            <m:r>
                              <a:rPr lang="cs-CZ" b="0" i="1" smtClean="0">
                                <a:solidFill>
                                  <a:schemeClr val="tx1"/>
                                </a:solidFill>
                                <a:latin typeface="Cambria Math" panose="02040503050406030204" pitchFamily="18" charset="0"/>
                                <a:ea typeface="Cambria Math" panose="02040503050406030204" pitchFamily="18" charset="0"/>
                              </a:rPr>
                              <m:t>𝑠</m:t>
                            </m:r>
                          </m:num>
                          <m:den>
                            <m:r>
                              <a:rPr lang="cs-CZ" b="0" i="1" smtClean="0">
                                <a:solidFill>
                                  <a:schemeClr val="tx1"/>
                                </a:solidFill>
                                <a:latin typeface="Cambria Math" panose="02040503050406030204" pitchFamily="18" charset="0"/>
                              </a:rPr>
                              <m:t>12 </m:t>
                            </m:r>
                            <m:r>
                              <a:rPr lang="cs-CZ" b="0" i="1" smtClean="0">
                                <a:solidFill>
                                  <a:schemeClr val="tx1"/>
                                </a:solidFill>
                                <a:latin typeface="Cambria Math" panose="02040503050406030204" pitchFamily="18" charset="0"/>
                              </a:rPr>
                              <m:t>𝑉</m:t>
                            </m:r>
                          </m:den>
                        </m:f>
                        <m:r>
                          <a:rPr lang="cs-CZ" b="0" i="1" smtClean="0">
                            <a:solidFill>
                              <a:schemeClr val="tx1"/>
                            </a:solidFill>
                            <a:latin typeface="Cambria Math" panose="02040503050406030204" pitchFamily="18" charset="0"/>
                          </a:rPr>
                          <m:t>=6 000 </m:t>
                        </m:r>
                        <m:r>
                          <a:rPr lang="cs-CZ" b="0" i="1" smtClean="0">
                            <a:solidFill>
                              <a:schemeClr val="tx1"/>
                            </a:solidFill>
                            <a:latin typeface="Cambria Math" panose="02040503050406030204" pitchFamily="18" charset="0"/>
                          </a:rPr>
                          <m:t>𝐶</m:t>
                        </m:r>
                        <m:r>
                          <a:rPr lang="cs-CZ" b="0" i="1" smtClean="0">
                            <a:solidFill>
                              <a:schemeClr val="tx1"/>
                            </a:solidFill>
                            <a:latin typeface="Cambria Math" panose="02040503050406030204" pitchFamily="18" charset="0"/>
                          </a:rPr>
                          <m:t>=</m:t>
                        </m:r>
                        <m:r>
                          <a:rPr lang="cs-CZ" b="1" i="1" smtClean="0">
                            <a:solidFill>
                              <a:schemeClr val="tx1"/>
                            </a:solidFill>
                            <a:latin typeface="Cambria Math" panose="02040503050406030204" pitchFamily="18" charset="0"/>
                          </a:rPr>
                          <m:t>𝟔</m:t>
                        </m:r>
                        <m:r>
                          <a:rPr lang="cs-CZ" b="1" i="1" smtClean="0">
                            <a:solidFill>
                              <a:schemeClr val="tx1"/>
                            </a:solidFill>
                            <a:latin typeface="Cambria Math" panose="02040503050406030204" pitchFamily="18" charset="0"/>
                          </a:rPr>
                          <m:t> </m:t>
                        </m:r>
                        <m:r>
                          <a:rPr lang="cs-CZ" b="1" i="1" smtClean="0">
                            <a:solidFill>
                              <a:schemeClr val="tx1"/>
                            </a:solidFill>
                            <a:latin typeface="Cambria Math" panose="02040503050406030204" pitchFamily="18" charset="0"/>
                          </a:rPr>
                          <m:t>𝒌𝑪</m:t>
                        </m:r>
                      </m:oMath>
                    </m:oMathPara>
                  </a14:m>
                  <a:endParaRPr lang="en-US" b="1" dirty="0">
                    <a:solidFill>
                      <a:schemeClr val="tx1"/>
                    </a:solidFill>
                  </a:endParaRPr>
                </a:p>
              </p:txBody>
            </p:sp>
          </mc:Choice>
          <mc:Fallback xmlns="">
            <p:sp>
              <p:nvSpPr>
                <p:cNvPr id="12" name="TextovéPole 11"/>
                <p:cNvSpPr txBox="1">
                  <a:spLocks noRot="1" noChangeAspect="1" noMove="1" noResize="1" noEditPoints="1" noAdjustHandles="1" noChangeArrowheads="1" noChangeShapeType="1" noTextEdit="1"/>
                </p:cNvSpPr>
                <p:nvPr/>
              </p:nvSpPr>
              <p:spPr>
                <a:xfrm>
                  <a:off x="391885" y="3977306"/>
                  <a:ext cx="4541756" cy="520527"/>
                </a:xfrm>
                <a:prstGeom prst="rect">
                  <a:avLst/>
                </a:prstGeom>
                <a:blipFill rotWithShape="0">
                  <a:blip r:embed="rId5"/>
                  <a:stretch>
                    <a:fillRect/>
                  </a:stretch>
                </a:blipFill>
              </p:spPr>
              <p:txBody>
                <a:bodyPr/>
                <a:lstStyle/>
                <a:p>
                  <a:r>
                    <a:rPr lang="cs-CZ">
                      <a:noFill/>
                    </a:rPr>
                    <a:t> </a:t>
                  </a:r>
                </a:p>
              </p:txBody>
            </p:sp>
          </mc:Fallback>
        </mc:AlternateContent>
        <p:cxnSp>
          <p:nvCxnSpPr>
            <p:cNvPr id="13" name="Přímá spojnice 12"/>
            <p:cNvCxnSpPr/>
            <p:nvPr/>
          </p:nvCxnSpPr>
          <p:spPr>
            <a:xfrm>
              <a:off x="4322660" y="4435921"/>
              <a:ext cx="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4403622" y="4502248"/>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046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
                                        <p:tgtEl>
                                          <p:spTgt spid="11"/>
                                        </p:tgtEl>
                                      </p:cBhvr>
                                    </p:animEffect>
                                    <p:anim calcmode="lin" valueType="num">
                                      <p:cBhvr>
                                        <p:cTn id="15" dur="250" fill="hold"/>
                                        <p:tgtEl>
                                          <p:spTgt spid="11"/>
                                        </p:tgtEl>
                                        <p:attrNameLst>
                                          <p:attrName>ppt_x</p:attrName>
                                        </p:attrNameLst>
                                      </p:cBhvr>
                                      <p:tavLst>
                                        <p:tav tm="0">
                                          <p:val>
                                            <p:strVal val="#ppt_x"/>
                                          </p:val>
                                        </p:tav>
                                        <p:tav tm="100000">
                                          <p:val>
                                            <p:strVal val="#ppt_x"/>
                                          </p:val>
                                        </p:tav>
                                      </p:tavLst>
                                    </p:anim>
                                    <p:anim calcmode="lin" valueType="num">
                                      <p:cBhvr>
                                        <p:cTn id="1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anim calcmode="lin" valueType="num">
                                      <p:cBhvr>
                                        <p:cTn id="22" dur="250" fill="hold"/>
                                        <p:tgtEl>
                                          <p:spTgt spid="15"/>
                                        </p:tgtEl>
                                        <p:attrNameLst>
                                          <p:attrName>ppt_x</p:attrName>
                                        </p:attrNameLst>
                                      </p:cBhvr>
                                      <p:tavLst>
                                        <p:tav tm="0">
                                          <p:val>
                                            <p:strVal val="#ppt_x"/>
                                          </p:val>
                                        </p:tav>
                                        <p:tav tm="100000">
                                          <p:val>
                                            <p:strVal val="#ppt_x"/>
                                          </p:val>
                                        </p:tav>
                                      </p:tavLst>
                                    </p:anim>
                                    <p:anim calcmode="lin" valueType="num">
                                      <p:cBhvr>
                                        <p:cTn id="23"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28650" y="-1619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3" name="TextovéPole 2"/>
          <p:cNvSpPr txBox="1"/>
          <p:nvPr/>
        </p:nvSpPr>
        <p:spPr>
          <a:xfrm>
            <a:off x="258023" y="955408"/>
            <a:ext cx="8627953" cy="646331"/>
          </a:xfrm>
          <a:prstGeom prst="rect">
            <a:avLst/>
          </a:prstGeom>
          <a:noFill/>
        </p:spPr>
        <p:txBody>
          <a:bodyPr wrap="square" rtlCol="0">
            <a:spAutoFit/>
          </a:bodyPr>
          <a:lstStyle/>
          <a:p>
            <a:r>
              <a:rPr lang="cs-CZ" dirty="0" smtClean="0"/>
              <a:t>K baterii o elektromotorickém napětí 4,5 V a vnitřním odporu 1 </a:t>
            </a:r>
            <a:r>
              <a:rPr lang="cs-CZ" dirty="0" smtClean="0">
                <a:sym typeface="Symbol" panose="05050102010706020507" pitchFamily="18" charset="2"/>
              </a:rPr>
              <a:t> je připojena žárovka, kterou prochází proud 200 mA. Jaká je účinnost obvodu?</a:t>
            </a:r>
            <a:endParaRPr lang="cs-CZ" dirty="0"/>
          </a:p>
        </p:txBody>
      </p:sp>
      <p:grpSp>
        <p:nvGrpSpPr>
          <p:cNvPr id="4" name="Skupina 3"/>
          <p:cNvGrpSpPr/>
          <p:nvPr/>
        </p:nvGrpSpPr>
        <p:grpSpPr>
          <a:xfrm>
            <a:off x="258023" y="1680806"/>
            <a:ext cx="2662850" cy="1200329"/>
            <a:chOff x="342900" y="1759267"/>
            <a:chExt cx="2476500" cy="1200329"/>
          </a:xfrm>
        </p:grpSpPr>
        <p:sp>
          <p:nvSpPr>
            <p:cNvPr id="5" name="TextovéPole 4"/>
            <p:cNvSpPr txBox="1"/>
            <p:nvPr/>
          </p:nvSpPr>
          <p:spPr>
            <a:xfrm>
              <a:off x="342900" y="1759267"/>
              <a:ext cx="2476500" cy="1200329"/>
            </a:xfrm>
            <a:prstGeom prst="rect">
              <a:avLst/>
            </a:prstGeom>
            <a:noFill/>
          </p:spPr>
          <p:txBody>
            <a:bodyPr wrap="square" rtlCol="0">
              <a:spAutoFit/>
            </a:bodyPr>
            <a:lstStyle/>
            <a:p>
              <a:r>
                <a:rPr lang="cs-CZ" i="1" dirty="0" smtClean="0"/>
                <a:t>U</a:t>
              </a:r>
              <a:r>
                <a:rPr lang="cs-CZ" i="1" baseline="-25000" dirty="0" smtClean="0"/>
                <a:t>e</a:t>
              </a:r>
              <a:r>
                <a:rPr lang="cs-CZ" dirty="0" smtClean="0"/>
                <a:t> = 4,5</a:t>
              </a:r>
              <a:r>
                <a:rPr lang="cs-CZ" dirty="0">
                  <a:sym typeface="Symbol" panose="05050102010706020507" pitchFamily="18" charset="2"/>
                </a:rPr>
                <a:t> </a:t>
              </a:r>
              <a:r>
                <a:rPr lang="cs-CZ" i="1" dirty="0" smtClean="0">
                  <a:sym typeface="Symbol" panose="05050102010706020507" pitchFamily="18" charset="2"/>
                </a:rPr>
                <a:t>V</a:t>
              </a:r>
              <a:endParaRPr lang="cs-CZ" i="1" dirty="0" smtClean="0"/>
            </a:p>
            <a:p>
              <a:r>
                <a:rPr lang="cs-CZ" i="1" dirty="0" smtClean="0"/>
                <a:t>R</a:t>
              </a:r>
              <a:r>
                <a:rPr lang="cs-CZ" i="1" baseline="-25000" dirty="0" smtClean="0"/>
                <a:t>i</a:t>
              </a:r>
              <a:r>
                <a:rPr lang="cs-CZ" dirty="0" smtClean="0"/>
                <a:t> = </a:t>
              </a:r>
              <a:r>
                <a:rPr lang="cs-CZ" dirty="0"/>
                <a:t>1</a:t>
              </a:r>
              <a:r>
                <a:rPr lang="cs-CZ" dirty="0" smtClean="0"/>
                <a:t> </a:t>
              </a:r>
              <a:r>
                <a:rPr lang="cs-CZ" dirty="0" smtClean="0">
                  <a:sym typeface="Symbol" panose="05050102010706020507" pitchFamily="18" charset="2"/>
                </a:rPr>
                <a:t></a:t>
              </a:r>
              <a:endParaRPr lang="cs-CZ" dirty="0" smtClean="0"/>
            </a:p>
            <a:p>
              <a:r>
                <a:rPr lang="cs-CZ" i="1" dirty="0"/>
                <a:t>I</a:t>
              </a:r>
              <a:r>
                <a:rPr lang="cs-CZ" dirty="0" smtClean="0"/>
                <a:t> = 200 </a:t>
              </a:r>
              <a:r>
                <a:rPr lang="cs-CZ" i="1" dirty="0" smtClean="0">
                  <a:sym typeface="Symbol" panose="05050102010706020507" pitchFamily="18" charset="2"/>
                </a:rPr>
                <a:t>mA</a:t>
              </a:r>
              <a:r>
                <a:rPr lang="cs-CZ" dirty="0" smtClean="0">
                  <a:sym typeface="Symbol" panose="05050102010706020507" pitchFamily="18" charset="2"/>
                </a:rPr>
                <a:t> = 0,2 </a:t>
              </a:r>
              <a:r>
                <a:rPr lang="cs-CZ" i="1" dirty="0" smtClean="0">
                  <a:sym typeface="Symbol" panose="05050102010706020507" pitchFamily="18" charset="2"/>
                </a:rPr>
                <a:t>A</a:t>
              </a:r>
            </a:p>
            <a:p>
              <a:r>
                <a:rPr lang="cs-CZ" i="1" dirty="0">
                  <a:sym typeface="Symbol" panose="05050102010706020507" pitchFamily="18" charset="2"/>
                </a:rPr>
                <a:t>η</a:t>
              </a:r>
              <a:r>
                <a:rPr lang="cs-CZ" dirty="0" smtClean="0">
                  <a:sym typeface="Symbol" panose="05050102010706020507" pitchFamily="18" charset="2"/>
                </a:rPr>
                <a:t> = ? </a:t>
              </a:r>
              <a:r>
                <a:rPr lang="cs-CZ" i="1" dirty="0">
                  <a:sym typeface="Symbol" panose="05050102010706020507" pitchFamily="18" charset="2"/>
                </a:rPr>
                <a:t>%</a:t>
              </a:r>
              <a:endParaRPr lang="cs-CZ" dirty="0"/>
            </a:p>
          </p:txBody>
        </p:sp>
        <p:cxnSp>
          <p:nvCxnSpPr>
            <p:cNvPr id="6" name="Přímá spojnice 5"/>
            <p:cNvCxnSpPr/>
            <p:nvPr/>
          </p:nvCxnSpPr>
          <p:spPr>
            <a:xfrm>
              <a:off x="393150" y="2959596"/>
              <a:ext cx="23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Skupina 9"/>
          <p:cNvGrpSpPr/>
          <p:nvPr/>
        </p:nvGrpSpPr>
        <p:grpSpPr>
          <a:xfrm>
            <a:off x="312054" y="3071017"/>
            <a:ext cx="4125603" cy="565219"/>
            <a:chOff x="312054" y="3071017"/>
            <a:chExt cx="4125603" cy="565219"/>
          </a:xfrm>
        </p:grpSpPr>
        <mc:AlternateContent xmlns:mc="http://schemas.openxmlformats.org/markup-compatibility/2006" xmlns:a14="http://schemas.microsoft.com/office/drawing/2010/main">
          <mc:Choice Requires="a14">
            <p:sp>
              <p:nvSpPr>
                <p:cNvPr id="7" name="TextovéPole 6"/>
                <p:cNvSpPr txBox="1"/>
                <p:nvPr/>
              </p:nvSpPr>
              <p:spPr>
                <a:xfrm>
                  <a:off x="312054" y="3071017"/>
                  <a:ext cx="1590051" cy="565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rPr>
                          <m:t>𝜼</m:t>
                        </m:r>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𝑷</m:t>
                            </m:r>
                          </m:num>
                          <m:den>
                            <m:sSub>
                              <m:sSubPr>
                                <m:ctrlPr>
                                  <a:rPr lang="cs-CZ" b="1" i="1" smtClean="0">
                                    <a:latin typeface="Cambria Math" panose="02040503050406030204" pitchFamily="18" charset="0"/>
                                  </a:rPr>
                                </m:ctrlPr>
                              </m:sSubPr>
                              <m:e>
                                <m:r>
                                  <a:rPr lang="cs-CZ" b="1" i="1" smtClean="0">
                                    <a:latin typeface="Cambria Math" panose="02040503050406030204" pitchFamily="18" charset="0"/>
                                  </a:rPr>
                                  <m:t>𝑷</m:t>
                                </m:r>
                              </m:e>
                              <m:sub>
                                <m:r>
                                  <a:rPr lang="cs-CZ" b="1" i="1" smtClean="0">
                                    <a:latin typeface="Cambria Math" panose="02040503050406030204" pitchFamily="18" charset="0"/>
                                  </a:rPr>
                                  <m:t>𝒛</m:t>
                                </m:r>
                              </m:sub>
                            </m:sSub>
                          </m:den>
                        </m:f>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𝑼</m:t>
                            </m:r>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𝑰</m:t>
                            </m:r>
                          </m:num>
                          <m:den>
                            <m:sSub>
                              <m:sSubPr>
                                <m:ctrlPr>
                                  <a:rPr lang="cs-CZ" b="1" i="1" smtClean="0">
                                    <a:latin typeface="Cambria Math" panose="02040503050406030204" pitchFamily="18" charset="0"/>
                                  </a:rPr>
                                </m:ctrlPr>
                              </m:sSubPr>
                              <m:e>
                                <m:r>
                                  <a:rPr lang="cs-CZ" b="1" i="1" smtClean="0">
                                    <a:latin typeface="Cambria Math" panose="02040503050406030204" pitchFamily="18" charset="0"/>
                                  </a:rPr>
                                  <m:t>𝑼</m:t>
                                </m:r>
                              </m:e>
                              <m:sub>
                                <m:r>
                                  <a:rPr lang="cs-CZ" b="1" i="1" smtClean="0">
                                    <a:latin typeface="Cambria Math" panose="02040503050406030204" pitchFamily="18" charset="0"/>
                                  </a:rPr>
                                  <m:t>𝒆</m:t>
                                </m:r>
                              </m:sub>
                            </m:sSub>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𝑰</m:t>
                            </m:r>
                          </m:den>
                        </m:f>
                      </m:oMath>
                    </m:oMathPara>
                  </a14:m>
                  <a:endParaRPr lang="cs-CZ" b="1"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12054" y="3071017"/>
                  <a:ext cx="1590051" cy="565219"/>
                </a:xfrm>
                <a:prstGeom prst="rect">
                  <a:avLst/>
                </a:prstGeom>
                <a:blipFill rotWithShape="0">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2866842" y="3215126"/>
                  <a:ext cx="15708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b="1" i="1" smtClean="0">
                                <a:latin typeface="Cambria Math" panose="02040503050406030204" pitchFamily="18" charset="0"/>
                              </a:rPr>
                            </m:ctrlPr>
                          </m:sSubPr>
                          <m:e>
                            <m:r>
                              <a:rPr lang="cs-CZ" b="1" i="1" smtClean="0">
                                <a:latin typeface="Cambria Math" panose="02040503050406030204" pitchFamily="18" charset="0"/>
                              </a:rPr>
                              <m:t>𝑼</m:t>
                            </m:r>
                          </m:e>
                          <m:sub>
                            <m:r>
                              <a:rPr lang="cs-CZ" b="1" i="1" smtClean="0">
                                <a:latin typeface="Cambria Math" panose="02040503050406030204" pitchFamily="18" charset="0"/>
                              </a:rPr>
                              <m:t>𝒆</m:t>
                            </m:r>
                          </m:sub>
                        </m:sSub>
                        <m:r>
                          <a:rPr lang="cs-CZ" b="1" i="1" smtClean="0">
                            <a:latin typeface="Cambria Math" panose="02040503050406030204" pitchFamily="18" charset="0"/>
                          </a:rPr>
                          <m:t>=</m:t>
                        </m:r>
                        <m:r>
                          <a:rPr lang="cs-CZ" b="1" i="1" smtClean="0">
                            <a:latin typeface="Cambria Math" panose="02040503050406030204" pitchFamily="18" charset="0"/>
                          </a:rPr>
                          <m:t>𝑼</m:t>
                        </m:r>
                        <m:r>
                          <a:rPr lang="cs-CZ" b="1" i="1" smtClean="0">
                            <a:latin typeface="Cambria Math" panose="02040503050406030204" pitchFamily="18" charset="0"/>
                          </a:rPr>
                          <m:t>+</m:t>
                        </m:r>
                        <m:sSub>
                          <m:sSubPr>
                            <m:ctrlPr>
                              <a:rPr lang="cs-CZ" b="1" i="1" smtClean="0">
                                <a:latin typeface="Cambria Math" panose="02040503050406030204" pitchFamily="18" charset="0"/>
                              </a:rPr>
                            </m:ctrlPr>
                          </m:sSubPr>
                          <m:e>
                            <m:r>
                              <a:rPr lang="cs-CZ" b="1" i="1" smtClean="0">
                                <a:latin typeface="Cambria Math" panose="02040503050406030204" pitchFamily="18" charset="0"/>
                              </a:rPr>
                              <m:t>𝑹</m:t>
                            </m:r>
                          </m:e>
                          <m:sub>
                            <m:r>
                              <a:rPr lang="cs-CZ" b="1" i="1" smtClean="0">
                                <a:latin typeface="Cambria Math" panose="02040503050406030204" pitchFamily="18" charset="0"/>
                              </a:rPr>
                              <m:t>𝒊</m:t>
                            </m:r>
                          </m:sub>
                        </m:sSub>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𝑰</m:t>
                        </m:r>
                      </m:oMath>
                    </m:oMathPara>
                  </a14:m>
                  <a:endParaRPr lang="cs-CZ"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2866842" y="3215126"/>
                  <a:ext cx="1570815" cy="276999"/>
                </a:xfrm>
                <a:prstGeom prst="rect">
                  <a:avLst/>
                </a:prstGeom>
                <a:blipFill rotWithShape="0">
                  <a:blip r:embed="rId3"/>
                  <a:stretch>
                    <a:fillRect l="-3101" r="-3488" b="-15217"/>
                  </a:stretch>
                </a:blipFill>
              </p:spPr>
              <p:txBody>
                <a:bodyPr/>
                <a:lstStyle/>
                <a:p>
                  <a:r>
                    <a:rPr lang="cs-CZ">
                      <a:noFill/>
                    </a:rPr>
                    <a:t> </a:t>
                  </a:r>
                </a:p>
              </p:txBody>
            </p:sp>
          </mc:Fallback>
        </mc:AlternateContent>
      </p:grpSp>
      <p:grpSp>
        <p:nvGrpSpPr>
          <p:cNvPr id="13" name="Skupina 12"/>
          <p:cNvGrpSpPr/>
          <p:nvPr/>
        </p:nvGrpSpPr>
        <p:grpSpPr>
          <a:xfrm>
            <a:off x="312053" y="3965801"/>
            <a:ext cx="8100936" cy="584327"/>
            <a:chOff x="312053" y="3965801"/>
            <a:chExt cx="8100936" cy="584327"/>
          </a:xfrm>
        </p:grpSpPr>
        <mc:AlternateContent xmlns:mc="http://schemas.openxmlformats.org/markup-compatibility/2006" xmlns:a14="http://schemas.microsoft.com/office/drawing/2010/main">
          <mc:Choice Requires="a14">
            <p:sp>
              <p:nvSpPr>
                <p:cNvPr id="9" name="TextovéPole 8"/>
                <p:cNvSpPr txBox="1"/>
                <p:nvPr/>
              </p:nvSpPr>
              <p:spPr>
                <a:xfrm>
                  <a:off x="312053" y="3965801"/>
                  <a:ext cx="8100936" cy="584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rPr>
                          <m:t>𝜼</m:t>
                        </m:r>
                        <m:r>
                          <a:rPr lang="cs-CZ" b="0" i="1" smtClean="0">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𝑃</m:t>
                            </m:r>
                          </m:num>
                          <m:den>
                            <m:sSub>
                              <m:sSubPr>
                                <m:ctrlPr>
                                  <a:rPr lang="cs-CZ" i="1" smtClean="0">
                                    <a:latin typeface="Cambria Math" panose="02040503050406030204" pitchFamily="18" charset="0"/>
                                  </a:rPr>
                                </m:ctrlPr>
                              </m:sSubPr>
                              <m:e>
                                <m:r>
                                  <a:rPr lang="cs-CZ" b="0" i="1" smtClean="0">
                                    <a:latin typeface="Cambria Math" panose="02040503050406030204" pitchFamily="18" charset="0"/>
                                  </a:rPr>
                                  <m:t>𝑃</m:t>
                                </m:r>
                              </m:e>
                              <m:sub>
                                <m:r>
                                  <a:rPr lang="cs-CZ" b="0" i="1" smtClean="0">
                                    <a:latin typeface="Cambria Math" panose="02040503050406030204" pitchFamily="18" charset="0"/>
                                  </a:rPr>
                                  <m:t>𝑧</m:t>
                                </m:r>
                              </m:sub>
                            </m:sSub>
                          </m:den>
                        </m:f>
                        <m:r>
                          <a:rPr lang="cs-CZ" b="0" i="1" smtClean="0">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𝑈</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𝐼</m:t>
                            </m:r>
                          </m:num>
                          <m:den>
                            <m:sSub>
                              <m:sSubPr>
                                <m:ctrlPr>
                                  <a:rPr lang="cs-CZ" i="1" smtClean="0">
                                    <a:latin typeface="Cambria Math" panose="02040503050406030204" pitchFamily="18" charset="0"/>
                                  </a:rPr>
                                </m:ctrlPr>
                              </m:sSubPr>
                              <m:e>
                                <m:r>
                                  <a:rPr lang="cs-CZ" b="0" i="1" smtClean="0">
                                    <a:latin typeface="Cambria Math" panose="02040503050406030204" pitchFamily="18" charset="0"/>
                                  </a:rPr>
                                  <m:t>𝑈</m:t>
                                </m:r>
                              </m:e>
                              <m:sub>
                                <m:r>
                                  <a:rPr lang="cs-CZ" b="0" i="1" smtClean="0">
                                    <a:latin typeface="Cambria Math" panose="02040503050406030204" pitchFamily="18" charset="0"/>
                                  </a:rPr>
                                  <m:t>𝑒</m:t>
                                </m:r>
                              </m:sub>
                            </m:sSub>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𝐼</m:t>
                            </m:r>
                          </m:den>
                        </m:f>
                        <m:r>
                          <a:rPr lang="cs-CZ" b="0" i="1" smtClean="0">
                            <a:latin typeface="Cambria Math" panose="02040503050406030204" pitchFamily="18" charset="0"/>
                          </a:rPr>
                          <m:t>=</m:t>
                        </m:r>
                        <m:f>
                          <m:fPr>
                            <m:ctrlPr>
                              <a:rPr lang="cs-CZ" b="0" i="1" smtClean="0">
                                <a:latin typeface="Cambria Math" panose="02040503050406030204" pitchFamily="18" charset="0"/>
                              </a:rPr>
                            </m:ctrlPr>
                          </m:fPr>
                          <m:num>
                            <m:d>
                              <m:dPr>
                                <m:ctrlPr>
                                  <a:rPr lang="cs-CZ" b="0" i="1" smtClean="0">
                                    <a:latin typeface="Cambria Math" panose="02040503050406030204" pitchFamily="18" charset="0"/>
                                  </a:rPr>
                                </m:ctrlPr>
                              </m:dPr>
                              <m:e>
                                <m:sSub>
                                  <m:sSubPr>
                                    <m:ctrlPr>
                                      <a:rPr lang="cs-CZ" b="0" i="1" smtClean="0">
                                        <a:latin typeface="Cambria Math" panose="02040503050406030204" pitchFamily="18" charset="0"/>
                                      </a:rPr>
                                    </m:ctrlPr>
                                  </m:sSubPr>
                                  <m:e>
                                    <m:r>
                                      <a:rPr lang="cs-CZ" b="0" i="1" smtClean="0">
                                        <a:latin typeface="Cambria Math" panose="02040503050406030204" pitchFamily="18" charset="0"/>
                                      </a:rPr>
                                      <m:t>𝑈</m:t>
                                    </m:r>
                                  </m:e>
                                  <m:sub>
                                    <m:r>
                                      <a:rPr lang="cs-CZ" b="0" i="1" smtClean="0">
                                        <a:latin typeface="Cambria Math" panose="02040503050406030204" pitchFamily="18" charset="0"/>
                                      </a:rPr>
                                      <m:t>𝑒</m:t>
                                    </m:r>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𝑅</m:t>
                                    </m:r>
                                  </m:e>
                                  <m:sub>
                                    <m:r>
                                      <a:rPr lang="cs-CZ" b="0" i="1" smtClean="0">
                                        <a:latin typeface="Cambria Math" panose="02040503050406030204" pitchFamily="18" charset="0"/>
                                      </a:rPr>
                                      <m:t>𝑖</m:t>
                                    </m:r>
                                  </m:sub>
                                </m:sSub>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𝐼</m:t>
                                </m:r>
                              </m:e>
                            </m:d>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𝐼</m:t>
                            </m:r>
                          </m:num>
                          <m:den>
                            <m:sSub>
                              <m:sSubPr>
                                <m:ctrlPr>
                                  <a:rPr lang="cs-CZ" b="0" i="1" smtClean="0">
                                    <a:latin typeface="Cambria Math" panose="02040503050406030204" pitchFamily="18" charset="0"/>
                                  </a:rPr>
                                </m:ctrlPr>
                              </m:sSubPr>
                              <m:e>
                                <m:r>
                                  <a:rPr lang="cs-CZ" b="0" i="1" smtClean="0">
                                    <a:latin typeface="Cambria Math" panose="02040503050406030204" pitchFamily="18" charset="0"/>
                                  </a:rPr>
                                  <m:t>𝑈</m:t>
                                </m:r>
                              </m:e>
                              <m:sub>
                                <m:r>
                                  <a:rPr lang="cs-CZ" b="0" i="1" smtClean="0">
                                    <a:latin typeface="Cambria Math" panose="02040503050406030204" pitchFamily="18" charset="0"/>
                                  </a:rPr>
                                  <m:t>𝑒</m:t>
                                </m:r>
                              </m:sub>
                            </m:sSub>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𝐼</m:t>
                            </m:r>
                          </m:den>
                        </m:f>
                        <m:r>
                          <a:rPr lang="cs-CZ" b="0" i="1" smtClean="0">
                            <a:latin typeface="Cambria Math" panose="02040503050406030204" pitchFamily="18" charset="0"/>
                          </a:rPr>
                          <m:t>=</m:t>
                        </m:r>
                        <m:f>
                          <m:fPr>
                            <m:ctrlPr>
                              <a:rPr lang="cs-CZ" b="0" i="1" smtClean="0">
                                <a:latin typeface="Cambria Math" panose="02040503050406030204" pitchFamily="18" charset="0"/>
                              </a:rPr>
                            </m:ctrlPr>
                          </m:fPr>
                          <m:num>
                            <m:d>
                              <m:dPr>
                                <m:ctrlPr>
                                  <a:rPr lang="cs-CZ" b="0" i="1" smtClean="0">
                                    <a:latin typeface="Cambria Math" panose="02040503050406030204" pitchFamily="18" charset="0"/>
                                  </a:rPr>
                                </m:ctrlPr>
                              </m:dPr>
                              <m:e>
                                <m:r>
                                  <a:rPr lang="cs-CZ" b="0" i="1" smtClean="0">
                                    <a:latin typeface="Cambria Math" panose="02040503050406030204" pitchFamily="18" charset="0"/>
                                  </a:rPr>
                                  <m:t>4,5 </m:t>
                                </m:r>
                                <m:r>
                                  <a:rPr lang="cs-CZ" b="0" i="1" smtClean="0">
                                    <a:latin typeface="Cambria Math" panose="02040503050406030204" pitchFamily="18" charset="0"/>
                                  </a:rPr>
                                  <m:t>𝑉</m:t>
                                </m:r>
                                <m:r>
                                  <a:rPr lang="cs-CZ" b="0" i="1" smtClean="0">
                                    <a:latin typeface="Cambria Math" panose="02040503050406030204" pitchFamily="18" charset="0"/>
                                  </a:rPr>
                                  <m:t>−1 ∙0,2 </m:t>
                                </m:r>
                                <m:r>
                                  <a:rPr lang="cs-CZ" b="0" i="1" smtClean="0">
                                    <a:latin typeface="Cambria Math" panose="02040503050406030204" pitchFamily="18" charset="0"/>
                                    <a:ea typeface="Cambria Math" panose="02040503050406030204" pitchFamily="18" charset="0"/>
                                    <a:sym typeface="Symbol" panose="05050102010706020507" pitchFamily="18" charset="2"/>
                                  </a:rPr>
                                  <m:t>𝐴</m:t>
                                </m:r>
                              </m:e>
                            </m:d>
                            <m:r>
                              <a:rPr lang="cs-CZ" b="0" i="1" smtClean="0">
                                <a:latin typeface="Cambria Math" panose="02040503050406030204" pitchFamily="18" charset="0"/>
                                <a:ea typeface="Cambria Math" panose="02040503050406030204" pitchFamily="18" charset="0"/>
                              </a:rPr>
                              <m:t>∙0,2 </m:t>
                            </m:r>
                            <m:r>
                              <a:rPr lang="cs-CZ" b="0" i="1" smtClean="0">
                                <a:latin typeface="Cambria Math" panose="02040503050406030204" pitchFamily="18" charset="0"/>
                                <a:ea typeface="Cambria Math" panose="02040503050406030204" pitchFamily="18" charset="0"/>
                              </a:rPr>
                              <m:t>𝐴</m:t>
                            </m:r>
                          </m:num>
                          <m:den>
                            <m:r>
                              <a:rPr lang="cs-CZ" b="0" i="1" smtClean="0">
                                <a:latin typeface="Cambria Math" panose="02040503050406030204" pitchFamily="18" charset="0"/>
                              </a:rPr>
                              <m:t>4,5 </m:t>
                            </m:r>
                            <m:r>
                              <a:rPr lang="cs-CZ" b="0" i="1" smtClean="0">
                                <a:latin typeface="Cambria Math" panose="02040503050406030204" pitchFamily="18" charset="0"/>
                              </a:rPr>
                              <m:t>𝑉</m:t>
                            </m:r>
                            <m:r>
                              <a:rPr lang="cs-CZ" b="0" i="1" smtClean="0">
                                <a:latin typeface="Cambria Math" panose="02040503050406030204" pitchFamily="18" charset="0"/>
                                <a:ea typeface="Cambria Math" panose="02040503050406030204" pitchFamily="18" charset="0"/>
                              </a:rPr>
                              <m:t>∙0,2 </m:t>
                            </m:r>
                            <m:r>
                              <a:rPr lang="cs-CZ" b="0" i="1" smtClean="0">
                                <a:latin typeface="Cambria Math" panose="02040503050406030204" pitchFamily="18" charset="0"/>
                                <a:ea typeface="Cambria Math" panose="02040503050406030204" pitchFamily="18" charset="0"/>
                              </a:rPr>
                              <m:t>𝐴</m:t>
                            </m:r>
                          </m:den>
                        </m:f>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0,86 </m:t>
                            </m:r>
                            <m:r>
                              <a:rPr lang="cs-CZ" b="0" i="1" smtClean="0">
                                <a:latin typeface="Cambria Math" panose="02040503050406030204" pitchFamily="18" charset="0"/>
                              </a:rPr>
                              <m:t>𝑊</m:t>
                            </m:r>
                          </m:num>
                          <m:den>
                            <m:r>
                              <a:rPr lang="cs-CZ" b="0" i="1" smtClean="0">
                                <a:latin typeface="Cambria Math" panose="02040503050406030204" pitchFamily="18" charset="0"/>
                              </a:rPr>
                              <m:t>0,9 </m:t>
                            </m:r>
                            <m:r>
                              <a:rPr lang="cs-CZ" b="0" i="1" smtClean="0">
                                <a:latin typeface="Cambria Math" panose="02040503050406030204" pitchFamily="18" charset="0"/>
                              </a:rPr>
                              <m:t>𝑊</m:t>
                            </m:r>
                          </m:den>
                        </m:f>
                        <m:acc>
                          <m:accPr>
                            <m:chr m:val="̇"/>
                            <m:ctrlPr>
                              <a:rPr lang="cs-CZ" b="0" i="1" smtClean="0">
                                <a:latin typeface="Cambria Math" panose="02040503050406030204" pitchFamily="18" charset="0"/>
                              </a:rPr>
                            </m:ctrlPr>
                          </m:accPr>
                          <m:e>
                            <m:r>
                              <a:rPr lang="cs-CZ" b="1" i="1" smtClean="0">
                                <a:latin typeface="Cambria Math" panose="02040503050406030204" pitchFamily="18" charset="0"/>
                              </a:rPr>
                              <m:t>=</m:t>
                            </m:r>
                          </m:e>
                        </m:acc>
                        <m:r>
                          <a:rPr lang="cs-CZ" b="1" i="1" smtClean="0">
                            <a:latin typeface="Cambria Math" panose="02040503050406030204" pitchFamily="18" charset="0"/>
                          </a:rPr>
                          <m:t>𝟗𝟔</m:t>
                        </m:r>
                        <m:r>
                          <a:rPr lang="cs-CZ" b="1" i="1" smtClean="0">
                            <a:latin typeface="Cambria Math" panose="02040503050406030204" pitchFamily="18" charset="0"/>
                          </a:rPr>
                          <m:t> %</m:t>
                        </m:r>
                      </m:oMath>
                    </m:oMathPara>
                  </a14:m>
                  <a:endParaRPr lang="cs-CZ"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312053" y="3965801"/>
                  <a:ext cx="8100936" cy="584327"/>
                </a:xfrm>
                <a:prstGeom prst="rect">
                  <a:avLst/>
                </a:prstGeom>
                <a:blipFill rotWithShape="0">
                  <a:blip r:embed="rId4"/>
                  <a:stretch>
                    <a:fillRect/>
                  </a:stretch>
                </a:blipFill>
              </p:spPr>
              <p:txBody>
                <a:bodyPr/>
                <a:lstStyle/>
                <a:p>
                  <a:r>
                    <a:rPr lang="cs-CZ">
                      <a:noFill/>
                    </a:rPr>
                    <a:t> </a:t>
                  </a:r>
                </a:p>
              </p:txBody>
            </p:sp>
          </mc:Fallback>
        </mc:AlternateContent>
        <p:cxnSp>
          <p:nvCxnSpPr>
            <p:cNvPr id="11" name="Přímá spojnice 10"/>
            <p:cNvCxnSpPr/>
            <p:nvPr/>
          </p:nvCxnSpPr>
          <p:spPr>
            <a:xfrm>
              <a:off x="7692989" y="4454027"/>
              <a:ext cx="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7766775" y="4512339"/>
              <a:ext cx="5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282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anim calcmode="lin" valueType="num">
                                      <p:cBhvr>
                                        <p:cTn id="15" dur="250" fill="hold"/>
                                        <p:tgtEl>
                                          <p:spTgt spid="10"/>
                                        </p:tgtEl>
                                        <p:attrNameLst>
                                          <p:attrName>ppt_x</p:attrName>
                                        </p:attrNameLst>
                                      </p:cBhvr>
                                      <p:tavLst>
                                        <p:tav tm="0">
                                          <p:val>
                                            <p:strVal val="#ppt_x"/>
                                          </p:val>
                                        </p:tav>
                                        <p:tav tm="100000">
                                          <p:val>
                                            <p:strVal val="#ppt_x"/>
                                          </p:val>
                                        </p:tav>
                                      </p:tavLst>
                                    </p:anim>
                                    <p:anim calcmode="lin" valueType="num">
                                      <p:cBhvr>
                                        <p:cTn id="16"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anim calcmode="lin" valueType="num">
                                      <p:cBhvr>
                                        <p:cTn id="22" dur="250" fill="hold"/>
                                        <p:tgtEl>
                                          <p:spTgt spid="13"/>
                                        </p:tgtEl>
                                        <p:attrNameLst>
                                          <p:attrName>ppt_x</p:attrName>
                                        </p:attrNameLst>
                                      </p:cBhvr>
                                      <p:tavLst>
                                        <p:tav tm="0">
                                          <p:val>
                                            <p:strVal val="#ppt_x"/>
                                          </p:val>
                                        </p:tav>
                                        <p:tav tm="100000">
                                          <p:val>
                                            <p:strVal val="#ppt_x"/>
                                          </p:val>
                                        </p:tav>
                                      </p:tavLst>
                                    </p:anim>
                                    <p:anim calcmode="lin" valueType="num">
                                      <p:cBhvr>
                                        <p:cTn id="23"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1000" y="0"/>
            <a:ext cx="8382000" cy="1325563"/>
          </a:xfrm>
        </p:spPr>
        <p:txBody>
          <a:bodyPr>
            <a:normAutofit/>
          </a:bodyPr>
          <a:lstStyle/>
          <a:p>
            <a:pPr algn="ctr"/>
            <a:r>
              <a:rPr lang="cs-CZ" sz="3600" b="1" i="1" dirty="0" smtClean="0">
                <a:effectLst>
                  <a:outerShdw blurRad="38100" dist="38100" dir="2700000" algn="tl">
                    <a:srgbClr val="000000">
                      <a:alpha val="43137"/>
                    </a:srgbClr>
                  </a:outerShdw>
                </a:effectLst>
              </a:rPr>
              <a:t>Vodič, polovodič, izolant a pásová struktura elektronů</a:t>
            </a:r>
            <a:endParaRPr lang="en-US" sz="3600" b="1" i="1" dirty="0">
              <a:effectLst>
                <a:outerShdw blurRad="38100" dist="38100" dir="2700000" algn="tl">
                  <a:srgbClr val="000000">
                    <a:alpha val="43137"/>
                  </a:srgbClr>
                </a:outerShdw>
              </a:effectLst>
            </a:endParaRPr>
          </a:p>
        </p:txBody>
      </p:sp>
      <p:pic>
        <p:nvPicPr>
          <p:cNvPr id="3074" name="Picture 2" descr="http://www2.ocn.ne.jp/~lmint28/Mechanis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230311"/>
            <a:ext cx="367665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tinaid.com/wp-content/uploads/2013/04/Conductors-semiconductors-and-insulator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1230311"/>
            <a:ext cx="4762500" cy="226695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12725" y="3676650"/>
            <a:ext cx="8731250" cy="2585323"/>
          </a:xfrm>
          <a:prstGeom prst="rect">
            <a:avLst/>
          </a:prstGeom>
          <a:noFill/>
        </p:spPr>
        <p:txBody>
          <a:bodyPr wrap="square" rtlCol="0">
            <a:spAutoFit/>
          </a:bodyPr>
          <a:lstStyle/>
          <a:p>
            <a:r>
              <a:rPr lang="cs-CZ" dirty="0" smtClean="0"/>
              <a:t>Proud může vést jen elektron valenční slupky (tzv. </a:t>
            </a:r>
            <a:r>
              <a:rPr lang="cs-CZ" b="1" i="1" dirty="0" smtClean="0">
                <a:solidFill>
                  <a:schemeClr val="accent2">
                    <a:lumMod val="50000"/>
                  </a:schemeClr>
                </a:solidFill>
              </a:rPr>
              <a:t>valenční pás</a:t>
            </a:r>
            <a:r>
              <a:rPr lang="cs-CZ" dirty="0" smtClean="0"/>
              <a:t>). Látka se vodivou stává až tehdy, když tento elektron projde do </a:t>
            </a:r>
            <a:r>
              <a:rPr lang="cs-CZ" b="1" i="1" dirty="0" smtClean="0">
                <a:solidFill>
                  <a:schemeClr val="accent2">
                    <a:lumMod val="50000"/>
                  </a:schemeClr>
                </a:solidFill>
              </a:rPr>
              <a:t>vodivostního pásu</a:t>
            </a:r>
            <a:r>
              <a:rPr lang="cs-CZ" dirty="0" smtClean="0"/>
              <a:t> (první neobsazená slupka atomového obalu).</a:t>
            </a:r>
          </a:p>
          <a:p>
            <a:r>
              <a:rPr lang="cs-CZ" b="1" i="1" dirty="0" smtClean="0"/>
              <a:t>U vodičů elektronům stačí málo energie</a:t>
            </a:r>
            <a:r>
              <a:rPr lang="cs-CZ" dirty="0" smtClean="0"/>
              <a:t> na to, </a:t>
            </a:r>
            <a:r>
              <a:rPr lang="cs-CZ" b="1" i="1" dirty="0" smtClean="0"/>
              <a:t>aby obsadili první neobsazenou sloupku</a:t>
            </a:r>
            <a:r>
              <a:rPr lang="cs-CZ" dirty="0" smtClean="0"/>
              <a:t>. U některých vodičů se tyto dva pásy dokonce překrývají.</a:t>
            </a:r>
          </a:p>
          <a:p>
            <a:r>
              <a:rPr lang="cs-CZ" b="1" i="1" dirty="0" smtClean="0"/>
              <a:t>U polovodičů je zapotřebí</a:t>
            </a:r>
            <a:r>
              <a:rPr lang="cs-CZ" dirty="0" smtClean="0"/>
              <a:t> dodat elektronům </a:t>
            </a:r>
            <a:r>
              <a:rPr lang="cs-CZ" b="1" i="1" dirty="0" smtClean="0"/>
              <a:t>víc energie, aby se dostali do vodivostního pásu</a:t>
            </a:r>
            <a:r>
              <a:rPr lang="cs-CZ" dirty="0" smtClean="0"/>
              <a:t> (říkáme, že musí překonat tzv. </a:t>
            </a:r>
            <a:r>
              <a:rPr lang="cs-CZ" b="1" i="1" dirty="0" smtClean="0">
                <a:solidFill>
                  <a:schemeClr val="accent2">
                    <a:lumMod val="50000"/>
                  </a:schemeClr>
                </a:solidFill>
              </a:rPr>
              <a:t>zakázaný pás</a:t>
            </a:r>
            <a:r>
              <a:rPr lang="cs-CZ" dirty="0" smtClean="0"/>
              <a:t>).</a:t>
            </a:r>
          </a:p>
          <a:p>
            <a:r>
              <a:rPr lang="cs-CZ" b="1" i="1" dirty="0" smtClean="0"/>
              <a:t>Izolanty mají „šířku“ zakázaného pásu mnohem větší než vodiče</a:t>
            </a:r>
            <a:r>
              <a:rPr lang="cs-CZ" dirty="0" smtClean="0"/>
              <a:t>, proto za běžných podmínek proud vůbec nevedou.</a:t>
            </a:r>
            <a:endParaRPr lang="en-US" dirty="0"/>
          </a:p>
        </p:txBody>
      </p:sp>
    </p:spTree>
    <p:extLst>
      <p:ext uri="{BB962C8B-B14F-4D97-AF65-F5344CB8AC3E}">
        <p14:creationId xmlns:p14="http://schemas.microsoft.com/office/powerpoint/2010/main" val="3611921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Elektrická síla</a:t>
            </a:r>
            <a:endParaRPr lang="en-US" sz="3600" b="1" i="1" dirty="0">
              <a:effectLst>
                <a:outerShdw blurRad="38100" dist="38100" dir="2700000" algn="tl">
                  <a:srgbClr val="000000">
                    <a:alpha val="43137"/>
                  </a:srgbClr>
                </a:outerShdw>
              </a:effectLst>
            </a:endParaRPr>
          </a:p>
        </p:txBody>
      </p:sp>
      <p:sp>
        <p:nvSpPr>
          <p:cNvPr id="3" name="TextovéPole 2"/>
          <p:cNvSpPr txBox="1"/>
          <p:nvPr/>
        </p:nvSpPr>
        <p:spPr>
          <a:xfrm>
            <a:off x="628650" y="1133475"/>
            <a:ext cx="8515350" cy="707886"/>
          </a:xfrm>
          <a:prstGeom prst="rect">
            <a:avLst/>
          </a:prstGeom>
          <a:noFill/>
        </p:spPr>
        <p:txBody>
          <a:bodyPr wrap="square" rtlCol="0">
            <a:spAutoFit/>
          </a:bodyPr>
          <a:lstStyle/>
          <a:p>
            <a:r>
              <a:rPr lang="cs-CZ" sz="2000" dirty="0" smtClean="0"/>
              <a:t>Dvě elektricky nabita </a:t>
            </a:r>
            <a:r>
              <a:rPr lang="cs-CZ" sz="2000" b="1" dirty="0" smtClean="0"/>
              <a:t>tělesa</a:t>
            </a:r>
            <a:r>
              <a:rPr lang="cs-CZ" sz="2000" dirty="0" smtClean="0"/>
              <a:t> (nebo částice s nábojem) na sebe </a:t>
            </a:r>
            <a:r>
              <a:rPr lang="cs-CZ" sz="2000" b="1" dirty="0" smtClean="0"/>
              <a:t>vzájemně působí silou</a:t>
            </a:r>
            <a:r>
              <a:rPr lang="cs-CZ" sz="2000" dirty="0" smtClean="0"/>
              <a:t>, která může být </a:t>
            </a:r>
            <a:r>
              <a:rPr lang="cs-CZ" sz="2000" b="1" dirty="0" smtClean="0"/>
              <a:t>přitažlivá</a:t>
            </a:r>
            <a:r>
              <a:rPr lang="cs-CZ" sz="2000" dirty="0" smtClean="0"/>
              <a:t> nebo </a:t>
            </a:r>
            <a:r>
              <a:rPr lang="cs-CZ" sz="2000" b="1" dirty="0" smtClean="0"/>
              <a:t>odpudivá</a:t>
            </a:r>
            <a:r>
              <a:rPr lang="cs-CZ" sz="2000" dirty="0" smtClean="0"/>
              <a:t>.</a:t>
            </a:r>
            <a:endParaRPr lang="en-US" sz="2000" dirty="0"/>
          </a:p>
        </p:txBody>
      </p:sp>
      <p:pic>
        <p:nvPicPr>
          <p:cNvPr id="5" name="Obrázek 4"/>
          <p:cNvPicPr>
            <a:picLocks noChangeAspect="1"/>
          </p:cNvPicPr>
          <p:nvPr/>
        </p:nvPicPr>
        <p:blipFill>
          <a:blip r:embed="rId2"/>
          <a:stretch>
            <a:fillRect/>
          </a:stretch>
        </p:blipFill>
        <p:spPr>
          <a:xfrm>
            <a:off x="3150000" y="1965186"/>
            <a:ext cx="2412000" cy="1507500"/>
          </a:xfrm>
          <a:prstGeom prst="rect">
            <a:avLst/>
          </a:prstGeom>
        </p:spPr>
      </p:pic>
      <p:sp>
        <p:nvSpPr>
          <p:cNvPr id="6" name="TextovéPole 5"/>
          <p:cNvSpPr txBox="1"/>
          <p:nvPr/>
        </p:nvSpPr>
        <p:spPr>
          <a:xfrm>
            <a:off x="628650" y="3667125"/>
            <a:ext cx="7972425" cy="1015663"/>
          </a:xfrm>
          <a:prstGeom prst="rect">
            <a:avLst/>
          </a:prstGeom>
          <a:noFill/>
        </p:spPr>
        <p:txBody>
          <a:bodyPr wrap="square" rtlCol="0">
            <a:spAutoFit/>
          </a:bodyPr>
          <a:lstStyle/>
          <a:p>
            <a:r>
              <a:rPr lang="cs-CZ" sz="2000" b="1" i="1" dirty="0" smtClean="0">
                <a:solidFill>
                  <a:schemeClr val="accent2">
                    <a:lumMod val="50000"/>
                  </a:schemeClr>
                </a:solidFill>
              </a:rPr>
              <a:t>Coulombův zákon </a:t>
            </a:r>
            <a:r>
              <a:rPr lang="cs-CZ" sz="2000" i="1" dirty="0" smtClean="0"/>
              <a:t>– </a:t>
            </a:r>
            <a:r>
              <a:rPr lang="cs-CZ" sz="2000" i="1" u="sng" dirty="0" smtClean="0"/>
              <a:t>dva bodové náboje na sebe působí stejně velkou silou opačného směru</a:t>
            </a:r>
            <a:r>
              <a:rPr lang="cs-CZ" sz="2000" i="1" dirty="0" smtClean="0"/>
              <a:t>. Tato síla je přímo úměrná součinu velikostí těchto nábojů a </a:t>
            </a:r>
            <a:r>
              <a:rPr lang="cs-CZ" sz="2000" i="1" u="sng" dirty="0" smtClean="0"/>
              <a:t>nepřímo úměrná druhé mocnině jejich vzdálenosti</a:t>
            </a:r>
            <a:r>
              <a:rPr lang="cs-CZ" sz="2000" i="1" dirty="0" smtClean="0"/>
              <a:t>. </a:t>
            </a:r>
            <a:endParaRPr lang="en-US" sz="2000" i="1" dirty="0"/>
          </a:p>
        </p:txBody>
      </p:sp>
      <p:pic>
        <p:nvPicPr>
          <p:cNvPr id="7" name="Obrázek 6"/>
          <p:cNvPicPr>
            <a:picLocks noChangeAspect="1"/>
          </p:cNvPicPr>
          <p:nvPr/>
        </p:nvPicPr>
        <p:blipFill>
          <a:blip r:embed="rId3"/>
          <a:stretch>
            <a:fillRect/>
          </a:stretch>
        </p:blipFill>
        <p:spPr>
          <a:xfrm>
            <a:off x="3312000" y="4958723"/>
            <a:ext cx="2088000" cy="982467"/>
          </a:xfrm>
          <a:prstGeom prst="rect">
            <a:avLst/>
          </a:prstGeom>
          <a:ln>
            <a:solidFill>
              <a:srgbClr val="C00000"/>
            </a:solidFill>
          </a:ln>
        </p:spPr>
      </p:pic>
    </p:spTree>
    <p:extLst>
      <p:ext uri="{BB962C8B-B14F-4D97-AF65-F5344CB8AC3E}">
        <p14:creationId xmlns:p14="http://schemas.microsoft.com/office/powerpoint/2010/main" val="4179691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Polovodič typu N a typu P</a:t>
            </a:r>
            <a:endParaRPr lang="en-US" sz="3600" b="1" i="1" dirty="0">
              <a:effectLst>
                <a:outerShdw blurRad="38100" dist="38100" dir="2700000" algn="tl">
                  <a:srgbClr val="000000">
                    <a:alpha val="43137"/>
                  </a:srgbClr>
                </a:outerShdw>
              </a:effectLst>
            </a:endParaRPr>
          </a:p>
        </p:txBody>
      </p:sp>
      <p:pic>
        <p:nvPicPr>
          <p:cNvPr id="4098" name="Picture 2" descr="N-type semicondu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 y="1240225"/>
            <a:ext cx="2952000" cy="215785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821531" y="1415871"/>
            <a:ext cx="5103394" cy="1754326"/>
          </a:xfrm>
          <a:prstGeom prst="rect">
            <a:avLst/>
          </a:prstGeom>
          <a:noFill/>
        </p:spPr>
        <p:txBody>
          <a:bodyPr wrap="square" rtlCol="0">
            <a:spAutoFit/>
          </a:bodyPr>
          <a:lstStyle/>
          <a:p>
            <a:r>
              <a:rPr lang="cs-CZ" dirty="0" smtClean="0"/>
              <a:t>K atomům polovodiče se přidají jako </a:t>
            </a:r>
            <a:r>
              <a:rPr lang="cs-CZ" b="1" dirty="0" smtClean="0"/>
              <a:t>příměs atomy s větším počtem valenčních elektronů </a:t>
            </a:r>
            <a:r>
              <a:rPr lang="cs-CZ" dirty="0" smtClean="0"/>
              <a:t>(tzv. </a:t>
            </a:r>
            <a:r>
              <a:rPr lang="cs-CZ" b="1" i="1" dirty="0" smtClean="0">
                <a:solidFill>
                  <a:schemeClr val="accent2">
                    <a:lumMod val="50000"/>
                  </a:schemeClr>
                </a:solidFill>
              </a:rPr>
              <a:t>donor, dárce</a:t>
            </a:r>
            <a:r>
              <a:rPr lang="cs-CZ" dirty="0" smtClean="0"/>
              <a:t>). </a:t>
            </a:r>
            <a:r>
              <a:rPr lang="cs-CZ" dirty="0"/>
              <a:t>N</a:t>
            </a:r>
            <a:r>
              <a:rPr lang="cs-CZ" dirty="0" smtClean="0"/>
              <a:t>ěkteré elektrony pak zůstanou nespárované. Tyto elektrony se uvolní, začnou se pohybovat prostorem a zprostředkovávají </a:t>
            </a:r>
            <a:r>
              <a:rPr lang="cs-CZ" b="1" i="1" dirty="0" smtClean="0">
                <a:solidFill>
                  <a:schemeClr val="accent2">
                    <a:lumMod val="50000"/>
                  </a:schemeClr>
                </a:solidFill>
              </a:rPr>
              <a:t>elektronovou vodivost</a:t>
            </a:r>
            <a:r>
              <a:rPr lang="cs-CZ" dirty="0" smtClean="0"/>
              <a:t>.</a:t>
            </a:r>
          </a:p>
        </p:txBody>
      </p:sp>
      <p:pic>
        <p:nvPicPr>
          <p:cNvPr id="4100" name="Picture 4" descr="P-type semicondu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 y="3931800"/>
            <a:ext cx="2952000" cy="211877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3821531" y="3837022"/>
            <a:ext cx="4998617" cy="2308324"/>
          </a:xfrm>
          <a:prstGeom prst="rect">
            <a:avLst/>
          </a:prstGeom>
          <a:noFill/>
        </p:spPr>
        <p:txBody>
          <a:bodyPr wrap="square" rtlCol="0">
            <a:spAutoFit/>
          </a:bodyPr>
          <a:lstStyle/>
          <a:p>
            <a:r>
              <a:rPr lang="cs-CZ" dirty="0" smtClean="0"/>
              <a:t>K atomům polovodiče se přidají jako příměs </a:t>
            </a:r>
            <a:r>
              <a:rPr lang="cs-CZ" b="1" dirty="0" smtClean="0"/>
              <a:t>atomy s menším počtem valenčních elektronů</a:t>
            </a:r>
            <a:r>
              <a:rPr lang="cs-CZ" dirty="0" smtClean="0"/>
              <a:t> (tzv. </a:t>
            </a:r>
            <a:r>
              <a:rPr lang="cs-CZ" b="1" i="1" dirty="0" smtClean="0">
                <a:solidFill>
                  <a:schemeClr val="accent2">
                    <a:lumMod val="50000"/>
                  </a:schemeClr>
                </a:solidFill>
              </a:rPr>
              <a:t>akceptor, příjemce</a:t>
            </a:r>
            <a:r>
              <a:rPr lang="cs-CZ" dirty="0" smtClean="0"/>
              <a:t>). Po spárování elektrony chybí (tzv. </a:t>
            </a:r>
            <a:r>
              <a:rPr lang="cs-CZ" b="1" i="1" dirty="0" smtClean="0">
                <a:solidFill>
                  <a:schemeClr val="accent2">
                    <a:lumMod val="50000"/>
                  </a:schemeClr>
                </a:solidFill>
              </a:rPr>
              <a:t>díra</a:t>
            </a:r>
            <a:r>
              <a:rPr lang="cs-CZ" dirty="0" smtClean="0"/>
              <a:t>). Volné elektrony se začnou pohybovat tak, že se snaží obsadit tyto díry. Jenomže počet volných elektronů je menší než počet děr a proto se zdá, jakoby se pohybovali díry (tzv. </a:t>
            </a:r>
            <a:r>
              <a:rPr lang="cs-CZ" b="1" i="1" dirty="0" smtClean="0">
                <a:solidFill>
                  <a:schemeClr val="accent2">
                    <a:lumMod val="50000"/>
                  </a:schemeClr>
                </a:solidFill>
              </a:rPr>
              <a:t>děrová vodivost</a:t>
            </a:r>
            <a:r>
              <a:rPr lang="cs-CZ" dirty="0" smtClean="0"/>
              <a:t>) </a:t>
            </a:r>
            <a:endParaRPr lang="en-US" dirty="0"/>
          </a:p>
        </p:txBody>
      </p:sp>
      <p:sp>
        <p:nvSpPr>
          <p:cNvPr id="4" name="TextovéPole 3"/>
          <p:cNvSpPr txBox="1"/>
          <p:nvPr/>
        </p:nvSpPr>
        <p:spPr>
          <a:xfrm>
            <a:off x="157162" y="2000647"/>
            <a:ext cx="466725" cy="584775"/>
          </a:xfrm>
          <a:prstGeom prst="rect">
            <a:avLst/>
          </a:prstGeom>
          <a:noFill/>
        </p:spPr>
        <p:txBody>
          <a:bodyPr wrap="square" rtlCol="0">
            <a:spAutoFit/>
          </a:bodyPr>
          <a:lstStyle/>
          <a:p>
            <a:r>
              <a:rPr lang="cs-CZ" sz="3200" b="1" dirty="0" smtClean="0"/>
              <a:t>N</a:t>
            </a:r>
            <a:endParaRPr lang="en-US" sz="3200" b="1" dirty="0"/>
          </a:p>
        </p:txBody>
      </p:sp>
      <p:sp>
        <p:nvSpPr>
          <p:cNvPr id="8" name="TextovéPole 7"/>
          <p:cNvSpPr txBox="1"/>
          <p:nvPr/>
        </p:nvSpPr>
        <p:spPr>
          <a:xfrm>
            <a:off x="157162" y="4698797"/>
            <a:ext cx="466725" cy="584775"/>
          </a:xfrm>
          <a:prstGeom prst="rect">
            <a:avLst/>
          </a:prstGeom>
          <a:noFill/>
        </p:spPr>
        <p:txBody>
          <a:bodyPr wrap="square" rtlCol="0">
            <a:spAutoFit/>
          </a:bodyPr>
          <a:lstStyle/>
          <a:p>
            <a:r>
              <a:rPr lang="cs-CZ" sz="3200" b="1" dirty="0"/>
              <a:t>P</a:t>
            </a:r>
            <a:endParaRPr lang="en-US" sz="3200" b="1" dirty="0"/>
          </a:p>
        </p:txBody>
      </p:sp>
    </p:spTree>
    <p:extLst>
      <p:ext uri="{BB962C8B-B14F-4D97-AF65-F5344CB8AC3E}">
        <p14:creationId xmlns:p14="http://schemas.microsoft.com/office/powerpoint/2010/main" val="77284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Přechod PN</a:t>
            </a:r>
            <a:endParaRPr lang="en-US" sz="3600" b="1" i="1" dirty="0">
              <a:effectLst>
                <a:outerShdw blurRad="38100" dist="38100" dir="2700000" algn="tl">
                  <a:srgbClr val="000000">
                    <a:alpha val="43137"/>
                  </a:srgbClr>
                </a:outerShdw>
              </a:effectLst>
            </a:endParaRPr>
          </a:p>
        </p:txBody>
      </p:sp>
      <p:pic>
        <p:nvPicPr>
          <p:cNvPr id="5126" name="Picture 6" descr="http://www.angelfire.com/planet/funwithtransistors/images/03-SD_Making_Diod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223" y="2377804"/>
            <a:ext cx="2952000" cy="136490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852199" y="1758384"/>
            <a:ext cx="4994273" cy="2723823"/>
          </a:xfrm>
          <a:prstGeom prst="rect">
            <a:avLst/>
          </a:prstGeom>
          <a:noFill/>
        </p:spPr>
        <p:txBody>
          <a:bodyPr wrap="square" rtlCol="0">
            <a:spAutoFit/>
          </a:bodyPr>
          <a:lstStyle/>
          <a:p>
            <a:r>
              <a:rPr lang="cs-CZ" sz="1900" dirty="0" smtClean="0"/>
              <a:t>PN přechod je </a:t>
            </a:r>
            <a:r>
              <a:rPr lang="cs-CZ" sz="1900" b="1" i="1" dirty="0" smtClean="0"/>
              <a:t>oblast na rozhraní polovodiče typu P a polovodiče typu N</a:t>
            </a:r>
            <a:r>
              <a:rPr lang="cs-CZ" sz="1900" dirty="0" smtClean="0"/>
              <a:t>. Při spojení těchto polovodičů se spojí přebytek volných elektronů a přebytek děr, čímž </a:t>
            </a:r>
            <a:r>
              <a:rPr lang="cs-CZ" sz="1900" b="1" i="1" dirty="0" smtClean="0"/>
              <a:t>vznikne oblast bez volných nosičů náboje</a:t>
            </a:r>
            <a:r>
              <a:rPr lang="cs-CZ" sz="1900" dirty="0" smtClean="0"/>
              <a:t> (tzv. </a:t>
            </a:r>
            <a:r>
              <a:rPr lang="cs-CZ" sz="1900" b="1" i="1" dirty="0" smtClean="0">
                <a:solidFill>
                  <a:schemeClr val="accent2">
                    <a:lumMod val="50000"/>
                  </a:schemeClr>
                </a:solidFill>
              </a:rPr>
              <a:t>depleční oblast</a:t>
            </a:r>
            <a:r>
              <a:rPr lang="cs-CZ" sz="1900" dirty="0" smtClean="0"/>
              <a:t>). Zbylé ionty zapříčiní vznik elektrického pole a jeho směr je takový, že se </a:t>
            </a:r>
            <a:r>
              <a:rPr lang="cs-CZ" sz="1900" b="1" i="1" dirty="0" smtClean="0"/>
              <a:t>zabrání volným nábojům pronikat přes tuto oblast</a:t>
            </a:r>
            <a:r>
              <a:rPr lang="cs-CZ" sz="1900" dirty="0"/>
              <a:t> </a:t>
            </a:r>
            <a:r>
              <a:rPr lang="cs-CZ" sz="1900" dirty="0" smtClean="0"/>
              <a:t>a proud teče pouze jedním směrem.</a:t>
            </a:r>
            <a:endParaRPr lang="en-US" sz="1900" dirty="0"/>
          </a:p>
        </p:txBody>
      </p:sp>
      <p:grpSp>
        <p:nvGrpSpPr>
          <p:cNvPr id="4" name="Skupina 3"/>
          <p:cNvGrpSpPr/>
          <p:nvPr/>
        </p:nvGrpSpPr>
        <p:grpSpPr>
          <a:xfrm>
            <a:off x="539748" y="3737766"/>
            <a:ext cx="2678949" cy="864000"/>
            <a:chOff x="983413" y="3750299"/>
            <a:chExt cx="2678949" cy="864000"/>
          </a:xfrm>
        </p:grpSpPr>
        <p:cxnSp>
          <p:nvCxnSpPr>
            <p:cNvPr id="6" name="Přímá spojnice 5"/>
            <p:cNvCxnSpPr/>
            <p:nvPr/>
          </p:nvCxnSpPr>
          <p:spPr>
            <a:xfrm>
              <a:off x="1951759" y="3750299"/>
              <a:ext cx="0" cy="864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2734541" y="3750299"/>
              <a:ext cx="0" cy="864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983413" y="3971520"/>
              <a:ext cx="2678949" cy="523220"/>
            </a:xfrm>
            <a:prstGeom prst="rect">
              <a:avLst/>
            </a:prstGeom>
            <a:noFill/>
          </p:spPr>
          <p:txBody>
            <a:bodyPr wrap="square" rtlCol="0">
              <a:spAutoFit/>
            </a:bodyPr>
            <a:lstStyle/>
            <a:p>
              <a:pPr algn="ctr"/>
              <a:r>
                <a:rPr lang="cs-CZ" sz="1400" b="1" dirty="0" smtClean="0">
                  <a:solidFill>
                    <a:srgbClr val="C00000"/>
                  </a:solidFill>
                </a:rPr>
                <a:t>depleční</a:t>
              </a:r>
            </a:p>
            <a:p>
              <a:pPr algn="ctr"/>
              <a:r>
                <a:rPr lang="cs-CZ" sz="1400" b="1" dirty="0" smtClean="0">
                  <a:solidFill>
                    <a:srgbClr val="C00000"/>
                  </a:solidFill>
                </a:rPr>
                <a:t>oblast</a:t>
              </a:r>
              <a:endParaRPr lang="en-US" sz="1400" b="1" dirty="0">
                <a:solidFill>
                  <a:srgbClr val="C00000"/>
                </a:solidFill>
              </a:endParaRPr>
            </a:p>
          </p:txBody>
        </p:sp>
      </p:grpSp>
    </p:spTree>
    <p:extLst>
      <p:ext uri="{BB962C8B-B14F-4D97-AF65-F5344CB8AC3E}">
        <p14:creationId xmlns:p14="http://schemas.microsoft.com/office/powerpoint/2010/main" val="2502085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Konstanta úměrnosti k, permitivita </a:t>
            </a:r>
            <a:r>
              <a:rPr lang="el-GR" sz="3600" b="1" i="1" dirty="0" smtClean="0">
                <a:effectLst>
                  <a:outerShdw blurRad="38100" dist="38100" dir="2700000" algn="tl">
                    <a:srgbClr val="000000">
                      <a:alpha val="43137"/>
                    </a:srgbClr>
                  </a:outerShdw>
                </a:effectLst>
              </a:rPr>
              <a:t>ε</a:t>
            </a:r>
            <a:endParaRPr lang="en-US" sz="3600" b="1"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TextovéPole 2"/>
              <p:cNvSpPr txBox="1"/>
              <p:nvPr/>
            </p:nvSpPr>
            <p:spPr>
              <a:xfrm>
                <a:off x="438150" y="1325563"/>
                <a:ext cx="7991475" cy="2206053"/>
              </a:xfrm>
              <a:prstGeom prst="rect">
                <a:avLst/>
              </a:prstGeom>
              <a:noFill/>
            </p:spPr>
            <p:txBody>
              <a:bodyPr wrap="square" rtlCol="0">
                <a:spAutoFit/>
              </a:bodyPr>
              <a:lstStyle/>
              <a:p>
                <a:r>
                  <a:rPr lang="cs-CZ" sz="2000" b="1" dirty="0" smtClean="0">
                    <a:solidFill>
                      <a:schemeClr val="accent2">
                        <a:lumMod val="50000"/>
                      </a:schemeClr>
                    </a:solidFill>
                  </a:rPr>
                  <a:t>Konstanta úměrnosti </a:t>
                </a:r>
                <a:r>
                  <a:rPr lang="cs-CZ" sz="2000" b="1" i="1" dirty="0" smtClean="0">
                    <a:solidFill>
                      <a:schemeClr val="accent2">
                        <a:lumMod val="50000"/>
                      </a:schemeClr>
                    </a:solidFill>
                  </a:rPr>
                  <a:t>k</a:t>
                </a:r>
                <a:r>
                  <a:rPr lang="cs-CZ" sz="2000" b="1" dirty="0" smtClean="0">
                    <a:solidFill>
                      <a:schemeClr val="accent2">
                        <a:lumMod val="50000"/>
                      </a:schemeClr>
                    </a:solidFill>
                  </a:rPr>
                  <a:t> </a:t>
                </a:r>
                <a:r>
                  <a:rPr lang="cs-CZ" sz="2000" dirty="0" smtClean="0"/>
                  <a:t>– míra elektrické síly mezi náboji. Elektrická síla v látkovém prostředí je ve srovnání s vakuem menší. </a:t>
                </a:r>
              </a:p>
              <a:p>
                <a:endParaRPr lang="cs-CZ" sz="2000" dirty="0"/>
              </a:p>
              <a:p>
                <a:endParaRPr lang="cs-CZ" sz="2000" dirty="0" smtClean="0"/>
              </a:p>
              <a:p>
                <a:pPr/>
                <a14:m>
                  <m:oMathPara xmlns:m="http://schemas.openxmlformats.org/officeDocument/2006/math">
                    <m:oMathParaPr>
                      <m:jc m:val="centerGroup"/>
                    </m:oMathParaPr>
                    <m:oMath xmlns:m="http://schemas.openxmlformats.org/officeDocument/2006/math">
                      <m:r>
                        <a:rPr lang="cs-CZ" sz="2800" b="1" i="1" smtClean="0">
                          <a:solidFill>
                            <a:schemeClr val="accent2">
                              <a:lumMod val="50000"/>
                            </a:schemeClr>
                          </a:solidFill>
                          <a:latin typeface="Cambria Math" panose="02040503050406030204" pitchFamily="18" charset="0"/>
                        </a:rPr>
                        <m:t>𝒌</m:t>
                      </m:r>
                      <m:r>
                        <a:rPr lang="cs-CZ" sz="2800" b="1" i="1" smtClean="0">
                          <a:solidFill>
                            <a:schemeClr val="accent2">
                              <a:lumMod val="50000"/>
                            </a:schemeClr>
                          </a:solidFill>
                          <a:latin typeface="Cambria Math" panose="02040503050406030204" pitchFamily="18" charset="0"/>
                        </a:rPr>
                        <m:t>=</m:t>
                      </m:r>
                      <m:f>
                        <m:fPr>
                          <m:ctrlPr>
                            <a:rPr lang="cs-CZ" sz="2800" b="1" i="1" smtClean="0">
                              <a:solidFill>
                                <a:schemeClr val="accent2">
                                  <a:lumMod val="50000"/>
                                </a:schemeClr>
                              </a:solidFill>
                              <a:latin typeface="Cambria Math" panose="02040503050406030204" pitchFamily="18" charset="0"/>
                            </a:rPr>
                          </m:ctrlPr>
                        </m:fPr>
                        <m:num>
                          <m:r>
                            <a:rPr lang="cs-CZ" sz="2800" b="1" i="1" smtClean="0">
                              <a:solidFill>
                                <a:schemeClr val="accent2">
                                  <a:lumMod val="50000"/>
                                </a:schemeClr>
                              </a:solidFill>
                              <a:latin typeface="Cambria Math" panose="02040503050406030204" pitchFamily="18" charset="0"/>
                            </a:rPr>
                            <m:t>𝟏</m:t>
                          </m:r>
                        </m:num>
                        <m:den>
                          <m:r>
                            <a:rPr lang="cs-CZ" sz="2800" b="1" i="1" smtClean="0">
                              <a:solidFill>
                                <a:schemeClr val="accent2">
                                  <a:lumMod val="50000"/>
                                </a:schemeClr>
                              </a:solidFill>
                              <a:latin typeface="Cambria Math" panose="02040503050406030204" pitchFamily="18" charset="0"/>
                            </a:rPr>
                            <m:t>𝟒</m:t>
                          </m:r>
                          <m:r>
                            <a:rPr lang="cs-CZ" sz="2800" b="1" i="1" smtClean="0">
                              <a:solidFill>
                                <a:schemeClr val="accent2">
                                  <a:lumMod val="50000"/>
                                </a:schemeClr>
                              </a:solidFill>
                              <a:latin typeface="Cambria Math" panose="02040503050406030204" pitchFamily="18" charset="0"/>
                              <a:ea typeface="Cambria Math" panose="02040503050406030204" pitchFamily="18" charset="0"/>
                            </a:rPr>
                            <m:t>𝝅</m:t>
                          </m:r>
                          <m:sSub>
                            <m:sSubPr>
                              <m:ctrlPr>
                                <a:rPr lang="cs-CZ" sz="2800" b="1" i="1" smtClean="0">
                                  <a:solidFill>
                                    <a:schemeClr val="accent2">
                                      <a:lumMod val="50000"/>
                                    </a:schemeClr>
                                  </a:solidFill>
                                  <a:latin typeface="Cambria Math" panose="02040503050406030204" pitchFamily="18" charset="0"/>
                                  <a:ea typeface="Cambria Math" panose="02040503050406030204" pitchFamily="18" charset="0"/>
                                </a:rPr>
                              </m:ctrlPr>
                            </m:sSubPr>
                            <m:e>
                              <m:r>
                                <a:rPr lang="cs-CZ" sz="2800" b="1" i="1" smtClean="0">
                                  <a:solidFill>
                                    <a:schemeClr val="accent2">
                                      <a:lumMod val="50000"/>
                                    </a:schemeClr>
                                  </a:solidFill>
                                  <a:latin typeface="Cambria Math" panose="02040503050406030204" pitchFamily="18" charset="0"/>
                                  <a:ea typeface="Cambria Math" panose="02040503050406030204" pitchFamily="18" charset="0"/>
                                </a:rPr>
                                <m:t>𝜺</m:t>
                              </m:r>
                            </m:e>
                            <m:sub>
                              <m:r>
                                <a:rPr lang="cs-CZ" sz="2800" b="1" i="1" smtClean="0">
                                  <a:solidFill>
                                    <a:schemeClr val="accent2">
                                      <a:lumMod val="50000"/>
                                    </a:schemeClr>
                                  </a:solidFill>
                                  <a:latin typeface="Cambria Math" panose="02040503050406030204" pitchFamily="18" charset="0"/>
                                  <a:ea typeface="Cambria Math" panose="02040503050406030204" pitchFamily="18" charset="0"/>
                                </a:rPr>
                                <m:t>𝟎</m:t>
                              </m:r>
                            </m:sub>
                          </m:sSub>
                          <m:sSub>
                            <m:sSubPr>
                              <m:ctrlPr>
                                <a:rPr lang="cs-CZ" sz="2800" b="1" i="1" smtClean="0">
                                  <a:solidFill>
                                    <a:schemeClr val="accent2">
                                      <a:lumMod val="50000"/>
                                    </a:schemeClr>
                                  </a:solidFill>
                                  <a:latin typeface="Cambria Math" panose="02040503050406030204" pitchFamily="18" charset="0"/>
                                  <a:ea typeface="Cambria Math" panose="02040503050406030204" pitchFamily="18" charset="0"/>
                                </a:rPr>
                              </m:ctrlPr>
                            </m:sSubPr>
                            <m:e>
                              <m:r>
                                <a:rPr lang="cs-CZ" sz="2800" b="1" i="1" smtClean="0">
                                  <a:solidFill>
                                    <a:schemeClr val="accent2">
                                      <a:lumMod val="50000"/>
                                    </a:schemeClr>
                                  </a:solidFill>
                                  <a:latin typeface="Cambria Math" panose="02040503050406030204" pitchFamily="18" charset="0"/>
                                  <a:ea typeface="Cambria Math" panose="02040503050406030204" pitchFamily="18" charset="0"/>
                                </a:rPr>
                                <m:t>𝜺</m:t>
                              </m:r>
                            </m:e>
                            <m:sub>
                              <m:r>
                                <a:rPr lang="cs-CZ" sz="2800" b="1" i="1" smtClean="0">
                                  <a:solidFill>
                                    <a:schemeClr val="accent2">
                                      <a:lumMod val="50000"/>
                                    </a:schemeClr>
                                  </a:solidFill>
                                  <a:latin typeface="Cambria Math" panose="02040503050406030204" pitchFamily="18" charset="0"/>
                                  <a:ea typeface="Cambria Math" panose="02040503050406030204" pitchFamily="18" charset="0"/>
                                </a:rPr>
                                <m:t>𝒓</m:t>
                              </m:r>
                            </m:sub>
                          </m:sSub>
                        </m:den>
                      </m:f>
                    </m:oMath>
                  </m:oMathPara>
                </a14:m>
                <a:endParaRPr lang="en-US" sz="2800"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438150" y="1325563"/>
                <a:ext cx="7991475" cy="2206053"/>
              </a:xfrm>
              <a:prstGeom prst="rect">
                <a:avLst/>
              </a:prstGeom>
              <a:blipFill rotWithShape="0">
                <a:blip r:embed="rId2"/>
                <a:stretch>
                  <a:fillRect l="-839" t="-1381"/>
                </a:stretch>
              </a:blipFill>
            </p:spPr>
            <p:txBody>
              <a:bodyPr/>
              <a:lstStyle/>
              <a:p>
                <a:r>
                  <a:rPr lang="en-US">
                    <a:noFill/>
                  </a:rPr>
                  <a:t> </a:t>
                </a:r>
              </a:p>
            </p:txBody>
          </p:sp>
        </mc:Fallback>
      </mc:AlternateContent>
      <p:sp>
        <p:nvSpPr>
          <p:cNvPr id="4" name="TextovéPole 3"/>
          <p:cNvSpPr txBox="1"/>
          <p:nvPr/>
        </p:nvSpPr>
        <p:spPr>
          <a:xfrm>
            <a:off x="438150" y="4019550"/>
            <a:ext cx="8010525" cy="1938992"/>
          </a:xfrm>
          <a:prstGeom prst="rect">
            <a:avLst/>
          </a:prstGeom>
          <a:noFill/>
        </p:spPr>
        <p:txBody>
          <a:bodyPr wrap="square" rtlCol="0">
            <a:spAutoFit/>
          </a:bodyPr>
          <a:lstStyle/>
          <a:p>
            <a:r>
              <a:rPr lang="el-GR" sz="2000" b="1" i="1" dirty="0">
                <a:solidFill>
                  <a:schemeClr val="accent2">
                    <a:lumMod val="50000"/>
                  </a:schemeClr>
                </a:solidFill>
              </a:rPr>
              <a:t>ε</a:t>
            </a:r>
            <a:r>
              <a:rPr lang="cs-CZ" sz="2000" b="1" i="1" baseline="-25000" dirty="0" smtClean="0">
                <a:solidFill>
                  <a:schemeClr val="accent2">
                    <a:lumMod val="50000"/>
                  </a:schemeClr>
                </a:solidFill>
              </a:rPr>
              <a:t>0</a:t>
            </a:r>
            <a:r>
              <a:rPr lang="cs-CZ" sz="2000" b="1" dirty="0" smtClean="0">
                <a:solidFill>
                  <a:schemeClr val="accent2">
                    <a:lumMod val="50000"/>
                  </a:schemeClr>
                </a:solidFill>
              </a:rPr>
              <a:t> </a:t>
            </a:r>
            <a:r>
              <a:rPr lang="cs-CZ" sz="2000" dirty="0" smtClean="0">
                <a:solidFill>
                  <a:schemeClr val="accent2">
                    <a:lumMod val="50000"/>
                  </a:schemeClr>
                </a:solidFill>
              </a:rPr>
              <a:t>– </a:t>
            </a:r>
            <a:r>
              <a:rPr lang="cs-CZ" sz="2000" b="1" dirty="0" smtClean="0">
                <a:solidFill>
                  <a:schemeClr val="accent2">
                    <a:lumMod val="50000"/>
                  </a:schemeClr>
                </a:solidFill>
              </a:rPr>
              <a:t>permitivita vakua</a:t>
            </a:r>
            <a:r>
              <a:rPr lang="cs-CZ" sz="2000" dirty="0" smtClean="0"/>
              <a:t>; </a:t>
            </a:r>
            <a:r>
              <a:rPr lang="cs-CZ" sz="2000" dirty="0"/>
              <a:t>8,854.10</a:t>
            </a:r>
            <a:r>
              <a:rPr lang="cs-CZ" sz="2000" baseline="30000" dirty="0"/>
              <a:t>–12</a:t>
            </a:r>
            <a:r>
              <a:rPr lang="cs-CZ" sz="2000" dirty="0"/>
              <a:t> C</a:t>
            </a:r>
            <a:r>
              <a:rPr lang="cs-CZ" sz="2000" baseline="30000" dirty="0"/>
              <a:t>2</a:t>
            </a:r>
            <a:r>
              <a:rPr lang="cs-CZ" sz="2000" dirty="0"/>
              <a:t> </a:t>
            </a:r>
            <a:r>
              <a:rPr lang="cs-CZ" sz="2000" dirty="0">
                <a:sym typeface="Symbol" panose="05050102010706020507" pitchFamily="18" charset="2"/>
              </a:rPr>
              <a:t></a:t>
            </a:r>
            <a:r>
              <a:rPr lang="cs-CZ" sz="2000" dirty="0"/>
              <a:t> N</a:t>
            </a:r>
            <a:r>
              <a:rPr lang="cs-CZ" sz="2000" baseline="30000" dirty="0"/>
              <a:t>–1</a:t>
            </a:r>
            <a:r>
              <a:rPr lang="cs-CZ" sz="2000" dirty="0"/>
              <a:t> </a:t>
            </a:r>
            <a:r>
              <a:rPr lang="cs-CZ" sz="2000" dirty="0">
                <a:sym typeface="Symbol" panose="05050102010706020507" pitchFamily="18" charset="2"/>
              </a:rPr>
              <a:t></a:t>
            </a:r>
            <a:r>
              <a:rPr lang="cs-CZ" sz="2000" dirty="0"/>
              <a:t> </a:t>
            </a:r>
            <a:r>
              <a:rPr lang="cs-CZ" sz="2000" dirty="0" smtClean="0"/>
              <a:t>m</a:t>
            </a:r>
            <a:r>
              <a:rPr lang="cs-CZ" sz="2000" baseline="30000" dirty="0" smtClean="0"/>
              <a:t>–2</a:t>
            </a:r>
            <a:r>
              <a:rPr lang="cs-CZ" sz="2000" dirty="0" smtClean="0"/>
              <a:t> (v jednotkách SI jako F.m</a:t>
            </a:r>
            <a:r>
              <a:rPr lang="cs-CZ" sz="2000" baseline="30000" dirty="0" smtClean="0"/>
              <a:t>-1</a:t>
            </a:r>
            <a:r>
              <a:rPr lang="cs-CZ" sz="2000" dirty="0" smtClean="0"/>
              <a:t>)</a:t>
            </a:r>
            <a:endParaRPr lang="cs-CZ" sz="2000" baseline="30000" dirty="0" smtClean="0"/>
          </a:p>
          <a:p>
            <a:r>
              <a:rPr lang="el-GR" sz="2000" b="1" i="1" dirty="0" smtClean="0">
                <a:solidFill>
                  <a:schemeClr val="accent2">
                    <a:lumMod val="50000"/>
                  </a:schemeClr>
                </a:solidFill>
              </a:rPr>
              <a:t>ε</a:t>
            </a:r>
            <a:r>
              <a:rPr lang="cs-CZ" sz="2000" b="1" i="1" baseline="-25000" dirty="0">
                <a:solidFill>
                  <a:schemeClr val="accent2">
                    <a:lumMod val="50000"/>
                  </a:schemeClr>
                </a:solidFill>
              </a:rPr>
              <a:t>r</a:t>
            </a:r>
            <a:r>
              <a:rPr lang="cs-CZ" sz="2000" b="1" i="1" dirty="0" smtClean="0">
                <a:solidFill>
                  <a:schemeClr val="accent2">
                    <a:lumMod val="50000"/>
                  </a:schemeClr>
                </a:solidFill>
              </a:rPr>
              <a:t> </a:t>
            </a:r>
            <a:r>
              <a:rPr lang="cs-CZ" sz="2000" i="1" dirty="0" smtClean="0">
                <a:solidFill>
                  <a:schemeClr val="accent2">
                    <a:lumMod val="50000"/>
                  </a:schemeClr>
                </a:solidFill>
              </a:rPr>
              <a:t>– </a:t>
            </a:r>
            <a:r>
              <a:rPr lang="cs-CZ" sz="2000" b="1" dirty="0" smtClean="0">
                <a:solidFill>
                  <a:schemeClr val="accent2">
                    <a:lumMod val="50000"/>
                  </a:schemeClr>
                </a:solidFill>
              </a:rPr>
              <a:t>relativní permitivita</a:t>
            </a:r>
            <a:r>
              <a:rPr lang="cs-CZ" sz="2000" dirty="0" smtClean="0"/>
              <a:t>; různá pro každé prostředí či látku</a:t>
            </a:r>
          </a:p>
          <a:p>
            <a:endParaRPr lang="cs-CZ" sz="2000" dirty="0"/>
          </a:p>
          <a:p>
            <a:r>
              <a:rPr lang="cs-CZ" sz="2000" dirty="0" smtClean="0"/>
              <a:t>Permitivita říká, jak velké elektrické pole „protéká“ prostředím mezi dvěma bodovými náboji (je to míra jakéhosi odporu prostředí, který klade prostředí vznikajícímu elektrickému poli).</a:t>
            </a:r>
            <a:endParaRPr lang="en-US" sz="2000" dirty="0"/>
          </a:p>
        </p:txBody>
      </p:sp>
    </p:spTree>
    <p:extLst>
      <p:ext uri="{BB962C8B-B14F-4D97-AF65-F5344CB8AC3E}">
        <p14:creationId xmlns:p14="http://schemas.microsoft.com/office/powerpoint/2010/main" val="3232504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„Mapa“ elektrického pole</a:t>
            </a:r>
            <a:endParaRPr lang="en-US" sz="3600" b="1" i="1" dirty="0">
              <a:effectLst>
                <a:outerShdw blurRad="38100" dist="38100" dir="2700000" algn="tl">
                  <a:srgbClr val="000000">
                    <a:alpha val="43137"/>
                  </a:srgbClr>
                </a:outerShdw>
              </a:effectLst>
            </a:endParaRPr>
          </a:p>
        </p:txBody>
      </p:sp>
      <p:pic>
        <p:nvPicPr>
          <p:cNvPr id="2050" name="Picture 2" descr="Force animation (32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63750" y="1325563"/>
            <a:ext cx="356235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map.gif (2410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850" y="4519181"/>
            <a:ext cx="3168000" cy="14310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regentsprep.org/Regents/physics/phys03/afmap/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350" y="4519181"/>
            <a:ext cx="3168000" cy="143106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28650" y="1256849"/>
            <a:ext cx="3981450" cy="1446550"/>
          </a:xfrm>
          <a:prstGeom prst="rect">
            <a:avLst/>
          </a:prstGeom>
          <a:noFill/>
        </p:spPr>
        <p:txBody>
          <a:bodyPr wrap="square" rtlCol="0">
            <a:spAutoFit/>
          </a:bodyPr>
          <a:lstStyle/>
          <a:p>
            <a:r>
              <a:rPr lang="cs-CZ" sz="2200" dirty="0" smtClean="0"/>
              <a:t>Když chceme zjistit, jak vlastně elektrické pole vypadá, stačí sledovat cestu pohybujícího se náboje vůči stojícímu.</a:t>
            </a:r>
            <a:endParaRPr lang="en-US" sz="2200" dirty="0"/>
          </a:p>
        </p:txBody>
      </p:sp>
      <p:sp>
        <p:nvSpPr>
          <p:cNvPr id="4" name="TextovéPole 3"/>
          <p:cNvSpPr txBox="1"/>
          <p:nvPr/>
        </p:nvSpPr>
        <p:spPr>
          <a:xfrm>
            <a:off x="704850" y="3057292"/>
            <a:ext cx="3448050" cy="1107996"/>
          </a:xfrm>
          <a:prstGeom prst="rect">
            <a:avLst/>
          </a:prstGeom>
          <a:noFill/>
        </p:spPr>
        <p:txBody>
          <a:bodyPr wrap="square" rtlCol="0">
            <a:spAutoFit/>
          </a:bodyPr>
          <a:lstStyle/>
          <a:p>
            <a:r>
              <a:rPr lang="cs-CZ" sz="2200" dirty="0" smtClean="0"/>
              <a:t>Směr siločár od kladného k zápornému náboji je dán konvencí.</a:t>
            </a:r>
            <a:endParaRPr lang="en-US" sz="2200" dirty="0"/>
          </a:p>
        </p:txBody>
      </p:sp>
    </p:spTree>
    <p:extLst>
      <p:ext uri="{BB962C8B-B14F-4D97-AF65-F5344CB8AC3E}">
        <p14:creationId xmlns:p14="http://schemas.microsoft.com/office/powerpoint/2010/main" val="3772101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Intenzita statického elektrického pole</a:t>
            </a:r>
            <a:endParaRPr lang="en-US" sz="3600" b="1" i="1" dirty="0">
              <a:effectLst>
                <a:outerShdw blurRad="38100" dist="38100" dir="2700000" algn="tl">
                  <a:srgbClr val="000000">
                    <a:alpha val="43137"/>
                  </a:srgbClr>
                </a:outerShdw>
              </a:effectLst>
            </a:endParaRPr>
          </a:p>
        </p:txBody>
      </p:sp>
      <p:pic>
        <p:nvPicPr>
          <p:cNvPr id="3074" name="Picture 2" descr="http://homepages.engineering.auckland.ac.nz/~kacprzak/notes_files/image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96" y="1325563"/>
            <a:ext cx="2797714" cy="244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ovéPole 2"/>
              <p:cNvSpPr txBox="1"/>
              <p:nvPr/>
            </p:nvSpPr>
            <p:spPr>
              <a:xfrm>
                <a:off x="3854454" y="1325563"/>
                <a:ext cx="4819650" cy="2316083"/>
              </a:xfrm>
              <a:prstGeom prst="rect">
                <a:avLst/>
              </a:prstGeom>
              <a:noFill/>
            </p:spPr>
            <p:txBody>
              <a:bodyPr wrap="square" rtlCol="0">
                <a:spAutoFit/>
              </a:bodyPr>
              <a:lstStyle/>
              <a:p>
                <a:r>
                  <a:rPr lang="cs-CZ" sz="2400" dirty="0" smtClean="0"/>
                  <a:t>Intenzita elektrického pole je </a:t>
                </a:r>
                <a:r>
                  <a:rPr lang="cs-CZ" sz="2400" b="1" i="1" dirty="0" smtClean="0"/>
                  <a:t>síla, která působí na kladný jednotkový náboj</a:t>
                </a:r>
                <a:r>
                  <a:rPr lang="cs-CZ" sz="2400" dirty="0" smtClean="0"/>
                  <a:t>:</a:t>
                </a:r>
              </a:p>
              <a:p>
                <a:endParaRPr lang="cs-CZ" sz="2400" dirty="0"/>
              </a:p>
              <a:p>
                <a:pPr/>
                <a14:m>
                  <m:oMathPara xmlns:m="http://schemas.openxmlformats.org/officeDocument/2006/math">
                    <m:oMathParaPr>
                      <m:jc m:val="centerGroup"/>
                    </m:oMathParaPr>
                    <m:oMath xmlns:m="http://schemas.openxmlformats.org/officeDocument/2006/math">
                      <m:r>
                        <a:rPr lang="cs-CZ" sz="2400" b="1" i="1" smtClean="0">
                          <a:solidFill>
                            <a:schemeClr val="accent2">
                              <a:lumMod val="50000"/>
                            </a:schemeClr>
                          </a:solidFill>
                          <a:latin typeface="Cambria Math" panose="02040503050406030204" pitchFamily="18" charset="0"/>
                        </a:rPr>
                        <m:t>𝑬</m:t>
                      </m:r>
                      <m:r>
                        <a:rPr lang="cs-CZ" sz="2400" b="1" i="1" smtClean="0">
                          <a:solidFill>
                            <a:schemeClr val="accent2">
                              <a:lumMod val="50000"/>
                            </a:schemeClr>
                          </a:solidFill>
                          <a:latin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rPr>
                          </m:ctrlPr>
                        </m:fPr>
                        <m:num>
                          <m:sSub>
                            <m:sSubPr>
                              <m:ctrlPr>
                                <a:rPr lang="cs-CZ" sz="2400" b="1" i="1" smtClean="0">
                                  <a:solidFill>
                                    <a:schemeClr val="accent2">
                                      <a:lumMod val="50000"/>
                                    </a:schemeClr>
                                  </a:solidFill>
                                  <a:latin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rPr>
                                <m:t>𝑭</m:t>
                              </m:r>
                            </m:e>
                            <m:sub>
                              <m:r>
                                <a:rPr lang="cs-CZ" sz="2400" b="1" i="1" smtClean="0">
                                  <a:solidFill>
                                    <a:schemeClr val="accent2">
                                      <a:lumMod val="50000"/>
                                    </a:schemeClr>
                                  </a:solidFill>
                                  <a:latin typeface="Cambria Math" panose="02040503050406030204" pitchFamily="18" charset="0"/>
                                </a:rPr>
                                <m:t>𝒆</m:t>
                              </m:r>
                            </m:sub>
                          </m:sSub>
                        </m:num>
                        <m:den>
                          <m:r>
                            <a:rPr lang="cs-CZ" sz="2400" b="1" i="1" smtClean="0">
                              <a:solidFill>
                                <a:schemeClr val="accent2">
                                  <a:lumMod val="50000"/>
                                </a:schemeClr>
                              </a:solidFill>
                              <a:latin typeface="Cambria Math" panose="02040503050406030204" pitchFamily="18" charset="0"/>
                            </a:rPr>
                            <m:t>𝑸</m:t>
                          </m:r>
                        </m:den>
                      </m:f>
                    </m:oMath>
                  </m:oMathPara>
                </a14:m>
                <a:endParaRPr lang="en-US" sz="2400"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3854454" y="1325563"/>
                <a:ext cx="4819650" cy="2316083"/>
              </a:xfrm>
              <a:prstGeom prst="rect">
                <a:avLst/>
              </a:prstGeom>
              <a:blipFill rotWithShape="0">
                <a:blip r:embed="rId3"/>
                <a:stretch>
                  <a:fillRect l="-1896" t="-2105"/>
                </a:stretch>
              </a:blipFill>
            </p:spPr>
            <p:txBody>
              <a:bodyPr/>
              <a:lstStyle/>
              <a:p>
                <a:r>
                  <a:rPr lang="en-US">
                    <a:noFill/>
                  </a:rPr>
                  <a:t> </a:t>
                </a:r>
              </a:p>
            </p:txBody>
          </p:sp>
        </mc:Fallback>
      </mc:AlternateContent>
      <p:sp>
        <p:nvSpPr>
          <p:cNvPr id="4" name="TextovéPole 3"/>
          <p:cNvSpPr txBox="1"/>
          <p:nvPr/>
        </p:nvSpPr>
        <p:spPr>
          <a:xfrm>
            <a:off x="671513" y="4206574"/>
            <a:ext cx="7800974" cy="1785104"/>
          </a:xfrm>
          <a:prstGeom prst="rect">
            <a:avLst/>
          </a:prstGeom>
          <a:noFill/>
        </p:spPr>
        <p:txBody>
          <a:bodyPr wrap="square" rtlCol="0">
            <a:spAutoFit/>
          </a:bodyPr>
          <a:lstStyle/>
          <a:p>
            <a:r>
              <a:rPr lang="cs-CZ" sz="2200" dirty="0" smtClean="0"/>
              <a:t>Intenzita je </a:t>
            </a:r>
            <a:r>
              <a:rPr lang="cs-CZ" sz="2200" b="1" dirty="0" smtClean="0"/>
              <a:t>vektorová veličina</a:t>
            </a:r>
            <a:r>
              <a:rPr lang="cs-CZ" sz="2200" dirty="0" smtClean="0"/>
              <a:t> (její směr určíme jako tečnu k siločáře v daném místě el. </a:t>
            </a:r>
            <a:r>
              <a:rPr lang="cs-CZ" sz="2200" dirty="0"/>
              <a:t>p</a:t>
            </a:r>
            <a:r>
              <a:rPr lang="cs-CZ" sz="2200" dirty="0" smtClean="0"/>
              <a:t>ole); jednotkou je </a:t>
            </a:r>
            <a:r>
              <a:rPr lang="cs-CZ" sz="2200" b="1" i="1" dirty="0" smtClean="0"/>
              <a:t>N.C</a:t>
            </a:r>
            <a:r>
              <a:rPr lang="cs-CZ" sz="2200" b="1" i="1" baseline="30000" dirty="0" smtClean="0"/>
              <a:t>-1</a:t>
            </a:r>
            <a:r>
              <a:rPr lang="cs-CZ" sz="2200" dirty="0" smtClean="0"/>
              <a:t> (v jednotkách SI jako </a:t>
            </a:r>
            <a:r>
              <a:rPr lang="cs-CZ" sz="2200" b="1" i="1" dirty="0" smtClean="0"/>
              <a:t>V.m</a:t>
            </a:r>
            <a:r>
              <a:rPr lang="cs-CZ" sz="2200" b="1" i="1" baseline="30000" dirty="0" smtClean="0"/>
              <a:t>-1</a:t>
            </a:r>
            <a:r>
              <a:rPr lang="cs-CZ" sz="2200" dirty="0" smtClean="0"/>
              <a:t>).</a:t>
            </a:r>
          </a:p>
          <a:p>
            <a:r>
              <a:rPr lang="cs-CZ" sz="2200" dirty="0" smtClean="0"/>
              <a:t>Intenzita el. pole tvořeného </a:t>
            </a:r>
            <a:r>
              <a:rPr lang="cs-CZ" sz="2200" i="1" dirty="0" smtClean="0"/>
              <a:t>N</a:t>
            </a:r>
            <a:r>
              <a:rPr lang="cs-CZ" sz="2200" dirty="0" smtClean="0"/>
              <a:t> počtem nábojů je dána vektorovým součtem el. polí všech dílčích nábojů.</a:t>
            </a:r>
            <a:endParaRPr lang="en-US" sz="2200" dirty="0"/>
          </a:p>
        </p:txBody>
      </p:sp>
    </p:spTree>
    <p:extLst>
      <p:ext uri="{BB962C8B-B14F-4D97-AF65-F5344CB8AC3E}">
        <p14:creationId xmlns:p14="http://schemas.microsoft.com/office/powerpoint/2010/main" val="861383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Elektrický potenciál, napětí</a:t>
            </a:r>
            <a:endParaRPr lang="en-US" sz="3600" b="1" i="1" dirty="0">
              <a:effectLst>
                <a:outerShdw blurRad="38100" dist="38100" dir="2700000" algn="tl">
                  <a:srgbClr val="000000">
                    <a:alpha val="43137"/>
                  </a:srgbClr>
                </a:outerShdw>
              </a:effectLst>
            </a:endParaRPr>
          </a:p>
        </p:txBody>
      </p:sp>
      <p:sp>
        <p:nvSpPr>
          <p:cNvPr id="4" name="TextovéPole 3"/>
          <p:cNvSpPr txBox="1"/>
          <p:nvPr/>
        </p:nvSpPr>
        <p:spPr>
          <a:xfrm>
            <a:off x="4410074" y="1424987"/>
            <a:ext cx="4391025" cy="1554272"/>
          </a:xfrm>
          <a:prstGeom prst="rect">
            <a:avLst/>
          </a:prstGeom>
          <a:noFill/>
        </p:spPr>
        <p:txBody>
          <a:bodyPr wrap="square" rtlCol="0">
            <a:spAutoFit/>
          </a:bodyPr>
          <a:lstStyle/>
          <a:p>
            <a:r>
              <a:rPr lang="cs-CZ" sz="1900" i="1" u="sng" dirty="0" smtClean="0"/>
              <a:t>El. Potenciál popisuje potenciální energii jednotkového el. náboje</a:t>
            </a:r>
            <a:r>
              <a:rPr lang="cs-CZ" sz="1900" i="1" u="sng" dirty="0"/>
              <a:t>.</a:t>
            </a:r>
            <a:r>
              <a:rPr lang="cs-CZ" sz="1900" dirty="0" smtClean="0"/>
              <a:t> (Jde o množství práce, kterou vykoná elektrická síla při přenesení náboje mezi dvěma místy s rozdílnou hodnotou potenciální energie.)</a:t>
            </a:r>
            <a:endParaRPr lang="en-US" sz="1900" dirty="0"/>
          </a:p>
        </p:txBody>
      </p:sp>
      <mc:AlternateContent xmlns:mc="http://schemas.openxmlformats.org/markup-compatibility/2006" xmlns:a14="http://schemas.microsoft.com/office/drawing/2010/main">
        <mc:Choice Requires="a14">
          <p:sp>
            <p:nvSpPr>
              <p:cNvPr id="6" name="TextovéPole 5"/>
              <p:cNvSpPr txBox="1"/>
              <p:nvPr/>
            </p:nvSpPr>
            <p:spPr>
              <a:xfrm>
                <a:off x="4495800" y="3042226"/>
                <a:ext cx="1758878" cy="767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2">
                              <a:lumMod val="50000"/>
                            </a:schemeClr>
                          </a:solidFill>
                          <a:latin typeface="Cambria Math" panose="02040503050406030204" pitchFamily="18" charset="0"/>
                          <a:ea typeface="Cambria Math" panose="02040503050406030204" pitchFamily="18" charset="0"/>
                        </a:rPr>
                        <m:t>𝝋</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fPr>
                        <m:num>
                          <m:sSub>
                            <m:sSub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ea typeface="Cambria Math" panose="02040503050406030204" pitchFamily="18" charset="0"/>
                                </a:rPr>
                                <m:t>𝑬</m:t>
                              </m:r>
                            </m:e>
                            <m:sub>
                              <m:r>
                                <a:rPr lang="cs-CZ" sz="2400" b="1" i="1" smtClean="0">
                                  <a:solidFill>
                                    <a:schemeClr val="accent2">
                                      <a:lumMod val="50000"/>
                                    </a:schemeClr>
                                  </a:solidFill>
                                  <a:latin typeface="Cambria Math" panose="02040503050406030204" pitchFamily="18" charset="0"/>
                                  <a:ea typeface="Cambria Math" panose="02040503050406030204" pitchFamily="18" charset="0"/>
                                </a:rPr>
                                <m:t>𝒑</m:t>
                              </m:r>
                            </m:sub>
                          </m:sSub>
                        </m:num>
                        <m:den>
                          <m:r>
                            <a:rPr lang="cs-CZ" sz="2400" b="1" i="1" smtClean="0">
                              <a:solidFill>
                                <a:schemeClr val="accent2">
                                  <a:lumMod val="50000"/>
                                </a:schemeClr>
                              </a:solidFill>
                              <a:latin typeface="Cambria Math" panose="02040503050406030204" pitchFamily="18" charset="0"/>
                              <a:ea typeface="Cambria Math" panose="02040503050406030204" pitchFamily="18" charset="0"/>
                            </a:rPr>
                            <m:t>𝒒</m:t>
                          </m:r>
                        </m:den>
                      </m:f>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fPr>
                        <m:num>
                          <m:r>
                            <a:rPr lang="cs-CZ" sz="2400" b="1" i="1" smtClean="0">
                              <a:solidFill>
                                <a:schemeClr val="accent2">
                                  <a:lumMod val="50000"/>
                                </a:schemeClr>
                              </a:solidFill>
                              <a:latin typeface="Cambria Math" panose="02040503050406030204" pitchFamily="18" charset="0"/>
                              <a:ea typeface="Cambria Math" panose="02040503050406030204" pitchFamily="18" charset="0"/>
                            </a:rPr>
                            <m:t>𝑾</m:t>
                          </m:r>
                        </m:num>
                        <m:den>
                          <m:r>
                            <a:rPr lang="cs-CZ" sz="2400" b="1" i="1" smtClean="0">
                              <a:solidFill>
                                <a:schemeClr val="accent2">
                                  <a:lumMod val="50000"/>
                                </a:schemeClr>
                              </a:solidFill>
                              <a:latin typeface="Cambria Math" panose="02040503050406030204" pitchFamily="18" charset="0"/>
                              <a:ea typeface="Cambria Math" panose="02040503050406030204" pitchFamily="18" charset="0"/>
                            </a:rPr>
                            <m:t>𝒒</m:t>
                          </m:r>
                        </m:den>
                      </m:f>
                    </m:oMath>
                  </m:oMathPara>
                </a14:m>
                <a:endParaRPr lang="en-US" sz="2400" b="1" dirty="0">
                  <a:solidFill>
                    <a:schemeClr val="accent2">
                      <a:lumMod val="50000"/>
                    </a:schemeClr>
                  </a:solidFill>
                </a:endParaRPr>
              </a:p>
            </p:txBody>
          </p:sp>
        </mc:Choice>
        <mc:Fallback xmlns="">
          <p:sp>
            <p:nvSpPr>
              <p:cNvPr id="6" name="TextovéPole 5"/>
              <p:cNvSpPr txBox="1">
                <a:spLocks noRot="1" noChangeAspect="1" noMove="1" noResize="1" noEditPoints="1" noAdjustHandles="1" noChangeArrowheads="1" noChangeShapeType="1" noTextEdit="1"/>
              </p:cNvSpPr>
              <p:nvPr/>
            </p:nvSpPr>
            <p:spPr>
              <a:xfrm>
                <a:off x="4495800" y="3042226"/>
                <a:ext cx="1758878" cy="767774"/>
              </a:xfrm>
              <a:prstGeom prst="rect">
                <a:avLst/>
              </a:prstGeom>
              <a:blipFill rotWithShape="0">
                <a:blip r:embed="rId7"/>
                <a:stretch>
                  <a:fillRect/>
                </a:stretch>
              </a:blipFill>
            </p:spPr>
            <p:txBody>
              <a:bodyPr/>
              <a:lstStyle/>
              <a:p>
                <a:r>
                  <a:rPr lang="cs-CZ">
                    <a:noFill/>
                  </a:rPr>
                  <a:t> </a:t>
                </a:r>
              </a:p>
            </p:txBody>
          </p:sp>
        </mc:Fallback>
      </mc:AlternateContent>
      <p:sp>
        <p:nvSpPr>
          <p:cNvPr id="7" name="TextovéPole 6"/>
          <p:cNvSpPr txBox="1"/>
          <p:nvPr/>
        </p:nvSpPr>
        <p:spPr>
          <a:xfrm>
            <a:off x="6605587" y="3226058"/>
            <a:ext cx="3086100" cy="400110"/>
          </a:xfrm>
          <a:prstGeom prst="rect">
            <a:avLst/>
          </a:prstGeom>
          <a:noFill/>
        </p:spPr>
        <p:txBody>
          <a:bodyPr wrap="square" rtlCol="0">
            <a:spAutoFit/>
          </a:bodyPr>
          <a:lstStyle/>
          <a:p>
            <a:r>
              <a:rPr lang="cs-CZ" sz="2000" dirty="0" smtClean="0"/>
              <a:t>Jednotkou je </a:t>
            </a:r>
            <a:r>
              <a:rPr lang="cs-CZ" sz="2000" b="1" i="1" dirty="0" smtClean="0"/>
              <a:t>volt V</a:t>
            </a:r>
            <a:r>
              <a:rPr lang="cs-CZ" sz="2000" dirty="0" smtClean="0"/>
              <a:t>.</a:t>
            </a:r>
            <a:endParaRPr lang="en-US" sz="2000" dirty="0"/>
          </a:p>
        </p:txBody>
      </p:sp>
      <mc:AlternateContent xmlns:mc="http://schemas.openxmlformats.org/markup-compatibility/2006" xmlns:a14="http://schemas.microsoft.com/office/drawing/2010/main">
        <mc:Choice Requires="a14">
          <p:sp>
            <p:nvSpPr>
              <p:cNvPr id="8" name="TextovéPole 7"/>
              <p:cNvSpPr txBox="1"/>
              <p:nvPr/>
            </p:nvSpPr>
            <p:spPr>
              <a:xfrm>
                <a:off x="342900" y="4213710"/>
                <a:ext cx="8305800" cy="1839093"/>
              </a:xfrm>
              <a:prstGeom prst="rect">
                <a:avLst/>
              </a:prstGeom>
              <a:noFill/>
            </p:spPr>
            <p:txBody>
              <a:bodyPr wrap="square" rtlCol="0">
                <a:spAutoFit/>
              </a:bodyPr>
              <a:lstStyle/>
              <a:p>
                <a:r>
                  <a:rPr lang="cs-CZ" sz="1900" i="1" u="sng" dirty="0" smtClean="0"/>
                  <a:t>Elektrické napětí je rozdíl potenciálů mezi dvěma body při přemístění jednotkového kladného náboje mezi těmito body</a:t>
                </a:r>
                <a:r>
                  <a:rPr lang="cs-CZ" sz="1900" dirty="0" smtClean="0"/>
                  <a:t>. Číselně je rovno práci, kterou při tomto přemístění vykoná elektrická síla:</a:t>
                </a:r>
              </a:p>
              <a:p>
                <a:endParaRPr lang="cs-CZ" sz="1900" dirty="0" smtClean="0"/>
              </a:p>
              <a:p>
                <a:r>
                  <a:rPr lang="cs-CZ" sz="1900" b="1" dirty="0"/>
                  <a:t>	</a:t>
                </a:r>
                <a14:m>
                  <m:oMath xmlns:m="http://schemas.openxmlformats.org/officeDocument/2006/math">
                    <m:r>
                      <a:rPr lang="cs-CZ" sz="2400" b="1" i="1" smtClean="0">
                        <a:solidFill>
                          <a:schemeClr val="accent2">
                            <a:lumMod val="50000"/>
                          </a:schemeClr>
                        </a:solidFill>
                        <a:latin typeface="Cambria Math" panose="02040503050406030204" pitchFamily="18" charset="0"/>
                      </a:rPr>
                      <m:t>𝑼</m:t>
                    </m:r>
                    <m:r>
                      <a:rPr lang="cs-CZ" sz="2400" b="1" i="1" smtClean="0">
                        <a:solidFill>
                          <a:schemeClr val="accent2">
                            <a:lumMod val="50000"/>
                          </a:schemeClr>
                        </a:solidFill>
                        <a:latin typeface="Cambria Math" panose="02040503050406030204" pitchFamily="18" charset="0"/>
                      </a:rPr>
                      <m:t>=</m:t>
                    </m:r>
                    <m:sSub>
                      <m:sSubPr>
                        <m:ctrlPr>
                          <a:rPr lang="cs-CZ" sz="2400" b="1" i="1" smtClean="0">
                            <a:solidFill>
                              <a:schemeClr val="accent2">
                                <a:lumMod val="50000"/>
                              </a:schemeClr>
                            </a:solidFill>
                            <a:latin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ea typeface="Cambria Math" panose="02040503050406030204" pitchFamily="18" charset="0"/>
                          </a:rPr>
                          <m:t>𝝋</m:t>
                        </m:r>
                      </m:e>
                      <m:sub>
                        <m:r>
                          <a:rPr lang="cs-CZ" sz="2400" b="1" i="1" smtClean="0">
                            <a:solidFill>
                              <a:schemeClr val="accent2">
                                <a:lumMod val="50000"/>
                              </a:schemeClr>
                            </a:solidFill>
                            <a:latin typeface="Cambria Math" panose="02040503050406030204" pitchFamily="18" charset="0"/>
                          </a:rPr>
                          <m:t>𝑨</m:t>
                        </m:r>
                      </m:sub>
                    </m:sSub>
                    <m:r>
                      <a:rPr lang="cs-CZ" sz="2400" b="1" i="1" smtClean="0">
                        <a:solidFill>
                          <a:schemeClr val="accent2">
                            <a:lumMod val="50000"/>
                          </a:schemeClr>
                        </a:solidFill>
                        <a:latin typeface="Cambria Math" panose="02040503050406030204" pitchFamily="18" charset="0"/>
                      </a:rPr>
                      <m:t>−</m:t>
                    </m:r>
                    <m:sSub>
                      <m:sSubPr>
                        <m:ctrlPr>
                          <a:rPr lang="cs-CZ" sz="2400" b="1" i="1" smtClean="0">
                            <a:solidFill>
                              <a:schemeClr val="accent2">
                                <a:lumMod val="50000"/>
                              </a:schemeClr>
                            </a:solidFill>
                            <a:latin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ea typeface="Cambria Math" panose="02040503050406030204" pitchFamily="18" charset="0"/>
                          </a:rPr>
                          <m:t>𝝋</m:t>
                        </m:r>
                      </m:e>
                      <m:sub>
                        <m:r>
                          <a:rPr lang="cs-CZ" sz="2400" b="1" i="1" smtClean="0">
                            <a:solidFill>
                              <a:schemeClr val="accent2">
                                <a:lumMod val="50000"/>
                              </a:schemeClr>
                            </a:solidFill>
                            <a:latin typeface="Cambria Math" panose="02040503050406030204" pitchFamily="18" charset="0"/>
                          </a:rPr>
                          <m:t>𝑩</m:t>
                        </m:r>
                      </m:sub>
                    </m:sSub>
                    <m:r>
                      <a:rPr lang="cs-CZ" sz="2400" b="1" i="1" smtClean="0">
                        <a:solidFill>
                          <a:schemeClr val="accent2">
                            <a:lumMod val="50000"/>
                          </a:schemeClr>
                        </a:solidFill>
                        <a:latin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rPr>
                        </m:ctrlPr>
                      </m:fPr>
                      <m:num>
                        <m:sSub>
                          <m:sSubPr>
                            <m:ctrlPr>
                              <a:rPr lang="cs-CZ" sz="2400" b="1" i="1" smtClean="0">
                                <a:solidFill>
                                  <a:schemeClr val="accent2">
                                    <a:lumMod val="50000"/>
                                  </a:schemeClr>
                                </a:solidFill>
                                <a:latin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rPr>
                              <m:t>𝑾</m:t>
                            </m:r>
                          </m:e>
                          <m:sub>
                            <m:r>
                              <a:rPr lang="cs-CZ" sz="2400" b="1" i="1" smtClean="0">
                                <a:solidFill>
                                  <a:schemeClr val="accent2">
                                    <a:lumMod val="50000"/>
                                  </a:schemeClr>
                                </a:solidFill>
                                <a:latin typeface="Cambria Math" panose="02040503050406030204" pitchFamily="18" charset="0"/>
                              </a:rPr>
                              <m:t>𝑨𝑩</m:t>
                            </m:r>
                          </m:sub>
                        </m:sSub>
                      </m:num>
                      <m:den>
                        <m:r>
                          <a:rPr lang="cs-CZ" sz="2400" b="1" i="1" smtClean="0">
                            <a:solidFill>
                              <a:schemeClr val="accent2">
                                <a:lumMod val="50000"/>
                              </a:schemeClr>
                            </a:solidFill>
                            <a:latin typeface="Cambria Math" panose="02040503050406030204" pitchFamily="18" charset="0"/>
                          </a:rPr>
                          <m:t>𝒒</m:t>
                        </m:r>
                      </m:den>
                    </m:f>
                    <m:r>
                      <a:rPr lang="cs-CZ" sz="2400" b="1" i="1" smtClean="0">
                        <a:latin typeface="Cambria Math" panose="02040503050406030204" pitchFamily="18" charset="0"/>
                      </a:rPr>
                      <m:t>                </m:t>
                    </m:r>
                    <m:r>
                      <a:rPr lang="cs-CZ" sz="2400" b="1" i="1" smtClean="0">
                        <a:solidFill>
                          <a:schemeClr val="accent2">
                            <a:lumMod val="50000"/>
                          </a:schemeClr>
                        </a:solidFill>
                        <a:latin typeface="Cambria Math" panose="02040503050406030204" pitchFamily="18" charset="0"/>
                      </a:rPr>
                      <m:t>𝑼</m:t>
                    </m:r>
                    <m:r>
                      <a:rPr lang="cs-CZ" sz="2400" b="1" i="1" smtClean="0">
                        <a:solidFill>
                          <a:schemeClr val="accent2">
                            <a:lumMod val="50000"/>
                          </a:schemeClr>
                        </a:solidFill>
                        <a:latin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rPr>
                        </m:ctrlPr>
                      </m:fPr>
                      <m:num>
                        <m:sSub>
                          <m:sSubPr>
                            <m:ctrlPr>
                              <a:rPr lang="cs-CZ" sz="2400" b="1" i="1" smtClean="0">
                                <a:solidFill>
                                  <a:schemeClr val="accent2">
                                    <a:lumMod val="50000"/>
                                  </a:schemeClr>
                                </a:solidFill>
                                <a:latin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rPr>
                              <m:t>𝑾</m:t>
                            </m:r>
                          </m:e>
                          <m:sub>
                            <m:r>
                              <a:rPr lang="cs-CZ" sz="2400" b="1" i="1" smtClean="0">
                                <a:solidFill>
                                  <a:schemeClr val="accent2">
                                    <a:lumMod val="50000"/>
                                  </a:schemeClr>
                                </a:solidFill>
                                <a:latin typeface="Cambria Math" panose="02040503050406030204" pitchFamily="18" charset="0"/>
                              </a:rPr>
                              <m:t>𝑨𝑩</m:t>
                            </m:r>
                          </m:sub>
                        </m:sSub>
                      </m:num>
                      <m:den>
                        <m:r>
                          <a:rPr lang="cs-CZ" sz="2400" b="1" i="1" smtClean="0">
                            <a:solidFill>
                              <a:schemeClr val="accent2">
                                <a:lumMod val="50000"/>
                              </a:schemeClr>
                            </a:solidFill>
                            <a:latin typeface="Cambria Math" panose="02040503050406030204" pitchFamily="18" charset="0"/>
                          </a:rPr>
                          <m:t>𝒒</m:t>
                        </m:r>
                      </m:den>
                    </m:f>
                    <m:r>
                      <a:rPr lang="cs-CZ" sz="2400" b="1" i="0" smtClean="0">
                        <a:solidFill>
                          <a:schemeClr val="accent2">
                            <a:lumMod val="50000"/>
                          </a:schemeClr>
                        </a:solidFill>
                        <a:latin typeface="Cambria Math" panose="02040503050406030204" pitchFamily="18" charset="0"/>
                      </a:rPr>
                      <m:t>=</m:t>
                    </m:r>
                    <m:sSub>
                      <m:sSubPr>
                        <m:ctrlPr>
                          <a:rPr lang="cs-CZ" sz="2400" b="1" i="1" smtClean="0">
                            <a:solidFill>
                              <a:schemeClr val="accent2">
                                <a:lumMod val="50000"/>
                              </a:schemeClr>
                            </a:solidFill>
                            <a:latin typeface="Cambria Math" panose="02040503050406030204" pitchFamily="18" charset="0"/>
                          </a:rPr>
                        </m:ctrlPr>
                      </m:sSubPr>
                      <m:e>
                        <m:r>
                          <a:rPr lang="cs-CZ" sz="2400" b="1" i="1" smtClean="0">
                            <a:solidFill>
                              <a:schemeClr val="accent2">
                                <a:lumMod val="50000"/>
                              </a:schemeClr>
                            </a:solidFill>
                            <a:latin typeface="Cambria Math" panose="02040503050406030204" pitchFamily="18" charset="0"/>
                          </a:rPr>
                          <m:t>𝑬</m:t>
                        </m:r>
                      </m:e>
                      <m:sub>
                        <m:r>
                          <a:rPr lang="cs-CZ" sz="2400" b="1" i="1" smtClean="0">
                            <a:solidFill>
                              <a:schemeClr val="accent2">
                                <a:lumMod val="50000"/>
                              </a:schemeClr>
                            </a:solidFill>
                            <a:latin typeface="Cambria Math" panose="02040503050406030204" pitchFamily="18" charset="0"/>
                          </a:rPr>
                          <m:t>𝒆𝒍</m:t>
                        </m:r>
                      </m:sub>
                    </m:sSub>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r>
                      <a:rPr lang="cs-CZ" sz="2400" b="1" i="1" smtClean="0">
                        <a:solidFill>
                          <a:schemeClr val="accent2">
                            <a:lumMod val="50000"/>
                          </a:schemeClr>
                        </a:solidFill>
                        <a:latin typeface="Cambria Math" panose="02040503050406030204" pitchFamily="18" charset="0"/>
                        <a:ea typeface="Cambria Math" panose="02040503050406030204" pitchFamily="18" charset="0"/>
                      </a:rPr>
                      <m:t>𝒅</m:t>
                    </m:r>
                    <m:r>
                      <a:rPr lang="cs-CZ" sz="2400" b="1" i="1" smtClean="0">
                        <a:solidFill>
                          <a:schemeClr val="accent2">
                            <a:lumMod val="50000"/>
                          </a:schemeClr>
                        </a:solidFill>
                        <a:latin typeface="Cambria Math" panose="02040503050406030204" pitchFamily="18" charset="0"/>
                        <a:ea typeface="Cambria Math" panose="02040503050406030204" pitchFamily="18" charset="0"/>
                      </a:rPr>
                      <m:t>∙</m:t>
                    </m:r>
                    <m:func>
                      <m:funcPr>
                        <m:ctrlPr>
                          <a:rPr lang="cs-CZ" sz="2400" b="1" i="1" smtClean="0">
                            <a:solidFill>
                              <a:schemeClr val="accent2">
                                <a:lumMod val="50000"/>
                              </a:schemeClr>
                            </a:solidFill>
                            <a:latin typeface="Cambria Math" panose="02040503050406030204" pitchFamily="18" charset="0"/>
                            <a:ea typeface="Cambria Math" panose="02040503050406030204" pitchFamily="18" charset="0"/>
                          </a:rPr>
                        </m:ctrlPr>
                      </m:funcPr>
                      <m:fName>
                        <m:r>
                          <a:rPr lang="cs-CZ" sz="2400" b="1" i="0" smtClean="0">
                            <a:solidFill>
                              <a:schemeClr val="accent2">
                                <a:lumMod val="50000"/>
                              </a:schemeClr>
                            </a:solidFill>
                            <a:latin typeface="Cambria Math" panose="02040503050406030204" pitchFamily="18" charset="0"/>
                            <a:ea typeface="Cambria Math" panose="02040503050406030204" pitchFamily="18" charset="0"/>
                          </a:rPr>
                          <m:t>𝐜𝐨𝐬</m:t>
                        </m:r>
                      </m:fName>
                      <m:e>
                        <m:r>
                          <a:rPr lang="cs-CZ" sz="2400" b="1" i="1" smtClean="0">
                            <a:solidFill>
                              <a:schemeClr val="accent2">
                                <a:lumMod val="50000"/>
                              </a:schemeClr>
                            </a:solidFill>
                            <a:latin typeface="Cambria Math" panose="02040503050406030204" pitchFamily="18" charset="0"/>
                            <a:ea typeface="Cambria Math" panose="02040503050406030204" pitchFamily="18" charset="0"/>
                          </a:rPr>
                          <m:t>𝜶</m:t>
                        </m:r>
                      </m:e>
                    </m:func>
                  </m:oMath>
                </a14:m>
                <a:endParaRPr lang="cs-CZ" sz="2400"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342900" y="4213710"/>
                <a:ext cx="8305800" cy="1839093"/>
              </a:xfrm>
              <a:prstGeom prst="rect">
                <a:avLst/>
              </a:prstGeom>
              <a:blipFill rotWithShape="0">
                <a:blip r:embed="rId5"/>
                <a:stretch>
                  <a:fillRect l="-660" t="-1656" r="-293"/>
                </a:stretch>
              </a:blipFill>
            </p:spPr>
            <p:txBody>
              <a:bodyPr/>
              <a:lstStyle/>
              <a:p>
                <a:r>
                  <a:rPr lang="cs-CZ">
                    <a:noFill/>
                  </a:rPr>
                  <a:t> </a:t>
                </a:r>
              </a:p>
            </p:txBody>
          </p:sp>
        </mc:Fallback>
      </mc:AlternateContent>
      <p:grpSp>
        <p:nvGrpSpPr>
          <p:cNvPr id="11" name="Skupina 10"/>
          <p:cNvGrpSpPr/>
          <p:nvPr/>
        </p:nvGrpSpPr>
        <p:grpSpPr>
          <a:xfrm>
            <a:off x="342900" y="1257300"/>
            <a:ext cx="3524250" cy="2552700"/>
            <a:chOff x="342900" y="1257300"/>
            <a:chExt cx="3524250" cy="2552700"/>
          </a:xfrm>
        </p:grpSpPr>
        <p:pic>
          <p:nvPicPr>
            <p:cNvPr id="5" name="Obrázek 4"/>
            <p:cNvPicPr>
              <a:picLocks noChangeAspect="1"/>
            </p:cNvPicPr>
            <p:nvPr/>
          </p:nvPicPr>
          <p:blipFill>
            <a:blip r:embed="rId8"/>
            <a:stretch>
              <a:fillRect/>
            </a:stretch>
          </p:blipFill>
          <p:spPr>
            <a:xfrm>
              <a:off x="342900" y="1257300"/>
              <a:ext cx="3524250" cy="2552700"/>
            </a:xfrm>
            <a:prstGeom prst="rect">
              <a:avLst/>
            </a:prstGeom>
          </p:spPr>
        </p:pic>
        <p:sp>
          <p:nvSpPr>
            <p:cNvPr id="9" name="TextovéPole 8"/>
            <p:cNvSpPr txBox="1"/>
            <p:nvPr/>
          </p:nvSpPr>
          <p:spPr>
            <a:xfrm>
              <a:off x="1995755" y="2809982"/>
              <a:ext cx="503434" cy="338554"/>
            </a:xfrm>
            <a:prstGeom prst="rect">
              <a:avLst/>
            </a:prstGeom>
            <a:noFill/>
          </p:spPr>
          <p:txBody>
            <a:bodyPr wrap="square" rtlCol="0">
              <a:spAutoFit/>
            </a:bodyPr>
            <a:lstStyle/>
            <a:p>
              <a:r>
                <a:rPr lang="cs-CZ" sz="1600" dirty="0" smtClean="0">
                  <a:solidFill>
                    <a:schemeClr val="accent2">
                      <a:lumMod val="75000"/>
                    </a:schemeClr>
                  </a:solidFill>
                </a:rPr>
                <a:t>A</a:t>
              </a:r>
              <a:endParaRPr lang="cs-CZ" sz="1600" dirty="0">
                <a:solidFill>
                  <a:schemeClr val="accent2">
                    <a:lumMod val="75000"/>
                  </a:schemeClr>
                </a:solidFill>
              </a:endParaRPr>
            </a:p>
          </p:txBody>
        </p:sp>
        <p:sp>
          <p:nvSpPr>
            <p:cNvPr id="10" name="TextovéPole 9"/>
            <p:cNvSpPr txBox="1"/>
            <p:nvPr/>
          </p:nvSpPr>
          <p:spPr>
            <a:xfrm>
              <a:off x="2949539" y="2180630"/>
              <a:ext cx="503434" cy="338554"/>
            </a:xfrm>
            <a:prstGeom prst="rect">
              <a:avLst/>
            </a:prstGeom>
            <a:noFill/>
          </p:spPr>
          <p:txBody>
            <a:bodyPr wrap="square" rtlCol="0">
              <a:spAutoFit/>
            </a:bodyPr>
            <a:lstStyle/>
            <a:p>
              <a:r>
                <a:rPr lang="cs-CZ" sz="1600" dirty="0">
                  <a:solidFill>
                    <a:schemeClr val="accent2">
                      <a:lumMod val="75000"/>
                    </a:schemeClr>
                  </a:solidFill>
                </a:rPr>
                <a:t>B</a:t>
              </a:r>
            </a:p>
          </p:txBody>
        </p:sp>
      </p:grpSp>
    </p:spTree>
    <p:extLst>
      <p:ext uri="{BB962C8B-B14F-4D97-AF65-F5344CB8AC3E}">
        <p14:creationId xmlns:p14="http://schemas.microsoft.com/office/powerpoint/2010/main" val="2845882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Rozložení náboje, plošná hustota</a:t>
            </a:r>
            <a:endParaRPr lang="en-US" sz="3600" b="1" i="1" dirty="0">
              <a:effectLst>
                <a:outerShdw blurRad="38100" dist="38100" dir="2700000" algn="tl">
                  <a:srgbClr val="000000">
                    <a:alpha val="43137"/>
                  </a:srgbClr>
                </a:outerShdw>
              </a:effectLst>
            </a:endParaRPr>
          </a:p>
        </p:txBody>
      </p:sp>
      <p:pic>
        <p:nvPicPr>
          <p:cNvPr id="3" name="Obrázek 2"/>
          <p:cNvPicPr>
            <a:picLocks noChangeAspect="1"/>
          </p:cNvPicPr>
          <p:nvPr/>
        </p:nvPicPr>
        <p:blipFill>
          <a:blip r:embed="rId2"/>
          <a:stretch>
            <a:fillRect/>
          </a:stretch>
        </p:blipFill>
        <p:spPr>
          <a:xfrm>
            <a:off x="128587" y="1228447"/>
            <a:ext cx="2196000" cy="2202070"/>
          </a:xfrm>
          <a:prstGeom prst="rect">
            <a:avLst/>
          </a:prstGeom>
        </p:spPr>
      </p:pic>
      <p:pic>
        <p:nvPicPr>
          <p:cNvPr id="4" name="Obrázek 3"/>
          <p:cNvPicPr>
            <a:picLocks noChangeAspect="1"/>
          </p:cNvPicPr>
          <p:nvPr/>
        </p:nvPicPr>
        <p:blipFill>
          <a:blip r:embed="rId3"/>
          <a:stretch>
            <a:fillRect/>
          </a:stretch>
        </p:blipFill>
        <p:spPr>
          <a:xfrm>
            <a:off x="2582343" y="1222383"/>
            <a:ext cx="2196000" cy="2189944"/>
          </a:xfrm>
          <a:prstGeom prst="rect">
            <a:avLst/>
          </a:prstGeom>
        </p:spPr>
      </p:pic>
      <p:sp>
        <p:nvSpPr>
          <p:cNvPr id="5" name="TextovéPole 4"/>
          <p:cNvSpPr txBox="1"/>
          <p:nvPr/>
        </p:nvSpPr>
        <p:spPr>
          <a:xfrm>
            <a:off x="4864650" y="1394025"/>
            <a:ext cx="4107900" cy="1846659"/>
          </a:xfrm>
          <a:prstGeom prst="rect">
            <a:avLst/>
          </a:prstGeom>
          <a:noFill/>
        </p:spPr>
        <p:txBody>
          <a:bodyPr wrap="square" rtlCol="0">
            <a:spAutoFit/>
          </a:bodyPr>
          <a:lstStyle/>
          <a:p>
            <a:r>
              <a:rPr lang="cs-CZ" sz="1900" dirty="0" smtClean="0"/>
              <a:t>Přenesený </a:t>
            </a:r>
            <a:r>
              <a:rPr lang="cs-CZ" sz="1900" b="1" i="1" dirty="0" smtClean="0"/>
              <a:t>náboj se rozmístí</a:t>
            </a:r>
            <a:r>
              <a:rPr lang="cs-CZ" sz="1900" dirty="0" smtClean="0"/>
              <a:t> na okrajích vodivého tělesa </a:t>
            </a:r>
            <a:r>
              <a:rPr lang="cs-CZ" sz="1900" b="1" i="1" dirty="0" smtClean="0"/>
              <a:t>s největší hustotou na hranách</a:t>
            </a:r>
            <a:r>
              <a:rPr lang="cs-CZ" sz="1900" dirty="0" smtClean="0"/>
              <a:t>. </a:t>
            </a:r>
            <a:r>
              <a:rPr lang="cs-CZ" sz="1900" b="1" i="1" dirty="0" smtClean="0"/>
              <a:t>Elektrická intenzita uvnitř vodivého tělesa je vždy nulová</a:t>
            </a:r>
            <a:r>
              <a:rPr lang="cs-CZ" sz="1900" dirty="0" smtClean="0"/>
              <a:t> a elektrický potenciál má všude stejnou hodnotu.</a:t>
            </a:r>
            <a:endParaRPr lang="en-US" sz="1900" dirty="0"/>
          </a:p>
        </p:txBody>
      </p:sp>
      <p:pic>
        <p:nvPicPr>
          <p:cNvPr id="9" name="Obrázek 8"/>
          <p:cNvPicPr>
            <a:picLocks noChangeAspect="1"/>
          </p:cNvPicPr>
          <p:nvPr/>
        </p:nvPicPr>
        <p:blipFill>
          <a:blip r:embed="rId4"/>
          <a:stretch>
            <a:fillRect/>
          </a:stretch>
        </p:blipFill>
        <p:spPr>
          <a:xfrm>
            <a:off x="628650" y="3792210"/>
            <a:ext cx="972000" cy="866754"/>
          </a:xfrm>
          <a:prstGeom prst="rect">
            <a:avLst/>
          </a:prstGeom>
        </p:spPr>
      </p:pic>
      <p:pic>
        <p:nvPicPr>
          <p:cNvPr id="10" name="Obrázek 9"/>
          <p:cNvPicPr>
            <a:picLocks noChangeAspect="1"/>
          </p:cNvPicPr>
          <p:nvPr/>
        </p:nvPicPr>
        <p:blipFill>
          <a:blip r:embed="rId5"/>
          <a:stretch>
            <a:fillRect/>
          </a:stretch>
        </p:blipFill>
        <p:spPr>
          <a:xfrm>
            <a:off x="2582343" y="3775587"/>
            <a:ext cx="1425836" cy="900000"/>
          </a:xfrm>
          <a:prstGeom prst="rect">
            <a:avLst/>
          </a:prstGeom>
        </p:spPr>
      </p:pic>
      <p:pic>
        <p:nvPicPr>
          <p:cNvPr id="11" name="Obrázek 10"/>
          <p:cNvPicPr>
            <a:picLocks noChangeAspect="1"/>
          </p:cNvPicPr>
          <p:nvPr/>
        </p:nvPicPr>
        <p:blipFill>
          <a:blip r:embed="rId6"/>
          <a:stretch>
            <a:fillRect/>
          </a:stretch>
        </p:blipFill>
        <p:spPr>
          <a:xfrm>
            <a:off x="4778343" y="3741072"/>
            <a:ext cx="3590872" cy="972000"/>
          </a:xfrm>
          <a:prstGeom prst="rect">
            <a:avLst/>
          </a:prstGeom>
        </p:spPr>
      </p:pic>
      <p:sp>
        <p:nvSpPr>
          <p:cNvPr id="12" name="TextovéPole 11"/>
          <p:cNvSpPr txBox="1"/>
          <p:nvPr/>
        </p:nvSpPr>
        <p:spPr>
          <a:xfrm>
            <a:off x="583592" y="4956453"/>
            <a:ext cx="1718195" cy="1323439"/>
          </a:xfrm>
          <a:prstGeom prst="rect">
            <a:avLst/>
          </a:prstGeom>
          <a:noFill/>
        </p:spPr>
        <p:txBody>
          <a:bodyPr wrap="square" rtlCol="0">
            <a:spAutoFit/>
          </a:bodyPr>
          <a:lstStyle/>
          <a:p>
            <a:r>
              <a:rPr lang="cs-CZ" sz="2000" dirty="0" smtClean="0"/>
              <a:t>Platí pro rovnoměrně rozložený náboj.</a:t>
            </a:r>
            <a:endParaRPr lang="en-US" sz="2000" dirty="0"/>
          </a:p>
        </p:txBody>
      </p:sp>
      <p:sp>
        <p:nvSpPr>
          <p:cNvPr id="13" name="TextovéPole 12"/>
          <p:cNvSpPr txBox="1"/>
          <p:nvPr/>
        </p:nvSpPr>
        <p:spPr>
          <a:xfrm>
            <a:off x="2655036" y="4956452"/>
            <a:ext cx="1475307" cy="1323439"/>
          </a:xfrm>
          <a:prstGeom prst="rect">
            <a:avLst/>
          </a:prstGeom>
          <a:noFill/>
        </p:spPr>
        <p:txBody>
          <a:bodyPr wrap="square" rtlCol="0">
            <a:spAutoFit/>
          </a:bodyPr>
          <a:lstStyle/>
          <a:p>
            <a:r>
              <a:rPr lang="cs-CZ" sz="2000" dirty="0" smtClean="0"/>
              <a:t>Plošná hustota náboje pro kouli.</a:t>
            </a:r>
            <a:endParaRPr lang="en-US" sz="2000" dirty="0"/>
          </a:p>
        </p:txBody>
      </p:sp>
      <p:sp>
        <p:nvSpPr>
          <p:cNvPr id="14" name="TextovéPole 13"/>
          <p:cNvSpPr txBox="1"/>
          <p:nvPr/>
        </p:nvSpPr>
        <p:spPr>
          <a:xfrm>
            <a:off x="5238750" y="4956452"/>
            <a:ext cx="3733800" cy="707886"/>
          </a:xfrm>
          <a:prstGeom prst="rect">
            <a:avLst/>
          </a:prstGeom>
          <a:noFill/>
        </p:spPr>
        <p:txBody>
          <a:bodyPr wrap="square" rtlCol="0">
            <a:spAutoFit/>
          </a:bodyPr>
          <a:lstStyle/>
          <a:p>
            <a:r>
              <a:rPr lang="cs-CZ" sz="2000" dirty="0" smtClean="0"/>
              <a:t>Závislost elektrické intenzity a plošné hustoty náboje.</a:t>
            </a:r>
            <a:endParaRPr lang="en-US" sz="2000" dirty="0"/>
          </a:p>
        </p:txBody>
      </p:sp>
    </p:spTree>
    <p:extLst>
      <p:ext uri="{BB962C8B-B14F-4D97-AF65-F5344CB8AC3E}">
        <p14:creationId xmlns:p14="http://schemas.microsoft.com/office/powerpoint/2010/main" val="2492399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i="1" dirty="0" smtClean="0">
                <a:effectLst>
                  <a:outerShdw blurRad="38100" dist="38100" dir="2700000" algn="tl">
                    <a:srgbClr val="000000">
                      <a:alpha val="43137"/>
                    </a:srgbClr>
                  </a:outerShdw>
                </a:effectLst>
              </a:rPr>
              <a:t>Kapacita vodiče C</a:t>
            </a:r>
            <a:endParaRPr lang="en-US" sz="3600" b="1" i="1" dirty="0">
              <a:effectLst>
                <a:outerShdw blurRad="38100" dist="38100" dir="2700000" algn="tl">
                  <a:srgbClr val="000000">
                    <a:alpha val="43137"/>
                  </a:srgbClr>
                </a:outerShdw>
              </a:effectLst>
            </a:endParaRPr>
          </a:p>
        </p:txBody>
      </p:sp>
      <p:sp>
        <p:nvSpPr>
          <p:cNvPr id="3" name="TextovéPole 2"/>
          <p:cNvSpPr txBox="1"/>
          <p:nvPr/>
        </p:nvSpPr>
        <p:spPr>
          <a:xfrm>
            <a:off x="681038" y="1200150"/>
            <a:ext cx="7781925" cy="707886"/>
          </a:xfrm>
          <a:prstGeom prst="rect">
            <a:avLst/>
          </a:prstGeom>
          <a:noFill/>
        </p:spPr>
        <p:txBody>
          <a:bodyPr wrap="square" rtlCol="0">
            <a:spAutoFit/>
          </a:bodyPr>
          <a:lstStyle/>
          <a:p>
            <a:r>
              <a:rPr lang="cs-CZ" sz="2000" dirty="0" smtClean="0"/>
              <a:t>Pro využití elektřiny je žádoucí, aby </a:t>
            </a:r>
            <a:r>
              <a:rPr lang="cs-CZ" sz="2000" b="1" i="1" dirty="0" smtClean="0"/>
              <a:t>vodič</a:t>
            </a:r>
            <a:r>
              <a:rPr lang="cs-CZ" sz="2000" dirty="0" smtClean="0"/>
              <a:t> byl </a:t>
            </a:r>
            <a:r>
              <a:rPr lang="cs-CZ" sz="2000" b="1" i="1" dirty="0" smtClean="0"/>
              <a:t>schopný náboj uchovávat</a:t>
            </a:r>
            <a:r>
              <a:rPr lang="cs-CZ" sz="2000" dirty="0" smtClean="0"/>
              <a:t>. Tuto schopnost vodiče nazýváme </a:t>
            </a:r>
            <a:r>
              <a:rPr lang="cs-CZ" sz="2000" b="1" i="1" dirty="0" smtClean="0"/>
              <a:t>kapacita C</a:t>
            </a:r>
            <a:r>
              <a:rPr lang="cs-CZ" sz="2000" dirty="0" smtClean="0"/>
              <a:t>.</a:t>
            </a:r>
            <a:endParaRPr lang="en-US" sz="2000" dirty="0"/>
          </a:p>
        </p:txBody>
      </p:sp>
      <mc:AlternateContent xmlns:mc="http://schemas.openxmlformats.org/markup-compatibility/2006" xmlns:a14="http://schemas.microsoft.com/office/drawing/2010/main">
        <mc:Choice Requires="a14">
          <p:sp>
            <p:nvSpPr>
              <p:cNvPr id="4" name="TextovéPole 3"/>
              <p:cNvSpPr txBox="1"/>
              <p:nvPr/>
            </p:nvSpPr>
            <p:spPr>
              <a:xfrm>
                <a:off x="2910744" y="2229664"/>
                <a:ext cx="3322513" cy="756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solidFill>
                            <a:schemeClr val="accent2">
                              <a:lumMod val="50000"/>
                            </a:schemeClr>
                          </a:solidFill>
                          <a:latin typeface="Cambria Math" panose="02040503050406030204" pitchFamily="18" charset="0"/>
                        </a:rPr>
                        <m:t>𝑪</m:t>
                      </m:r>
                      <m:r>
                        <a:rPr lang="cs-CZ" sz="2400" b="1" i="1" smtClean="0">
                          <a:solidFill>
                            <a:schemeClr val="accent2">
                              <a:lumMod val="50000"/>
                            </a:schemeClr>
                          </a:solidFill>
                          <a:latin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rPr>
                          </m:ctrlPr>
                        </m:fPr>
                        <m:num>
                          <m:r>
                            <a:rPr lang="cs-CZ" sz="2400" b="1" i="1" smtClean="0">
                              <a:solidFill>
                                <a:schemeClr val="accent2">
                                  <a:lumMod val="50000"/>
                                </a:schemeClr>
                              </a:solidFill>
                              <a:latin typeface="Cambria Math" panose="02040503050406030204" pitchFamily="18" charset="0"/>
                            </a:rPr>
                            <m:t>𝑸</m:t>
                          </m:r>
                        </m:num>
                        <m:den>
                          <m:r>
                            <a:rPr lang="cs-CZ" sz="2400" b="1" i="1" smtClean="0">
                              <a:solidFill>
                                <a:schemeClr val="accent2">
                                  <a:lumMod val="50000"/>
                                </a:schemeClr>
                              </a:solidFill>
                              <a:latin typeface="Cambria Math" panose="02040503050406030204" pitchFamily="18" charset="0"/>
                              <a:ea typeface="Cambria Math" panose="02040503050406030204" pitchFamily="18" charset="0"/>
                            </a:rPr>
                            <m:t>𝝋</m:t>
                          </m:r>
                        </m:den>
                      </m:f>
                      <m:r>
                        <a:rPr lang="cs-CZ" sz="2400" b="1" i="1" smtClean="0">
                          <a:solidFill>
                            <a:schemeClr val="accent2">
                              <a:lumMod val="50000"/>
                            </a:schemeClr>
                          </a:solidFill>
                          <a:latin typeface="Cambria Math" panose="02040503050406030204" pitchFamily="18" charset="0"/>
                        </a:rPr>
                        <m:t>        </m:t>
                      </m:r>
                      <m:r>
                        <a:rPr lang="cs-CZ" sz="2400" b="1" i="1" smtClean="0">
                          <a:solidFill>
                            <a:schemeClr val="accent2">
                              <a:lumMod val="50000"/>
                            </a:schemeClr>
                          </a:solidFill>
                          <a:latin typeface="Cambria Math" panose="02040503050406030204" pitchFamily="18" charset="0"/>
                        </a:rPr>
                        <m:t>𝑪</m:t>
                      </m:r>
                      <m:r>
                        <a:rPr lang="cs-CZ" sz="2400" b="1" i="1" smtClean="0">
                          <a:solidFill>
                            <a:schemeClr val="accent2">
                              <a:lumMod val="50000"/>
                            </a:schemeClr>
                          </a:solidFill>
                          <a:latin typeface="Cambria Math" panose="02040503050406030204" pitchFamily="18" charset="0"/>
                        </a:rPr>
                        <m:t>=</m:t>
                      </m:r>
                      <m:f>
                        <m:fPr>
                          <m:ctrlPr>
                            <a:rPr lang="cs-CZ" sz="2400" b="1" i="1" smtClean="0">
                              <a:solidFill>
                                <a:schemeClr val="accent2">
                                  <a:lumMod val="50000"/>
                                </a:schemeClr>
                              </a:solidFill>
                              <a:latin typeface="Cambria Math" panose="02040503050406030204" pitchFamily="18" charset="0"/>
                            </a:rPr>
                          </m:ctrlPr>
                        </m:fPr>
                        <m:num>
                          <m:r>
                            <a:rPr lang="cs-CZ" sz="2400" b="1" i="1" smtClean="0">
                              <a:solidFill>
                                <a:schemeClr val="accent2">
                                  <a:lumMod val="50000"/>
                                </a:schemeClr>
                              </a:solidFill>
                              <a:latin typeface="Cambria Math" panose="02040503050406030204" pitchFamily="18" charset="0"/>
                            </a:rPr>
                            <m:t>𝑸</m:t>
                          </m:r>
                        </m:num>
                        <m:den>
                          <m:r>
                            <a:rPr lang="cs-CZ" sz="2400" b="1" i="1" smtClean="0">
                              <a:solidFill>
                                <a:schemeClr val="accent2">
                                  <a:lumMod val="50000"/>
                                </a:schemeClr>
                              </a:solidFill>
                              <a:latin typeface="Cambria Math" panose="02040503050406030204" pitchFamily="18" charset="0"/>
                            </a:rPr>
                            <m:t>𝑼</m:t>
                          </m:r>
                        </m:den>
                      </m:f>
                      <m:r>
                        <a:rPr lang="cs-CZ" sz="2400" b="1" i="1" smtClean="0">
                          <a:solidFill>
                            <a:schemeClr val="accent2">
                              <a:lumMod val="50000"/>
                            </a:schemeClr>
                          </a:solidFill>
                          <a:latin typeface="Cambria Math" panose="02040503050406030204" pitchFamily="18" charset="0"/>
                        </a:rPr>
                        <m:t>       </m:t>
                      </m:r>
                      <m:d>
                        <m:dPr>
                          <m:begChr m:val="["/>
                          <m:endChr m:val="]"/>
                          <m:ctrlPr>
                            <a:rPr lang="cs-CZ" sz="2400" b="1" i="1" smtClean="0">
                              <a:solidFill>
                                <a:schemeClr val="accent2">
                                  <a:lumMod val="50000"/>
                                </a:schemeClr>
                              </a:solidFill>
                              <a:latin typeface="Cambria Math" panose="02040503050406030204" pitchFamily="18" charset="0"/>
                            </a:rPr>
                          </m:ctrlPr>
                        </m:dPr>
                        <m:e>
                          <m:r>
                            <a:rPr lang="cs-CZ" sz="2400" b="1" i="1" smtClean="0">
                              <a:solidFill>
                                <a:schemeClr val="accent2">
                                  <a:lumMod val="50000"/>
                                </a:schemeClr>
                              </a:solidFill>
                              <a:latin typeface="Cambria Math" panose="02040503050406030204" pitchFamily="18" charset="0"/>
                            </a:rPr>
                            <m:t>𝑭</m:t>
                          </m:r>
                        </m:e>
                      </m:d>
                    </m:oMath>
                  </m:oMathPara>
                </a14:m>
                <a:endParaRPr lang="en-US" sz="2400" b="1" dirty="0">
                  <a:solidFill>
                    <a:schemeClr val="accent2">
                      <a:lumMod val="50000"/>
                    </a:schemeClr>
                  </a:solidFill>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2910744" y="2229664"/>
                <a:ext cx="3322513" cy="756361"/>
              </a:xfrm>
              <a:prstGeom prst="rect">
                <a:avLst/>
              </a:prstGeom>
              <a:blipFill rotWithShape="0">
                <a:blip r:embed="rId2"/>
                <a:stretch>
                  <a:fillRect/>
                </a:stretch>
              </a:blipFill>
            </p:spPr>
            <p:txBody>
              <a:bodyPr/>
              <a:lstStyle/>
              <a:p>
                <a:r>
                  <a:rPr lang="en-US">
                    <a:noFill/>
                  </a:rPr>
                  <a:t> </a:t>
                </a:r>
              </a:p>
            </p:txBody>
          </p:sp>
        </mc:Fallback>
      </mc:AlternateContent>
      <p:sp>
        <p:nvSpPr>
          <p:cNvPr id="5" name="TextovéPole 4"/>
          <p:cNvSpPr txBox="1"/>
          <p:nvPr/>
        </p:nvSpPr>
        <p:spPr>
          <a:xfrm>
            <a:off x="684945" y="3307653"/>
            <a:ext cx="7181850" cy="400110"/>
          </a:xfrm>
          <a:prstGeom prst="rect">
            <a:avLst/>
          </a:prstGeom>
          <a:noFill/>
        </p:spPr>
        <p:txBody>
          <a:bodyPr wrap="square" rtlCol="0">
            <a:spAutoFit/>
          </a:bodyPr>
          <a:lstStyle/>
          <a:p>
            <a:r>
              <a:rPr lang="cs-CZ" sz="2000" b="1" i="1" dirty="0" smtClean="0"/>
              <a:t>Kondenzátor</a:t>
            </a:r>
            <a:r>
              <a:rPr lang="cs-CZ" sz="2000" dirty="0" smtClean="0"/>
              <a:t> – vodič upravený tak, aby měl velkou kapacitu.</a:t>
            </a:r>
            <a:endParaRPr lang="en-US" sz="2000" dirty="0"/>
          </a:p>
        </p:txBody>
      </p:sp>
      <p:pic>
        <p:nvPicPr>
          <p:cNvPr id="1026" name="Picture 2" descr="parallel plate capac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4029391"/>
            <a:ext cx="4505325" cy="2219326"/>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a:stretch>
            <a:fillRect/>
          </a:stretch>
        </p:blipFill>
        <p:spPr>
          <a:xfrm>
            <a:off x="5815350" y="4716817"/>
            <a:ext cx="2700000" cy="844474"/>
          </a:xfrm>
          <a:prstGeom prst="rect">
            <a:avLst/>
          </a:prstGeom>
        </p:spPr>
      </p:pic>
    </p:spTree>
    <p:extLst>
      <p:ext uri="{BB962C8B-B14F-4D97-AF65-F5344CB8AC3E}">
        <p14:creationId xmlns:p14="http://schemas.microsoft.com/office/powerpoint/2010/main" val="2537082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2069</TotalTime>
  <Words>2276</Words>
  <Application>Microsoft Office PowerPoint</Application>
  <PresentationFormat>Předvádění na obrazovce (4:3)</PresentationFormat>
  <Paragraphs>213</Paragraphs>
  <Slides>31</Slides>
  <Notes>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31</vt:i4>
      </vt:variant>
    </vt:vector>
  </HeadingPairs>
  <TitlesOfParts>
    <vt:vector size="39" baseType="lpstr">
      <vt:lpstr>Arial</vt:lpstr>
      <vt:lpstr>Calibri</vt:lpstr>
      <vt:lpstr>Calibri Light</vt:lpstr>
      <vt:lpstr>Cambria Math</vt:lpstr>
      <vt:lpstr>Symbol</vt:lpstr>
      <vt:lpstr>Motiv Office</vt:lpstr>
      <vt:lpstr>Visio</vt:lpstr>
      <vt:lpstr>Rovnica</vt:lpstr>
      <vt:lpstr>Prezentace aplikace PowerPoint</vt:lpstr>
      <vt:lpstr>Elektrický náboj Q</vt:lpstr>
      <vt:lpstr>Elektrická síla</vt:lpstr>
      <vt:lpstr>Konstanta úměrnosti k, permitivita ε</vt:lpstr>
      <vt:lpstr>„Mapa“ elektrického pole</vt:lpstr>
      <vt:lpstr>Intenzita statického elektrického pole</vt:lpstr>
      <vt:lpstr>Elektrický potenciál, napětí</vt:lpstr>
      <vt:lpstr>Rozložení náboje, plošná hustota</vt:lpstr>
      <vt:lpstr>Kapacita vodiče C</vt:lpstr>
      <vt:lpstr>Kondenzátor</vt:lpstr>
      <vt:lpstr>Elektrický proud</vt:lpstr>
      <vt:lpstr>Příklad</vt:lpstr>
      <vt:lpstr>Elektrický zdroj</vt:lpstr>
      <vt:lpstr>Prezentace aplikace PowerPoint</vt:lpstr>
      <vt:lpstr>Elektrický proud v kovech</vt:lpstr>
      <vt:lpstr>Ohmův zákon</vt:lpstr>
      <vt:lpstr>Závislost odporu na délce, ploše a teplotě vodiče</vt:lpstr>
      <vt:lpstr>Prezentace aplikace PowerPoint</vt:lpstr>
      <vt:lpstr>Řazení odporu do obvodu</vt:lpstr>
      <vt:lpstr>Prezentace aplikace PowerPoint</vt:lpstr>
      <vt:lpstr>Elektrický obvod</vt:lpstr>
      <vt:lpstr>Složitější obvody, Kirchhoffovy zákony</vt:lpstr>
      <vt:lpstr>Prezentace aplikace PowerPoint</vt:lpstr>
      <vt:lpstr>Prezentace aplikace PowerPoint</vt:lpstr>
      <vt:lpstr>Práce a výkon stejnosměrného proudu</vt:lpstr>
      <vt:lpstr>Příkon spotřebiče, účinnost obvodu</vt:lpstr>
      <vt:lpstr>Prezentace aplikace PowerPoint</vt:lpstr>
      <vt:lpstr>Prezentace aplikace PowerPoint</vt:lpstr>
      <vt:lpstr>Vodič, polovodič, izolant a pásová struktura elektronů</vt:lpstr>
      <vt:lpstr>Polovodič typu N a typu P</vt:lpstr>
      <vt:lpstr>Přechod PN</vt:lpstr>
    </vt:vector>
  </TitlesOfParts>
  <Company>1.LF.UK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Elektrický náboj Q</dc:title>
  <dc:creator>User</dc:creator>
  <cp:lastModifiedBy>User</cp:lastModifiedBy>
  <cp:revision>180</cp:revision>
  <dcterms:created xsi:type="dcterms:W3CDTF">2015-01-08T13:59:03Z</dcterms:created>
  <dcterms:modified xsi:type="dcterms:W3CDTF">2016-01-15T14:32:44Z</dcterms:modified>
</cp:coreProperties>
</file>