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57" r:id="rId3"/>
    <p:sldId id="258" r:id="rId4"/>
    <p:sldId id="259" r:id="rId5"/>
    <p:sldId id="260" r:id="rId6"/>
    <p:sldId id="263" r:id="rId7"/>
    <p:sldId id="264" r:id="rId8"/>
    <p:sldId id="265" r:id="rId9"/>
    <p:sldId id="267" r:id="rId10"/>
    <p:sldId id="270" r:id="rId11"/>
    <p:sldId id="269" r:id="rId12"/>
    <p:sldId id="290" r:id="rId13"/>
    <p:sldId id="280" r:id="rId14"/>
    <p:sldId id="291" r:id="rId15"/>
    <p:sldId id="295" r:id="rId16"/>
    <p:sldId id="296" r:id="rId17"/>
    <p:sldId id="272" r:id="rId18"/>
    <p:sldId id="273" r:id="rId19"/>
    <p:sldId id="274" r:id="rId20"/>
    <p:sldId id="276" r:id="rId21"/>
    <p:sldId id="277" r:id="rId22"/>
    <p:sldId id="278" r:id="rId23"/>
    <p:sldId id="292" r:id="rId24"/>
    <p:sldId id="285" r:id="rId25"/>
    <p:sldId id="286" r:id="rId26"/>
    <p:sldId id="287" r:id="rId27"/>
    <p:sldId id="288" r:id="rId28"/>
    <p:sldId id="293" r:id="rId29"/>
    <p:sldId id="289" r:id="rId30"/>
    <p:sldId id="29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83" d="100"/>
          <a:sy n="83" d="100"/>
        </p:scale>
        <p:origin x="-81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smtClean="0"/>
              <a:t>Kliknutím lze upravit styl.</a:t>
            </a:r>
            <a:endParaRPr lang="en-US"/>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28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646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737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8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smtClean="0"/>
              <a:t>Kliknutím lze upravit styl.</a:t>
            </a:r>
            <a:endParaRPr lang="en-US"/>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127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22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smtClean="0"/>
              <a:t>Kliknutím lze upravit styl.</a:t>
            </a:r>
            <a:endParaRPr lang="en-US"/>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8" name="Zástupný symbol pro zápatí 7"/>
          <p:cNvSpPr>
            <a:spLocks noGrp="1"/>
          </p:cNvSpPr>
          <p:nvPr>
            <p:ph type="ftr" sz="quarter" idx="11"/>
          </p:nvPr>
        </p:nvSpPr>
        <p:spPr/>
        <p:txBody>
          <a:bodyPr/>
          <a:lstStyle/>
          <a:p>
            <a:endParaRPr lang="en-US" dirty="0"/>
          </a:p>
        </p:txBody>
      </p:sp>
      <p:sp>
        <p:nvSpPr>
          <p:cNvPr id="9" name="Zástupný symbol pro číslo snímku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905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641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3" name="Zástupný symbol pro zápatí 2"/>
          <p:cNvSpPr>
            <a:spLocks noGrp="1"/>
          </p:cNvSpPr>
          <p:nvPr>
            <p:ph type="ftr" sz="quarter" idx="11"/>
          </p:nvPr>
        </p:nvSpPr>
        <p:spPr/>
        <p:txBody>
          <a:bodyPr/>
          <a:lstStyle/>
          <a:p>
            <a:endParaRPr lang="en-US" dirty="0"/>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466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smtClean="0"/>
              <a:t>Kliknutím lze upravit styl.</a:t>
            </a:r>
            <a:endParaRPr lang="en-US"/>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311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smtClean="0"/>
              <a:t>Kliknutím lze upravit styl.</a:t>
            </a:r>
            <a:endParaRPr lang="en-US"/>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61BEF0D-F0BB-DE4B-95CE-6DB70DBA9567}" type="datetimeFigureOut">
              <a:rPr lang="en-US" smtClean="0"/>
              <a:pPr/>
              <a:t>3/21/2016</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6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3/21/2016</a:t>
            </a:fld>
            <a:endParaRPr lang="en-US" dirty="0"/>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246560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3.gif"/><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80.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0.pn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389063"/>
            <a:ext cx="6858000" cy="2387600"/>
          </a:xfrm>
        </p:spPr>
        <p:txBody>
          <a:bodyPr anchor="ctr">
            <a:normAutofit/>
          </a:bodyPr>
          <a:lstStyle/>
          <a:p>
            <a:r>
              <a:rPr lang="cs-CZ" sz="3600" b="1" dirty="0" smtClean="0">
                <a:effectLst>
                  <a:outerShdw blurRad="38100" dist="38100" dir="2700000" algn="tl">
                    <a:srgbClr val="000000">
                      <a:alpha val="43137"/>
                    </a:srgbClr>
                  </a:outerShdw>
                </a:effectLst>
              </a:rPr>
              <a:t>Elektrický proud v kapalinách a plynech. Magnetismus</a:t>
            </a:r>
            <a:endParaRPr lang="en-US" sz="3600" b="1"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1143000" y="3357563"/>
            <a:ext cx="6858000" cy="1655762"/>
          </a:xfrm>
        </p:spPr>
        <p:txBody>
          <a:bodyPr anchor="ctr">
            <a:normAutofit/>
          </a:bodyPr>
          <a:lstStyle/>
          <a:p>
            <a:r>
              <a:rPr lang="cs-CZ" sz="2400" dirty="0" smtClean="0"/>
              <a:t>Dr. Jana </a:t>
            </a:r>
            <a:r>
              <a:rPr lang="cs-CZ" sz="2400" dirty="0" err="1" smtClean="0"/>
              <a:t>Mattová</a:t>
            </a:r>
            <a:endParaRPr lang="en-US" sz="2400" dirty="0"/>
          </a:p>
        </p:txBody>
      </p:sp>
    </p:spTree>
    <p:extLst>
      <p:ext uri="{BB962C8B-B14F-4D97-AF65-F5344CB8AC3E}">
        <p14:creationId xmlns:p14="http://schemas.microsoft.com/office/powerpoint/2010/main" val="1009282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lstStyle/>
          <a:p>
            <a:pPr algn="ctr"/>
            <a:r>
              <a:rPr lang="cs-CZ" b="1" dirty="0" smtClean="0">
                <a:effectLst>
                  <a:outerShdw blurRad="38100" dist="38100" dir="2700000" algn="tl">
                    <a:srgbClr val="000000">
                      <a:alpha val="43137"/>
                    </a:srgbClr>
                  </a:outerShdw>
                </a:effectLst>
              </a:rPr>
              <a:t>Magnetické indukční čáry</a:t>
            </a:r>
            <a:endParaRPr lang="en-US" b="1" dirty="0">
              <a:effectLst>
                <a:outerShdw blurRad="38100" dist="38100" dir="2700000" algn="tl">
                  <a:srgbClr val="000000">
                    <a:alpha val="43137"/>
                  </a:srgbClr>
                </a:outerShdw>
              </a:effectLst>
            </a:endParaRPr>
          </a:p>
        </p:txBody>
      </p:sp>
      <p:sp>
        <p:nvSpPr>
          <p:cNvPr id="4" name="TextovéPole 3"/>
          <p:cNvSpPr txBox="1"/>
          <p:nvPr/>
        </p:nvSpPr>
        <p:spPr>
          <a:xfrm>
            <a:off x="671512" y="1148557"/>
            <a:ext cx="7843838" cy="1631216"/>
          </a:xfrm>
          <a:prstGeom prst="rect">
            <a:avLst/>
          </a:prstGeom>
          <a:noFill/>
        </p:spPr>
        <p:txBody>
          <a:bodyPr wrap="square" rtlCol="0">
            <a:spAutoFit/>
          </a:bodyPr>
          <a:lstStyle/>
          <a:p>
            <a:r>
              <a:rPr lang="cs-CZ" sz="2000" dirty="0" smtClean="0"/>
              <a:t>Stejně jako u elektřiny máme elektrické dipóly (+/-), i u magnetismu máme </a:t>
            </a:r>
            <a:r>
              <a:rPr lang="cs-CZ" sz="2000" b="1" dirty="0" smtClean="0">
                <a:solidFill>
                  <a:srgbClr val="800000"/>
                </a:solidFill>
                <a:effectLst>
                  <a:outerShdw blurRad="38100" dist="38100" dir="2700000" algn="tl">
                    <a:srgbClr val="000000">
                      <a:alpha val="43137"/>
                    </a:srgbClr>
                  </a:outerShdw>
                </a:effectLst>
              </a:rPr>
              <a:t>magnetické (di)póly</a:t>
            </a:r>
            <a:r>
              <a:rPr lang="cs-CZ" sz="2000" dirty="0" smtClean="0"/>
              <a:t>, které označujeme </a:t>
            </a:r>
            <a:r>
              <a:rPr lang="cs-CZ" sz="2000" b="1" dirty="0" smtClean="0">
                <a:solidFill>
                  <a:srgbClr val="800000"/>
                </a:solidFill>
                <a:effectLst>
                  <a:outerShdw blurRad="38100" dist="38100" dir="2700000" algn="tl">
                    <a:srgbClr val="000000">
                      <a:alpha val="43137"/>
                    </a:srgbClr>
                  </a:outerShdw>
                </a:effectLst>
              </a:rPr>
              <a:t>severní a jižní pól </a:t>
            </a:r>
            <a:r>
              <a:rPr lang="cs-CZ" sz="2000" dirty="0" smtClean="0"/>
              <a:t>(odvozeno z kompasu). Póly souvisí s </a:t>
            </a:r>
            <a:r>
              <a:rPr lang="cs-CZ" sz="2000" i="1" dirty="0" smtClean="0"/>
              <a:t>magnetickým momentem</a:t>
            </a:r>
            <a:r>
              <a:rPr lang="cs-CZ" sz="2000" dirty="0" smtClean="0"/>
              <a:t>. Rozdílné póly umožňují podobnou interakci jako rozdílné náboje – stejné se odpuzují, opačné se přitahují.</a:t>
            </a:r>
            <a:endParaRPr lang="en-US" sz="2000" dirty="0"/>
          </a:p>
        </p:txBody>
      </p:sp>
      <p:sp>
        <p:nvSpPr>
          <p:cNvPr id="5" name="TextovéPole 4"/>
          <p:cNvSpPr txBox="1"/>
          <p:nvPr/>
        </p:nvSpPr>
        <p:spPr>
          <a:xfrm>
            <a:off x="671508" y="2779773"/>
            <a:ext cx="7743825" cy="707886"/>
          </a:xfrm>
          <a:prstGeom prst="rect">
            <a:avLst/>
          </a:prstGeom>
          <a:noFill/>
        </p:spPr>
        <p:txBody>
          <a:bodyPr wrap="square" rtlCol="0">
            <a:spAutoFit/>
          </a:bodyPr>
          <a:lstStyle/>
          <a:p>
            <a:r>
              <a:rPr lang="cs-CZ" sz="2000" b="1" dirty="0" smtClean="0">
                <a:effectLst>
                  <a:outerShdw blurRad="38100" dist="38100" dir="2700000" algn="tl">
                    <a:srgbClr val="000000">
                      <a:alpha val="43137"/>
                    </a:srgbClr>
                  </a:outerShdw>
                </a:effectLst>
              </a:rPr>
              <a:t>Pozor!: </a:t>
            </a:r>
            <a:r>
              <a:rPr lang="cs-CZ" sz="2000" dirty="0" smtClean="0"/>
              <a:t>Magnetické indukční čáry neukazují směr magnetické síly. Ukazují směr jak jsou objekty „magnetizovány“, jak magnetismus „teče“.</a:t>
            </a:r>
            <a:endParaRPr lang="en-US" sz="2000" dirty="0"/>
          </a:p>
        </p:txBody>
      </p:sp>
      <p:sp>
        <p:nvSpPr>
          <p:cNvPr id="6" name="TextovéPole 5"/>
          <p:cNvSpPr txBox="1"/>
          <p:nvPr/>
        </p:nvSpPr>
        <p:spPr>
          <a:xfrm>
            <a:off x="671508" y="3526097"/>
            <a:ext cx="7743825" cy="707886"/>
          </a:xfrm>
          <a:prstGeom prst="rect">
            <a:avLst/>
          </a:prstGeom>
          <a:noFill/>
        </p:spPr>
        <p:txBody>
          <a:bodyPr wrap="square" rtlCol="0">
            <a:spAutoFit/>
          </a:bodyPr>
          <a:lstStyle/>
          <a:p>
            <a:r>
              <a:rPr lang="cs-CZ" sz="2000" dirty="0" smtClean="0"/>
              <a:t>Na základě konvence se mag. induk. </a:t>
            </a:r>
            <a:r>
              <a:rPr lang="cs-CZ" sz="2000" dirty="0"/>
              <a:t>č</a:t>
            </a:r>
            <a:r>
              <a:rPr lang="cs-CZ" sz="2000" dirty="0" smtClean="0"/>
              <a:t>áry kreslí od severního k jižnímu pólu a jsou uzavřené křivky.</a:t>
            </a:r>
            <a:endParaRPr lang="en-US" sz="2000" dirty="0"/>
          </a:p>
        </p:txBody>
      </p:sp>
      <p:pic>
        <p:nvPicPr>
          <p:cNvPr id="8" name="Picture 2" descr="http://overunity.com/13749/re-bruces-tpu-theory-and-experiments-understanding-field-lines/dlattach/attach/126787/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35" y="4233983"/>
            <a:ext cx="3163312" cy="23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overunity.com/13749/re-bruces-tpu-theory-and-experiments-understanding-field-lines/dlattach/attach/126788/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181" y="4233983"/>
            <a:ext cx="3163312" cy="23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85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Magnetická indukce </a:t>
            </a:r>
            <a:r>
              <a:rPr lang="cs-CZ" sz="3600" b="1" i="1" dirty="0" smtClean="0">
                <a:effectLst>
                  <a:outerShdw blurRad="38100" dist="38100" dir="2700000" algn="tl">
                    <a:srgbClr val="000000">
                      <a:alpha val="43137"/>
                    </a:srgbClr>
                  </a:outerShdw>
                </a:effectLst>
              </a:rPr>
              <a:t>B</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628650" y="1247775"/>
            <a:ext cx="7886700" cy="1323439"/>
          </a:xfrm>
          <a:prstGeom prst="rect">
            <a:avLst/>
          </a:prstGeom>
          <a:noFill/>
        </p:spPr>
        <p:txBody>
          <a:bodyPr wrap="square" rtlCol="0">
            <a:spAutoFit/>
          </a:bodyPr>
          <a:lstStyle/>
          <a:p>
            <a:r>
              <a:rPr lang="cs-CZ" sz="2000" dirty="0" smtClean="0"/>
              <a:t>Magnetická indukce charakterizuje jak silné je magnetické pole, „kolik“ magnetického pole se v daném místě prostoru vykytuje. Má proto těsnou spojitost s tvarem magnetického pole (indukčními čárami). Je jakousi obdobou elektrické intenzity.</a:t>
            </a:r>
            <a:endParaRPr lang="en-US" sz="2000" dirty="0"/>
          </a:p>
        </p:txBody>
      </p:sp>
      <mc:AlternateContent xmlns:mc="http://schemas.openxmlformats.org/markup-compatibility/2006" xmlns:a14="http://schemas.microsoft.com/office/drawing/2010/main">
        <mc:Choice Requires="a14">
          <p:sp>
            <p:nvSpPr>
              <p:cNvPr id="4" name="TextovéPole 3"/>
              <p:cNvSpPr txBox="1"/>
              <p:nvPr/>
            </p:nvSpPr>
            <p:spPr>
              <a:xfrm>
                <a:off x="2408812" y="2714625"/>
                <a:ext cx="4326377"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𝑩</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f>
                        <m:fPr>
                          <m:ctrlPr>
                            <a:rPr lang="cs-CZ" sz="2400" b="1" i="1" smtClean="0">
                              <a:solidFill>
                                <a:srgbClr val="800000"/>
                              </a:solidFill>
                              <a:effectLst>
                                <a:outerShdw blurRad="38100" dist="38100" dir="2700000" algn="tl">
                                  <a:srgbClr val="000000">
                                    <a:alpha val="43137"/>
                                  </a:srgbClr>
                                </a:outerShdw>
                              </a:effectLst>
                              <a:latin typeface="Cambria Math"/>
                            </a:rPr>
                          </m:ctrlPr>
                        </m:fPr>
                        <m:num>
                          <m:sSub>
                            <m:sSubPr>
                              <m:ctrlPr>
                                <a:rPr lang="cs-CZ" sz="2400" b="1" i="1" smtClean="0">
                                  <a:solidFill>
                                    <a:srgbClr val="800000"/>
                                  </a:solidFill>
                                  <a:effectLst>
                                    <a:outerShdw blurRad="38100" dist="38100" dir="2700000" algn="tl">
                                      <a:srgbClr val="000000">
                                        <a:alpha val="43137"/>
                                      </a:srgbClr>
                                    </a:outerShdw>
                                  </a:effectLst>
                                  <a:latin typeface="Cambria Math"/>
                                </a:rPr>
                              </m:ctrlPr>
                            </m:sSub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𝑭</m:t>
                              </m:r>
                            </m:e>
                            <m: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𝒎</m:t>
                              </m:r>
                            </m:sub>
                          </m:sSub>
                        </m:num>
                        <m:den>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𝑰</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𝒍</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unc>
                            <m:funcPr>
                              <m:ctrlPr>
                                <a:rPr lang="cs-CZ" sz="2400" b="1" i="1" smtClean="0">
                                  <a:solidFill>
                                    <a:srgbClr val="800000"/>
                                  </a:solidFill>
                                  <a:effectLst>
                                    <a:outerShdw blurRad="38100" dist="38100" dir="2700000" algn="tl">
                                      <a:srgbClr val="000000">
                                        <a:alpha val="43137"/>
                                      </a:srgbClr>
                                    </a:outerShdw>
                                  </a:effectLst>
                                  <a:latin typeface="Cambria Math"/>
                                  <a:ea typeface="Cambria Math" panose="02040503050406030204" pitchFamily="18" charset="0"/>
                                </a:rPr>
                              </m:ctrlPr>
                            </m:funcPr>
                            <m:fName>
                              <m:r>
                                <a:rPr lang="cs-CZ" sz="2400" b="1" i="0"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𝐬𝐢𝐧</m:t>
                              </m:r>
                            </m:fName>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𝜶</m:t>
                              </m:r>
                            </m:e>
                          </m:func>
                        </m:den>
                      </m:f>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cs-CZ" sz="2400" b="1" i="1" smtClean="0">
                              <a:solidFill>
                                <a:srgbClr val="800000"/>
                              </a:solidFill>
                              <a:effectLst>
                                <a:outerShdw blurRad="38100" dist="38100" dir="2700000" algn="tl">
                                  <a:srgbClr val="000000">
                                    <a:alpha val="43137"/>
                                  </a:srgbClr>
                                </a:outerShdw>
                              </a:effectLst>
                              <a:latin typeface="Cambria Math"/>
                            </a:rPr>
                          </m:ctrlPr>
                        </m:dPr>
                        <m:e>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𝑵</m:t>
                              </m:r>
                            </m:num>
                            <m:den>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𝑨</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𝒎</m:t>
                              </m:r>
                            </m:den>
                          </m:f>
                        </m:e>
                      </m:d>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cs-CZ" sz="2400" b="1" i="1" smtClean="0">
                              <a:solidFill>
                                <a:srgbClr val="800000"/>
                              </a:solidFill>
                              <a:effectLst>
                                <a:outerShdw blurRad="38100" dist="38100" dir="2700000" algn="tl">
                                  <a:srgbClr val="000000">
                                    <a:alpha val="43137"/>
                                  </a:srgbClr>
                                </a:outerShdw>
                              </a:effectLst>
                              <a:latin typeface="Cambria Math"/>
                            </a:rPr>
                          </m:ctrlPr>
                        </m:d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𝑻</m:t>
                          </m:r>
                        </m:e>
                      </m:d>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2408812" y="2714625"/>
                <a:ext cx="4326377" cy="701346"/>
              </a:xfrm>
              <a:prstGeom prst="rect">
                <a:avLst/>
              </a:prstGeom>
              <a:blipFill rotWithShape="0">
                <a:blip r:embed="rId2"/>
                <a:stretch>
                  <a:fillRect b="-6957"/>
                </a:stretch>
              </a:blipFill>
            </p:spPr>
            <p:txBody>
              <a:bodyPr/>
              <a:lstStyle/>
              <a:p>
                <a:r>
                  <a:rPr lang="en-US">
                    <a:noFill/>
                  </a:rPr>
                  <a:t> </a:t>
                </a:r>
              </a:p>
            </p:txBody>
          </p:sp>
        </mc:Fallback>
      </mc:AlternateContent>
      <p:sp>
        <p:nvSpPr>
          <p:cNvPr id="5" name="TextovéPole 4"/>
          <p:cNvSpPr txBox="1"/>
          <p:nvPr/>
        </p:nvSpPr>
        <p:spPr>
          <a:xfrm>
            <a:off x="628650" y="3743325"/>
            <a:ext cx="7886700" cy="707886"/>
          </a:xfrm>
          <a:prstGeom prst="rect">
            <a:avLst/>
          </a:prstGeom>
          <a:noFill/>
        </p:spPr>
        <p:txBody>
          <a:bodyPr wrap="square" rtlCol="0">
            <a:spAutoFit/>
          </a:bodyPr>
          <a:lstStyle/>
          <a:p>
            <a:r>
              <a:rPr lang="cs-CZ" sz="2000" dirty="0" smtClean="0"/>
              <a:t>Směru vektoru magnetické indukce odpovídá orientace indukčních čar (vektor indukce je tečnou k indukční čáře). </a:t>
            </a:r>
            <a:endParaRPr lang="en-US" sz="2000" dirty="0"/>
          </a:p>
        </p:txBody>
      </p:sp>
      <p:pic>
        <p:nvPicPr>
          <p:cNvPr id="4098" name="Picture 2" descr="http://www.oocities.org/vektor_ol/obr/ilus/038.gif"/>
          <p:cNvPicPr>
            <a:picLocks noChangeAspect="1" noChangeArrowheads="1"/>
          </p:cNvPicPr>
          <p:nvPr/>
        </p:nvPicPr>
        <p:blipFill rotWithShape="1">
          <a:blip r:embed="rId3">
            <a:extLst>
              <a:ext uri="{28A0092B-C50C-407E-A947-70E740481C1C}">
                <a14:useLocalDpi xmlns:a14="http://schemas.microsoft.com/office/drawing/2010/main" val="0"/>
              </a:ext>
            </a:extLst>
          </a:blip>
          <a:srcRect b="15747"/>
          <a:stretch/>
        </p:blipFill>
        <p:spPr bwMode="auto">
          <a:xfrm>
            <a:off x="1490662" y="4470789"/>
            <a:ext cx="6162675" cy="1853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89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133638"/>
            <a:ext cx="7886700" cy="1325563"/>
          </a:xfrm>
        </p:spPr>
        <p:txBody>
          <a:bodyPr>
            <a:normAutofit/>
          </a:body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363682" y="966355"/>
            <a:ext cx="8666018" cy="969496"/>
          </a:xfrm>
          <a:prstGeom prst="rect">
            <a:avLst/>
          </a:prstGeom>
          <a:noFill/>
        </p:spPr>
        <p:txBody>
          <a:bodyPr wrap="square" rtlCol="0">
            <a:spAutoFit/>
          </a:bodyPr>
          <a:lstStyle/>
          <a:p>
            <a:r>
              <a:rPr lang="cs-CZ" sz="1900" dirty="0" smtClean="0"/>
              <a:t>Na přímý vodič o délce 80 cm, kterým prochází proud o intenzitě 10 A působí síla 100 mN. Vodič je orientován kolmo k indukčním čárám homogenního magnetického pole. Jakou má toto pole magnetickou indukci?</a:t>
            </a:r>
            <a:endParaRPr lang="cs-CZ" sz="1900" dirty="0"/>
          </a:p>
        </p:txBody>
      </p:sp>
      <p:grpSp>
        <p:nvGrpSpPr>
          <p:cNvPr id="7" name="Skupina 6"/>
          <p:cNvGrpSpPr/>
          <p:nvPr/>
        </p:nvGrpSpPr>
        <p:grpSpPr>
          <a:xfrm>
            <a:off x="363682" y="2026227"/>
            <a:ext cx="4145973" cy="1210720"/>
            <a:chOff x="363682" y="2026227"/>
            <a:chExt cx="4145973" cy="1210720"/>
          </a:xfrm>
        </p:grpSpPr>
        <p:sp>
          <p:nvSpPr>
            <p:cNvPr id="4" name="TextovéPole 3"/>
            <p:cNvSpPr txBox="1"/>
            <p:nvPr/>
          </p:nvSpPr>
          <p:spPr>
            <a:xfrm>
              <a:off x="363682" y="2026227"/>
              <a:ext cx="4145973" cy="1200329"/>
            </a:xfrm>
            <a:prstGeom prst="rect">
              <a:avLst/>
            </a:prstGeom>
            <a:noFill/>
          </p:spPr>
          <p:txBody>
            <a:bodyPr wrap="square" rtlCol="0">
              <a:spAutoFit/>
            </a:bodyPr>
            <a:lstStyle/>
            <a:p>
              <a:r>
                <a:rPr lang="cs-CZ" i="1" dirty="0" smtClean="0"/>
                <a:t>l</a:t>
              </a:r>
              <a:r>
                <a:rPr lang="cs-CZ" dirty="0" smtClean="0"/>
                <a:t> = 80 </a:t>
              </a:r>
              <a:r>
                <a:rPr lang="cs-CZ" i="1" dirty="0" smtClean="0"/>
                <a:t>cm</a:t>
              </a:r>
              <a:r>
                <a:rPr lang="cs-CZ" dirty="0" smtClean="0"/>
                <a:t> = 0,8 </a:t>
              </a:r>
              <a:r>
                <a:rPr lang="cs-CZ" i="1" dirty="0" smtClean="0"/>
                <a:t>m</a:t>
              </a:r>
            </a:p>
            <a:p>
              <a:r>
                <a:rPr lang="cs-CZ" i="1" dirty="0"/>
                <a:t>I</a:t>
              </a:r>
              <a:r>
                <a:rPr lang="cs-CZ" dirty="0" smtClean="0"/>
                <a:t> = 10 </a:t>
              </a:r>
              <a:r>
                <a:rPr lang="cs-CZ" i="1" dirty="0" smtClean="0"/>
                <a:t>A</a:t>
              </a:r>
            </a:p>
            <a:p>
              <a:r>
                <a:rPr lang="cs-CZ" i="1" dirty="0" smtClean="0"/>
                <a:t>F</a:t>
              </a:r>
              <a:r>
                <a:rPr lang="cs-CZ" i="1" baseline="-25000" dirty="0" smtClean="0"/>
                <a:t>m</a:t>
              </a:r>
              <a:r>
                <a:rPr lang="cs-CZ" dirty="0" smtClean="0"/>
                <a:t> = 10 </a:t>
              </a:r>
              <a:r>
                <a:rPr lang="cs-CZ" i="1" dirty="0" smtClean="0"/>
                <a:t>mN</a:t>
              </a:r>
              <a:r>
                <a:rPr lang="cs-CZ" dirty="0" smtClean="0"/>
                <a:t> = 0,01 </a:t>
              </a:r>
              <a:r>
                <a:rPr lang="cs-CZ" i="1" dirty="0" smtClean="0"/>
                <a:t>N</a:t>
              </a:r>
            </a:p>
            <a:p>
              <a:r>
                <a:rPr lang="cs-CZ" i="1" dirty="0" smtClean="0"/>
                <a:t>B</a:t>
              </a:r>
              <a:r>
                <a:rPr lang="cs-CZ" dirty="0" smtClean="0"/>
                <a:t> = ? </a:t>
              </a:r>
              <a:r>
                <a:rPr lang="cs-CZ" i="1" dirty="0"/>
                <a:t>T</a:t>
              </a:r>
            </a:p>
          </p:txBody>
        </p:sp>
        <p:cxnSp>
          <p:nvCxnSpPr>
            <p:cNvPr id="6" name="Přímá spojnice 5"/>
            <p:cNvCxnSpPr/>
            <p:nvPr/>
          </p:nvCxnSpPr>
          <p:spPr>
            <a:xfrm flipV="1">
              <a:off x="363682" y="3236947"/>
              <a:ext cx="26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ovéPole 7"/>
              <p:cNvSpPr txBox="1"/>
              <p:nvPr/>
            </p:nvSpPr>
            <p:spPr>
              <a:xfrm>
                <a:off x="363682" y="3389668"/>
                <a:ext cx="1649234" cy="547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1900" b="1" i="1" smtClean="0">
                          <a:solidFill>
                            <a:schemeClr val="tx1"/>
                          </a:solidFill>
                          <a:effectLst/>
                          <a:latin typeface="Cambria Math" panose="02040503050406030204" pitchFamily="18" charset="0"/>
                        </a:rPr>
                        <m:t>𝑩</m:t>
                      </m:r>
                      <m:r>
                        <a:rPr lang="cs-CZ" sz="1900" b="1" i="1" smtClean="0">
                          <a:solidFill>
                            <a:schemeClr val="tx1"/>
                          </a:solidFill>
                          <a:effectLst/>
                          <a:latin typeface="Cambria Math" panose="02040503050406030204" pitchFamily="18" charset="0"/>
                        </a:rPr>
                        <m:t>=</m:t>
                      </m:r>
                      <m:f>
                        <m:fPr>
                          <m:ctrlPr>
                            <a:rPr lang="cs-CZ" sz="1900" b="1" i="1" smtClean="0">
                              <a:solidFill>
                                <a:schemeClr val="tx1"/>
                              </a:solidFill>
                              <a:effectLst/>
                              <a:latin typeface="Cambria Math"/>
                            </a:rPr>
                          </m:ctrlPr>
                        </m:fPr>
                        <m:num>
                          <m:sSub>
                            <m:sSubPr>
                              <m:ctrlPr>
                                <a:rPr lang="cs-CZ" sz="1900" b="1" i="1" smtClean="0">
                                  <a:solidFill>
                                    <a:schemeClr val="tx1"/>
                                  </a:solidFill>
                                  <a:effectLst/>
                                  <a:latin typeface="Cambria Math"/>
                                </a:rPr>
                              </m:ctrlPr>
                            </m:sSubPr>
                            <m:e>
                              <m:r>
                                <a:rPr lang="cs-CZ" sz="1900" b="1" i="1" smtClean="0">
                                  <a:solidFill>
                                    <a:schemeClr val="tx1"/>
                                  </a:solidFill>
                                  <a:effectLst/>
                                  <a:latin typeface="Cambria Math" panose="02040503050406030204" pitchFamily="18" charset="0"/>
                                </a:rPr>
                                <m:t>𝑭</m:t>
                              </m:r>
                            </m:e>
                            <m:sub>
                              <m:r>
                                <a:rPr lang="cs-CZ" sz="1900" b="1" i="1" smtClean="0">
                                  <a:solidFill>
                                    <a:schemeClr val="tx1"/>
                                  </a:solidFill>
                                  <a:effectLst/>
                                  <a:latin typeface="Cambria Math" panose="02040503050406030204" pitchFamily="18" charset="0"/>
                                </a:rPr>
                                <m:t>𝒎</m:t>
                              </m:r>
                            </m:sub>
                          </m:sSub>
                        </m:num>
                        <m:den>
                          <m:r>
                            <a:rPr lang="cs-CZ" sz="1900" b="1" i="1" smtClean="0">
                              <a:solidFill>
                                <a:schemeClr val="tx1"/>
                              </a:solidFill>
                              <a:effectLst/>
                              <a:latin typeface="Cambria Math" panose="02040503050406030204" pitchFamily="18" charset="0"/>
                            </a:rPr>
                            <m:t>𝑰</m:t>
                          </m:r>
                          <m:r>
                            <a:rPr lang="cs-CZ" sz="1900" b="1" i="1" smtClean="0">
                              <a:solidFill>
                                <a:schemeClr val="tx1"/>
                              </a:solidFill>
                              <a:effectLst/>
                              <a:latin typeface="Cambria Math" panose="02040503050406030204" pitchFamily="18" charset="0"/>
                              <a:ea typeface="Cambria Math" panose="02040503050406030204" pitchFamily="18" charset="0"/>
                            </a:rPr>
                            <m:t>∙</m:t>
                          </m:r>
                          <m:r>
                            <a:rPr lang="cs-CZ" sz="1900" b="1" i="1" smtClean="0">
                              <a:solidFill>
                                <a:schemeClr val="tx1"/>
                              </a:solidFill>
                              <a:effectLst/>
                              <a:latin typeface="Cambria Math" panose="02040503050406030204" pitchFamily="18" charset="0"/>
                              <a:ea typeface="Cambria Math" panose="02040503050406030204" pitchFamily="18" charset="0"/>
                            </a:rPr>
                            <m:t>𝒍</m:t>
                          </m:r>
                          <m:r>
                            <a:rPr lang="cs-CZ" sz="1900" b="1" i="1" smtClean="0">
                              <a:solidFill>
                                <a:schemeClr val="tx1"/>
                              </a:solidFill>
                              <a:effectLst/>
                              <a:latin typeface="Cambria Math" panose="02040503050406030204" pitchFamily="18" charset="0"/>
                              <a:ea typeface="Cambria Math" panose="02040503050406030204" pitchFamily="18" charset="0"/>
                            </a:rPr>
                            <m:t>∙</m:t>
                          </m:r>
                          <m:func>
                            <m:funcPr>
                              <m:ctrlPr>
                                <a:rPr lang="cs-CZ" sz="1900" b="1" i="1" smtClean="0">
                                  <a:solidFill>
                                    <a:schemeClr val="tx1"/>
                                  </a:solidFill>
                                  <a:effectLst/>
                                  <a:latin typeface="Cambria Math"/>
                                  <a:ea typeface="Cambria Math" panose="02040503050406030204" pitchFamily="18" charset="0"/>
                                </a:rPr>
                              </m:ctrlPr>
                            </m:funcPr>
                            <m:fName>
                              <m:r>
                                <a:rPr lang="cs-CZ" sz="1900" b="1" i="0" smtClean="0">
                                  <a:solidFill>
                                    <a:schemeClr val="tx1"/>
                                  </a:solidFill>
                                  <a:effectLst/>
                                  <a:latin typeface="Cambria Math" panose="02040503050406030204" pitchFamily="18" charset="0"/>
                                  <a:ea typeface="Cambria Math" panose="02040503050406030204" pitchFamily="18" charset="0"/>
                                </a:rPr>
                                <m:t>𝐬𝐢𝐧</m:t>
                              </m:r>
                            </m:fName>
                            <m:e>
                              <m:r>
                                <a:rPr lang="cs-CZ" sz="1900" b="1" i="1" smtClean="0">
                                  <a:solidFill>
                                    <a:schemeClr val="tx1"/>
                                  </a:solidFill>
                                  <a:effectLst/>
                                  <a:latin typeface="Cambria Math" panose="02040503050406030204" pitchFamily="18" charset="0"/>
                                  <a:ea typeface="Cambria Math" panose="02040503050406030204" pitchFamily="18" charset="0"/>
                                </a:rPr>
                                <m:t>𝜶</m:t>
                              </m:r>
                            </m:e>
                          </m:func>
                        </m:den>
                      </m:f>
                    </m:oMath>
                  </m:oMathPara>
                </a14:m>
                <a:endParaRPr lang="en-US" sz="1900" b="1" dirty="0">
                  <a:solidFill>
                    <a:schemeClr val="tx1"/>
                  </a:solidFill>
                  <a:effectLst/>
                </a:endParaRPr>
              </a:p>
            </p:txBody>
          </p:sp>
        </mc:Choice>
        <mc:Fallback xmlns="">
          <p:sp>
            <p:nvSpPr>
              <p:cNvPr id="8" name="TextovéPole 7"/>
              <p:cNvSpPr txBox="1">
                <a:spLocks noRot="1" noChangeAspect="1" noMove="1" noResize="1" noEditPoints="1" noAdjustHandles="1" noChangeArrowheads="1" noChangeShapeType="1" noTextEdit="1"/>
              </p:cNvSpPr>
              <p:nvPr/>
            </p:nvSpPr>
            <p:spPr>
              <a:xfrm>
                <a:off x="363682" y="3389668"/>
                <a:ext cx="1649234" cy="547458"/>
              </a:xfrm>
              <a:prstGeom prst="rect">
                <a:avLst/>
              </a:prstGeom>
              <a:blipFill rotWithShape="0">
                <a:blip r:embed="rId2"/>
                <a:stretch>
                  <a:fillRect/>
                </a:stretch>
              </a:blipFill>
            </p:spPr>
            <p:txBody>
              <a:bodyPr/>
              <a:lstStyle/>
              <a:p>
                <a:r>
                  <a:rPr lang="cs-CZ">
                    <a:noFill/>
                  </a:rPr>
                  <a:t> </a:t>
                </a:r>
              </a:p>
            </p:txBody>
          </p:sp>
        </mc:Fallback>
      </mc:AlternateContent>
      <p:grpSp>
        <p:nvGrpSpPr>
          <p:cNvPr id="12" name="Skupina 11"/>
          <p:cNvGrpSpPr/>
          <p:nvPr/>
        </p:nvGrpSpPr>
        <p:grpSpPr>
          <a:xfrm>
            <a:off x="363682" y="4207086"/>
            <a:ext cx="6618982" cy="580287"/>
            <a:chOff x="363682" y="4207086"/>
            <a:chExt cx="6618982" cy="580287"/>
          </a:xfrm>
        </p:grpSpPr>
        <mc:AlternateContent xmlns:mc="http://schemas.openxmlformats.org/markup-compatibility/2006" xmlns:a14="http://schemas.microsoft.com/office/drawing/2010/main">
          <mc:Choice Requires="a14">
            <p:sp>
              <p:nvSpPr>
                <p:cNvPr id="9" name="TextovéPole 8"/>
                <p:cNvSpPr txBox="1"/>
                <p:nvPr/>
              </p:nvSpPr>
              <p:spPr>
                <a:xfrm>
                  <a:off x="363682" y="4207086"/>
                  <a:ext cx="6550896" cy="580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1900" b="1" i="1" smtClean="0">
                            <a:solidFill>
                              <a:schemeClr val="tx1"/>
                            </a:solidFill>
                            <a:effectLst/>
                            <a:latin typeface="Cambria Math" panose="02040503050406030204" pitchFamily="18" charset="0"/>
                          </a:rPr>
                          <m:t>𝑩</m:t>
                        </m:r>
                        <m:r>
                          <a:rPr lang="cs-CZ" sz="1900" b="1" i="1" smtClean="0">
                            <a:solidFill>
                              <a:schemeClr val="tx1"/>
                            </a:solidFill>
                            <a:effectLst/>
                            <a:latin typeface="Cambria Math" panose="02040503050406030204" pitchFamily="18" charset="0"/>
                          </a:rPr>
                          <m:t>=</m:t>
                        </m:r>
                        <m:f>
                          <m:fPr>
                            <m:ctrlPr>
                              <a:rPr lang="cs-CZ" sz="1900" i="1" smtClean="0">
                                <a:solidFill>
                                  <a:schemeClr val="tx1"/>
                                </a:solidFill>
                                <a:effectLst/>
                                <a:latin typeface="Cambria Math"/>
                              </a:rPr>
                            </m:ctrlPr>
                          </m:fPr>
                          <m:num>
                            <m:sSub>
                              <m:sSubPr>
                                <m:ctrlPr>
                                  <a:rPr lang="cs-CZ" sz="1900" i="1" smtClean="0">
                                    <a:solidFill>
                                      <a:schemeClr val="tx1"/>
                                    </a:solidFill>
                                    <a:effectLst/>
                                    <a:latin typeface="Cambria Math"/>
                                  </a:rPr>
                                </m:ctrlPr>
                              </m:sSubPr>
                              <m:e>
                                <m:r>
                                  <a:rPr lang="cs-CZ" sz="1900" b="0" i="1" smtClean="0">
                                    <a:solidFill>
                                      <a:schemeClr val="tx1"/>
                                    </a:solidFill>
                                    <a:effectLst/>
                                    <a:latin typeface="Cambria Math" panose="02040503050406030204" pitchFamily="18" charset="0"/>
                                  </a:rPr>
                                  <m:t>𝐹</m:t>
                                </m:r>
                              </m:e>
                              <m:sub>
                                <m:r>
                                  <a:rPr lang="cs-CZ" sz="1900" b="0" i="1" smtClean="0">
                                    <a:solidFill>
                                      <a:schemeClr val="tx1"/>
                                    </a:solidFill>
                                    <a:effectLst/>
                                    <a:latin typeface="Cambria Math" panose="02040503050406030204" pitchFamily="18" charset="0"/>
                                  </a:rPr>
                                  <m:t>𝑚</m:t>
                                </m:r>
                              </m:sub>
                            </m:sSub>
                          </m:num>
                          <m:den>
                            <m:r>
                              <a:rPr lang="cs-CZ" sz="1900" b="0" i="1" smtClean="0">
                                <a:solidFill>
                                  <a:schemeClr val="tx1"/>
                                </a:solidFill>
                                <a:effectLst/>
                                <a:latin typeface="Cambria Math" panose="02040503050406030204" pitchFamily="18" charset="0"/>
                              </a:rPr>
                              <m:t>𝐼</m:t>
                            </m:r>
                            <m:r>
                              <a:rPr lang="cs-CZ" sz="1900" b="0" i="1" smtClean="0">
                                <a:solidFill>
                                  <a:schemeClr val="tx1"/>
                                </a:solidFill>
                                <a:effectLst/>
                                <a:latin typeface="Cambria Math" panose="02040503050406030204" pitchFamily="18" charset="0"/>
                                <a:ea typeface="Cambria Math" panose="02040503050406030204" pitchFamily="18" charset="0"/>
                              </a:rPr>
                              <m:t>∙</m:t>
                            </m:r>
                            <m:r>
                              <a:rPr lang="cs-CZ" sz="1900" b="0" i="1" smtClean="0">
                                <a:solidFill>
                                  <a:schemeClr val="tx1"/>
                                </a:solidFill>
                                <a:effectLst/>
                                <a:latin typeface="Cambria Math" panose="02040503050406030204" pitchFamily="18" charset="0"/>
                                <a:ea typeface="Cambria Math" panose="02040503050406030204" pitchFamily="18" charset="0"/>
                              </a:rPr>
                              <m:t>𝑙</m:t>
                            </m:r>
                            <m:r>
                              <a:rPr lang="cs-CZ" sz="1900" b="0" i="1" smtClean="0">
                                <a:solidFill>
                                  <a:schemeClr val="tx1"/>
                                </a:solidFill>
                                <a:effectLst/>
                                <a:latin typeface="Cambria Math" panose="02040503050406030204" pitchFamily="18" charset="0"/>
                                <a:ea typeface="Cambria Math" panose="02040503050406030204" pitchFamily="18" charset="0"/>
                              </a:rPr>
                              <m:t>∙</m:t>
                            </m:r>
                            <m:func>
                              <m:funcPr>
                                <m:ctrlPr>
                                  <a:rPr lang="cs-CZ" sz="1900" i="1" smtClean="0">
                                    <a:solidFill>
                                      <a:schemeClr val="tx1"/>
                                    </a:solidFill>
                                    <a:effectLst/>
                                    <a:latin typeface="Cambria Math"/>
                                    <a:ea typeface="Cambria Math" panose="02040503050406030204" pitchFamily="18" charset="0"/>
                                  </a:rPr>
                                </m:ctrlPr>
                              </m:funcPr>
                              <m:fName>
                                <m:r>
                                  <m:rPr>
                                    <m:sty m:val="p"/>
                                  </m:rPr>
                                  <a:rPr lang="cs-CZ" sz="1900" b="0" i="0" smtClean="0">
                                    <a:solidFill>
                                      <a:schemeClr val="tx1"/>
                                    </a:solidFill>
                                    <a:effectLst/>
                                    <a:latin typeface="Cambria Math" panose="02040503050406030204" pitchFamily="18" charset="0"/>
                                    <a:ea typeface="Cambria Math" panose="02040503050406030204" pitchFamily="18" charset="0"/>
                                  </a:rPr>
                                  <m:t>sin</m:t>
                                </m:r>
                              </m:fName>
                              <m:e>
                                <m:r>
                                  <a:rPr lang="cs-CZ" sz="1900" b="0" i="1" smtClean="0">
                                    <a:solidFill>
                                      <a:schemeClr val="tx1"/>
                                    </a:solidFill>
                                    <a:effectLst/>
                                    <a:latin typeface="Cambria Math" panose="02040503050406030204" pitchFamily="18" charset="0"/>
                                    <a:ea typeface="Cambria Math" panose="02040503050406030204" pitchFamily="18" charset="0"/>
                                  </a:rPr>
                                  <m:t>𝛼</m:t>
                                </m:r>
                              </m:e>
                            </m:func>
                          </m:den>
                        </m:f>
                        <m:r>
                          <a:rPr lang="cs-CZ" sz="1900" b="0" i="1" smtClean="0">
                            <a:solidFill>
                              <a:schemeClr val="tx1"/>
                            </a:solidFill>
                            <a:effectLst/>
                            <a:latin typeface="Cambria Math" panose="02040503050406030204" pitchFamily="18" charset="0"/>
                            <a:ea typeface="Cambria Math" panose="02040503050406030204" pitchFamily="18" charset="0"/>
                          </a:rPr>
                          <m:t>=</m:t>
                        </m:r>
                        <m:f>
                          <m:fPr>
                            <m:ctrlPr>
                              <a:rPr lang="cs-CZ" sz="1900" b="0" i="1" smtClean="0">
                                <a:solidFill>
                                  <a:schemeClr val="tx1"/>
                                </a:solidFill>
                                <a:effectLst/>
                                <a:latin typeface="Cambria Math"/>
                                <a:ea typeface="Cambria Math" panose="02040503050406030204" pitchFamily="18" charset="0"/>
                              </a:rPr>
                            </m:ctrlPr>
                          </m:fPr>
                          <m:num>
                            <m:r>
                              <a:rPr lang="cs-CZ" sz="1900" b="0" i="1" smtClean="0">
                                <a:solidFill>
                                  <a:schemeClr val="tx1"/>
                                </a:solidFill>
                                <a:effectLst/>
                                <a:latin typeface="Cambria Math" panose="02040503050406030204" pitchFamily="18" charset="0"/>
                                <a:ea typeface="Cambria Math" panose="02040503050406030204" pitchFamily="18" charset="0"/>
                              </a:rPr>
                              <m:t>0,01 </m:t>
                            </m:r>
                            <m:r>
                              <a:rPr lang="cs-CZ" sz="1900" b="0" i="1" smtClean="0">
                                <a:solidFill>
                                  <a:schemeClr val="tx1"/>
                                </a:solidFill>
                                <a:effectLst/>
                                <a:latin typeface="Cambria Math" panose="02040503050406030204" pitchFamily="18" charset="0"/>
                                <a:ea typeface="Cambria Math" panose="02040503050406030204" pitchFamily="18" charset="0"/>
                              </a:rPr>
                              <m:t>𝑁</m:t>
                            </m:r>
                          </m:num>
                          <m:den>
                            <m:r>
                              <a:rPr lang="cs-CZ" sz="1900" b="0" i="1" smtClean="0">
                                <a:solidFill>
                                  <a:schemeClr val="tx1"/>
                                </a:solidFill>
                                <a:effectLst/>
                                <a:latin typeface="Cambria Math" panose="02040503050406030204" pitchFamily="18" charset="0"/>
                                <a:ea typeface="Cambria Math" panose="02040503050406030204" pitchFamily="18" charset="0"/>
                              </a:rPr>
                              <m:t>10 </m:t>
                            </m:r>
                            <m:r>
                              <a:rPr lang="cs-CZ" sz="1900" b="0" i="1" smtClean="0">
                                <a:solidFill>
                                  <a:schemeClr val="tx1"/>
                                </a:solidFill>
                                <a:effectLst/>
                                <a:latin typeface="Cambria Math" panose="02040503050406030204" pitchFamily="18" charset="0"/>
                                <a:ea typeface="Cambria Math" panose="02040503050406030204" pitchFamily="18" charset="0"/>
                              </a:rPr>
                              <m:t>𝐴</m:t>
                            </m:r>
                            <m:r>
                              <a:rPr lang="cs-CZ" sz="1900" b="0" i="1" smtClean="0">
                                <a:solidFill>
                                  <a:schemeClr val="tx1"/>
                                </a:solidFill>
                                <a:effectLst/>
                                <a:latin typeface="Cambria Math" panose="02040503050406030204" pitchFamily="18" charset="0"/>
                                <a:ea typeface="Cambria Math" panose="02040503050406030204" pitchFamily="18" charset="0"/>
                              </a:rPr>
                              <m:t>∙0,8 </m:t>
                            </m:r>
                            <m:r>
                              <a:rPr lang="cs-CZ" sz="1900" b="0" i="1" smtClean="0">
                                <a:solidFill>
                                  <a:schemeClr val="tx1"/>
                                </a:solidFill>
                                <a:effectLst/>
                                <a:latin typeface="Cambria Math" panose="02040503050406030204" pitchFamily="18" charset="0"/>
                                <a:ea typeface="Cambria Math" panose="02040503050406030204" pitchFamily="18" charset="0"/>
                              </a:rPr>
                              <m:t>𝑚</m:t>
                            </m:r>
                            <m:r>
                              <a:rPr lang="cs-CZ" sz="1900" b="0" i="1" smtClean="0">
                                <a:solidFill>
                                  <a:schemeClr val="tx1"/>
                                </a:solidFill>
                                <a:effectLst/>
                                <a:latin typeface="Cambria Math" panose="02040503050406030204" pitchFamily="18" charset="0"/>
                                <a:ea typeface="Cambria Math" panose="02040503050406030204" pitchFamily="18" charset="0"/>
                              </a:rPr>
                              <m:t>∙</m:t>
                            </m:r>
                            <m:func>
                              <m:funcPr>
                                <m:ctrlPr>
                                  <a:rPr lang="cs-CZ" sz="1900" b="0" i="1" smtClean="0">
                                    <a:solidFill>
                                      <a:schemeClr val="tx1"/>
                                    </a:solidFill>
                                    <a:effectLst/>
                                    <a:latin typeface="Cambria Math"/>
                                    <a:ea typeface="Cambria Math" panose="02040503050406030204" pitchFamily="18" charset="0"/>
                                  </a:rPr>
                                </m:ctrlPr>
                              </m:funcPr>
                              <m:fName>
                                <m:r>
                                  <m:rPr>
                                    <m:sty m:val="p"/>
                                  </m:rPr>
                                  <a:rPr lang="cs-CZ" sz="1900" b="0" i="0" smtClean="0">
                                    <a:solidFill>
                                      <a:schemeClr val="tx1"/>
                                    </a:solidFill>
                                    <a:effectLst/>
                                    <a:latin typeface="Cambria Math" panose="02040503050406030204" pitchFamily="18" charset="0"/>
                                    <a:ea typeface="Cambria Math" panose="02040503050406030204" pitchFamily="18" charset="0"/>
                                  </a:rPr>
                                  <m:t>sin</m:t>
                                </m:r>
                              </m:fName>
                              <m:e>
                                <m:r>
                                  <a:rPr lang="cs-CZ" sz="1900" b="0" i="1" smtClean="0">
                                    <a:solidFill>
                                      <a:schemeClr val="tx1"/>
                                    </a:solidFill>
                                    <a:effectLst/>
                                    <a:latin typeface="Cambria Math" panose="02040503050406030204" pitchFamily="18" charset="0"/>
                                    <a:ea typeface="Cambria Math" panose="02040503050406030204" pitchFamily="18" charset="0"/>
                                  </a:rPr>
                                  <m:t>90°</m:t>
                                </m:r>
                              </m:e>
                            </m:func>
                          </m:den>
                        </m:f>
                        <m:r>
                          <a:rPr lang="cs-CZ" sz="1900" b="0" i="1" smtClean="0">
                            <a:solidFill>
                              <a:schemeClr val="tx1"/>
                            </a:solidFill>
                            <a:effectLst/>
                            <a:latin typeface="Cambria Math" panose="02040503050406030204" pitchFamily="18" charset="0"/>
                            <a:ea typeface="Cambria Math" panose="02040503050406030204" pitchFamily="18" charset="0"/>
                          </a:rPr>
                          <m:t>=0,0125 </m:t>
                        </m:r>
                        <m:r>
                          <a:rPr lang="cs-CZ" sz="1900" b="0" i="1" smtClean="0">
                            <a:solidFill>
                              <a:schemeClr val="tx1"/>
                            </a:solidFill>
                            <a:effectLst/>
                            <a:latin typeface="Cambria Math" panose="02040503050406030204" pitchFamily="18" charset="0"/>
                            <a:ea typeface="Cambria Math" panose="02040503050406030204" pitchFamily="18" charset="0"/>
                          </a:rPr>
                          <m:t>𝑇</m:t>
                        </m:r>
                        <m:r>
                          <a:rPr lang="cs-CZ" sz="1900" b="0" i="1" smtClean="0">
                            <a:solidFill>
                              <a:schemeClr val="tx1"/>
                            </a:solidFill>
                            <a:effectLst/>
                            <a:latin typeface="Cambria Math" panose="02040503050406030204" pitchFamily="18" charset="0"/>
                            <a:ea typeface="Cambria Math" panose="02040503050406030204" pitchFamily="18" charset="0"/>
                          </a:rPr>
                          <m:t>=</m:t>
                        </m:r>
                        <m:r>
                          <a:rPr lang="cs-CZ" sz="1900" b="1" i="1" smtClean="0">
                            <a:solidFill>
                              <a:schemeClr val="tx1"/>
                            </a:solidFill>
                            <a:effectLst/>
                            <a:latin typeface="Cambria Math" panose="02040503050406030204" pitchFamily="18" charset="0"/>
                            <a:ea typeface="Cambria Math" panose="02040503050406030204" pitchFamily="18" charset="0"/>
                          </a:rPr>
                          <m:t>𝟏𝟐</m:t>
                        </m:r>
                        <m:r>
                          <a:rPr lang="cs-CZ" sz="1900" b="1" i="1" smtClean="0">
                            <a:solidFill>
                              <a:schemeClr val="tx1"/>
                            </a:solidFill>
                            <a:effectLst/>
                            <a:latin typeface="Cambria Math" panose="02040503050406030204" pitchFamily="18" charset="0"/>
                            <a:ea typeface="Cambria Math" panose="02040503050406030204" pitchFamily="18" charset="0"/>
                          </a:rPr>
                          <m:t>,</m:t>
                        </m:r>
                        <m:r>
                          <a:rPr lang="cs-CZ" sz="1900" b="1" i="1" smtClean="0">
                            <a:solidFill>
                              <a:schemeClr val="tx1"/>
                            </a:solidFill>
                            <a:effectLst/>
                            <a:latin typeface="Cambria Math" panose="02040503050406030204" pitchFamily="18" charset="0"/>
                            <a:ea typeface="Cambria Math" panose="02040503050406030204" pitchFamily="18" charset="0"/>
                          </a:rPr>
                          <m:t>𝟓</m:t>
                        </m:r>
                        <m:r>
                          <a:rPr lang="cs-CZ" sz="1900" b="1" i="1" smtClean="0">
                            <a:solidFill>
                              <a:schemeClr val="tx1"/>
                            </a:solidFill>
                            <a:effectLst/>
                            <a:latin typeface="Cambria Math" panose="02040503050406030204" pitchFamily="18" charset="0"/>
                            <a:ea typeface="Cambria Math" panose="02040503050406030204" pitchFamily="18" charset="0"/>
                          </a:rPr>
                          <m:t> </m:t>
                        </m:r>
                        <m:r>
                          <a:rPr lang="cs-CZ" sz="1900" b="1" i="1" smtClean="0">
                            <a:solidFill>
                              <a:schemeClr val="tx1"/>
                            </a:solidFill>
                            <a:effectLst/>
                            <a:latin typeface="Cambria Math" panose="02040503050406030204" pitchFamily="18" charset="0"/>
                            <a:ea typeface="Cambria Math" panose="02040503050406030204" pitchFamily="18" charset="0"/>
                          </a:rPr>
                          <m:t>𝒎𝑻</m:t>
                        </m:r>
                      </m:oMath>
                    </m:oMathPara>
                  </a14:m>
                  <a:endParaRPr lang="en-US" sz="1900" b="1" dirty="0">
                    <a:solidFill>
                      <a:schemeClr val="tx1"/>
                    </a:solidFill>
                    <a:effectLst/>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363682" y="4207086"/>
                  <a:ext cx="6550896" cy="580287"/>
                </a:xfrm>
                <a:prstGeom prst="rect">
                  <a:avLst/>
                </a:prstGeom>
                <a:blipFill rotWithShape="0">
                  <a:blip r:embed="rId3"/>
                  <a:stretch>
                    <a:fillRect/>
                  </a:stretch>
                </a:blipFill>
              </p:spPr>
              <p:txBody>
                <a:bodyPr/>
                <a:lstStyle/>
                <a:p>
                  <a:r>
                    <a:rPr lang="cs-CZ">
                      <a:noFill/>
                    </a:rPr>
                    <a:t> </a:t>
                  </a:r>
                </a:p>
              </p:txBody>
            </p:sp>
          </mc:Fallback>
        </mc:AlternateContent>
        <p:cxnSp>
          <p:nvCxnSpPr>
            <p:cNvPr id="10" name="Přímá spojnice 9"/>
            <p:cNvCxnSpPr/>
            <p:nvPr/>
          </p:nvCxnSpPr>
          <p:spPr>
            <a:xfrm flipV="1">
              <a:off x="5794664" y="4688210"/>
              <a:ext cx="118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5953888" y="4787373"/>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687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50"/>
                                        <p:tgtEl>
                                          <p:spTgt spid="8"/>
                                        </p:tgtEl>
                                      </p:cBhvr>
                                    </p:animEffect>
                                    <p:anim calcmode="lin" valueType="num">
                                      <p:cBhvr>
                                        <p:cTn id="15" dur="250" fill="hold"/>
                                        <p:tgtEl>
                                          <p:spTgt spid="8"/>
                                        </p:tgtEl>
                                        <p:attrNameLst>
                                          <p:attrName>ppt_x</p:attrName>
                                        </p:attrNameLst>
                                      </p:cBhvr>
                                      <p:tavLst>
                                        <p:tav tm="0">
                                          <p:val>
                                            <p:strVal val="#ppt_x"/>
                                          </p:val>
                                        </p:tav>
                                        <p:tav tm="100000">
                                          <p:val>
                                            <p:strVal val="#ppt_x"/>
                                          </p:val>
                                        </p:tav>
                                      </p:tavLst>
                                    </p:anim>
                                    <p:anim calcmode="lin" valueType="num">
                                      <p:cBhvr>
                                        <p:cTn id="16"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anim calcmode="lin" valueType="num">
                                      <p:cBhvr>
                                        <p:cTn id="22" dur="250" fill="hold"/>
                                        <p:tgtEl>
                                          <p:spTgt spid="12"/>
                                        </p:tgtEl>
                                        <p:attrNameLst>
                                          <p:attrName>ppt_x</p:attrName>
                                        </p:attrNameLst>
                                      </p:cBhvr>
                                      <p:tavLst>
                                        <p:tav tm="0">
                                          <p:val>
                                            <p:strVal val="#ppt_x"/>
                                          </p:val>
                                        </p:tav>
                                        <p:tav tm="100000">
                                          <p:val>
                                            <p:strVal val="#ppt_x"/>
                                          </p:val>
                                        </p:tav>
                                      </p:tavLst>
                                    </p:anim>
                                    <p:anim calcmode="lin" valueType="num">
                                      <p:cBhvr>
                                        <p:cTn id="2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Magnetický indukční tok </a:t>
            </a:r>
            <a:r>
              <a:rPr lang="cs-CZ" sz="3600" b="1" dirty="0" smtClean="0">
                <a:effectLst>
                  <a:outerShdw blurRad="38100" dist="38100" dir="2700000" algn="tl">
                    <a:srgbClr val="000000">
                      <a:alpha val="43137"/>
                    </a:srgbClr>
                  </a:outerShdw>
                </a:effectLst>
                <a:sym typeface="Symbol" panose="05050102010706020507" pitchFamily="18" charset="2"/>
              </a:rPr>
              <a:t></a:t>
            </a:r>
            <a:endParaRPr lang="en-US" sz="3600" b="1" dirty="0">
              <a:effectLst>
                <a:outerShdw blurRad="38100" dist="38100" dir="2700000" algn="tl">
                  <a:srgbClr val="000000">
                    <a:alpha val="43137"/>
                  </a:srgbClr>
                </a:outerShdw>
              </a:effectLst>
            </a:endParaRPr>
          </a:p>
        </p:txBody>
      </p:sp>
      <p:pic>
        <p:nvPicPr>
          <p:cNvPr id="6146" name="Picture 2" descr="http://www.a-levelphysicstutor.com/images/fields/mag-phi-B-di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66850"/>
            <a:ext cx="2381250"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533775" y="1489442"/>
            <a:ext cx="5105400" cy="1631216"/>
          </a:xfrm>
          <a:prstGeom prst="rect">
            <a:avLst/>
          </a:prstGeom>
          <a:noFill/>
        </p:spPr>
        <p:txBody>
          <a:bodyPr wrap="square" rtlCol="0">
            <a:spAutoFit/>
          </a:bodyPr>
          <a:lstStyle/>
          <a:p>
            <a:r>
              <a:rPr lang="cs-CZ" sz="2000" dirty="0" smtClean="0"/>
              <a:t>Magnetický indukční tok kvantitativně popisuje, jak protéká mag. indukce danou plochou prostoru (jak silné je mag. pole na určitou plochu). V jistém smyslu vyjadřuje „celkový počet“ indukčních čar.</a:t>
            </a:r>
            <a:endParaRPr lang="en-US" sz="2000" dirty="0"/>
          </a:p>
        </p:txBody>
      </p:sp>
      <mc:AlternateContent xmlns:mc="http://schemas.openxmlformats.org/markup-compatibility/2006" xmlns:a14="http://schemas.microsoft.com/office/drawing/2010/main">
        <mc:Choice Requires="a14">
          <p:sp>
            <p:nvSpPr>
              <p:cNvPr id="4" name="TextovéPole 3"/>
              <p:cNvSpPr txBox="1"/>
              <p:nvPr/>
            </p:nvSpPr>
            <p:spPr>
              <a:xfrm>
                <a:off x="628650" y="3800475"/>
                <a:ext cx="2324611"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800000"/>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𝑩</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rPr>
                        <m:t>𝑺</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rPr>
                        <m:t>∙</m:t>
                      </m:r>
                      <m:func>
                        <m:funcPr>
                          <m:ctrlPr>
                            <a:rPr lang="cs-CZ" sz="2400" b="1" i="1" smtClean="0">
                              <a:solidFill>
                                <a:srgbClr val="800000"/>
                              </a:solidFill>
                              <a:effectLst>
                                <a:outerShdw blurRad="38100" dist="38100" dir="2700000" algn="tl">
                                  <a:srgbClr val="000000">
                                    <a:alpha val="43137"/>
                                  </a:srgbClr>
                                </a:outerShdw>
                              </a:effectLst>
                              <a:latin typeface="Cambria Math"/>
                              <a:ea typeface="Cambria Math" panose="02040503050406030204" pitchFamily="18" charset="0"/>
                              <a:sym typeface="Symbol" panose="05050102010706020507" pitchFamily="18" charset="2"/>
                            </a:rPr>
                          </m:ctrlPr>
                        </m:funcPr>
                        <m:fName>
                          <m:r>
                            <a:rPr lang="cs-CZ" sz="2400" b="1" i="0"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rPr>
                            <m:t>𝐜𝐨𝐬</m:t>
                          </m:r>
                        </m:fName>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rPr>
                            <m:t>𝜶</m:t>
                          </m:r>
                        </m:e>
                      </m:func>
                    </m:oMath>
                  </m:oMathPara>
                </a14:m>
                <a:endParaRPr lang="cs-CZ" sz="2400" b="1" i="1" dirty="0"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endParaRPr>
              </a:p>
              <a:p>
                <a:endParaRPr lang="cs-CZ" sz="2400" b="1" i="1" dirty="0"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endParaRPr>
              </a:p>
              <a:p>
                <a:pPr/>
                <a14:m>
                  <m:oMathPara xmlns:m="http://schemas.openxmlformats.org/officeDocument/2006/math">
                    <m:oMathParaPr>
                      <m:jc m:val="centerGroup"/>
                    </m:oMathParaPr>
                    <m:oMath xmlns:m="http://schemas.openxmlformats.org/officeDocument/2006/math">
                      <m:d>
                        <m:dPr>
                          <m:begChr m:val="["/>
                          <m:endChr m:val="]"/>
                          <m:ctrlPr>
                            <a:rPr lang="cs-CZ" sz="2400" b="1" i="1" smtClean="0">
                              <a:solidFill>
                                <a:srgbClr val="800000"/>
                              </a:solidFill>
                              <a:effectLst>
                                <a:outerShdw blurRad="38100" dist="38100" dir="2700000" algn="tl">
                                  <a:srgbClr val="000000">
                                    <a:alpha val="43137"/>
                                  </a:srgbClr>
                                </a:outerShdw>
                              </a:effectLst>
                              <a:latin typeface="Cambria Math"/>
                              <a:ea typeface="Cambria Math" panose="02040503050406030204" pitchFamily="18" charset="0"/>
                              <a:sym typeface="Symbol" panose="05050102010706020507" pitchFamily="18" charset="2"/>
                            </a:rPr>
                          </m:ctrlPr>
                        </m:d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sym typeface="Symbol" panose="05050102010706020507" pitchFamily="18" charset="2"/>
                            </a:rPr>
                            <m:t>𝑾𝒃</m:t>
                          </m:r>
                        </m:e>
                      </m:d>
                    </m:oMath>
                  </m:oMathPara>
                </a14:m>
                <a:endParaRPr lang="cs-CZ" sz="2400" b="1" dirty="0" smtClean="0">
                  <a:solidFill>
                    <a:srgbClr val="800000"/>
                  </a:solidFill>
                  <a:effectLst>
                    <a:outerShdw blurRad="38100" dist="38100" dir="2700000" algn="tl">
                      <a:srgbClr val="000000">
                        <a:alpha val="43137"/>
                      </a:srgbClr>
                    </a:outerShdw>
                  </a:effectLst>
                  <a:ea typeface="Cambria Math" panose="02040503050406030204" pitchFamily="18" charset="0"/>
                  <a:sym typeface="Symbol" panose="05050102010706020507" pitchFamily="18" charset="2"/>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628650" y="3800475"/>
                <a:ext cx="2324611" cy="1107996"/>
              </a:xfrm>
              <a:prstGeom prst="rect">
                <a:avLst/>
              </a:prstGeom>
              <a:blipFill rotWithShape="0">
                <a:blip r:embed="rId3"/>
                <a:stretch>
                  <a:fillRect l="-1837" r="-2100" b="-4945"/>
                </a:stretch>
              </a:blipFill>
            </p:spPr>
            <p:txBody>
              <a:bodyPr/>
              <a:lstStyle/>
              <a:p>
                <a:r>
                  <a:rPr lang="en-US">
                    <a:noFill/>
                  </a:rPr>
                  <a:t> </a:t>
                </a:r>
              </a:p>
            </p:txBody>
          </p:sp>
        </mc:Fallback>
      </mc:AlternateContent>
      <p:sp>
        <p:nvSpPr>
          <p:cNvPr id="5" name="TextovéPole 4"/>
          <p:cNvSpPr txBox="1"/>
          <p:nvPr/>
        </p:nvSpPr>
        <p:spPr>
          <a:xfrm>
            <a:off x="3533775" y="3631198"/>
            <a:ext cx="5543550" cy="707886"/>
          </a:xfrm>
          <a:prstGeom prst="rect">
            <a:avLst/>
          </a:prstGeom>
          <a:noFill/>
        </p:spPr>
        <p:txBody>
          <a:bodyPr wrap="square" rtlCol="0">
            <a:spAutoFit/>
          </a:bodyPr>
          <a:lstStyle/>
          <a:p>
            <a:r>
              <a:rPr lang="en-US" sz="2000" b="1" i="1" dirty="0" smtClean="0">
                <a:effectLst>
                  <a:outerShdw blurRad="38100" dist="38100" dir="2700000" algn="tl">
                    <a:srgbClr val="000000">
                      <a:alpha val="43137"/>
                    </a:srgbClr>
                  </a:outerShdw>
                </a:effectLst>
                <a:sym typeface="Symbol" panose="05050102010706020507" pitchFamily="18" charset="2"/>
              </a:rPr>
              <a:t></a:t>
            </a:r>
            <a:r>
              <a:rPr lang="cs-CZ" sz="2000" b="1" dirty="0" smtClean="0">
                <a:sym typeface="Symbol" panose="05050102010706020507" pitchFamily="18" charset="2"/>
              </a:rPr>
              <a:t> - </a:t>
            </a:r>
            <a:r>
              <a:rPr lang="cs-CZ" sz="2000" dirty="0" smtClean="0">
                <a:sym typeface="Symbol" panose="05050102010706020507" pitchFamily="18" charset="2"/>
              </a:rPr>
              <a:t>úhel, který svírá normála plochy se směrem magnetické indukce</a:t>
            </a:r>
            <a:endParaRPr lang="en-US" sz="2000" i="1" dirty="0">
              <a:effectLst>
                <a:outerShdw blurRad="38100" dist="38100" dir="2700000" algn="tl">
                  <a:srgbClr val="000000">
                    <a:alpha val="43137"/>
                  </a:srgbClr>
                </a:outerShdw>
              </a:effectLst>
            </a:endParaRPr>
          </a:p>
        </p:txBody>
      </p:sp>
      <p:pic>
        <p:nvPicPr>
          <p:cNvPr id="6150" name="Picture 6" descr="https://voer.edu.vn/file/563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210" y="4339084"/>
            <a:ext cx="2276679" cy="23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4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14012"/>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366712" y="954827"/>
            <a:ext cx="8410575" cy="969496"/>
          </a:xfrm>
          <a:prstGeom prst="rect">
            <a:avLst/>
          </a:prstGeom>
          <a:noFill/>
        </p:spPr>
        <p:txBody>
          <a:bodyPr wrap="square" rtlCol="0">
            <a:spAutoFit/>
          </a:bodyPr>
          <a:lstStyle/>
          <a:p>
            <a:r>
              <a:rPr lang="cs-CZ" sz="1900" dirty="0" smtClean="0"/>
              <a:t>Kruhovým závitem s průměrem 10 cm, který je orientován kolmo k indukčním čárám, prochází magnetický tok 5 mWb. Jaká je přibližně velikost magnetické indukce?</a:t>
            </a:r>
            <a:endParaRPr lang="cs-CZ" sz="1900" dirty="0"/>
          </a:p>
        </p:txBody>
      </p:sp>
      <p:grpSp>
        <p:nvGrpSpPr>
          <p:cNvPr id="4" name="Skupina 3"/>
          <p:cNvGrpSpPr/>
          <p:nvPr/>
        </p:nvGrpSpPr>
        <p:grpSpPr>
          <a:xfrm>
            <a:off x="366712" y="1924323"/>
            <a:ext cx="4145973" cy="943698"/>
            <a:chOff x="363682" y="2026227"/>
            <a:chExt cx="4145973" cy="943698"/>
          </a:xfrm>
        </p:grpSpPr>
        <p:sp>
          <p:nvSpPr>
            <p:cNvPr id="5" name="TextovéPole 4"/>
            <p:cNvSpPr txBox="1"/>
            <p:nvPr/>
          </p:nvSpPr>
          <p:spPr>
            <a:xfrm>
              <a:off x="363682" y="2026227"/>
              <a:ext cx="4145973" cy="923330"/>
            </a:xfrm>
            <a:prstGeom prst="rect">
              <a:avLst/>
            </a:prstGeom>
            <a:noFill/>
          </p:spPr>
          <p:txBody>
            <a:bodyPr wrap="square" rtlCol="0">
              <a:spAutoFit/>
            </a:bodyPr>
            <a:lstStyle/>
            <a:p>
              <a:r>
                <a:rPr lang="cs-CZ" i="1" dirty="0"/>
                <a:t>d</a:t>
              </a:r>
              <a:r>
                <a:rPr lang="cs-CZ" dirty="0" smtClean="0"/>
                <a:t> = 10 </a:t>
              </a:r>
              <a:r>
                <a:rPr lang="cs-CZ" i="1" dirty="0" smtClean="0"/>
                <a:t>cm</a:t>
              </a:r>
              <a:r>
                <a:rPr lang="cs-CZ" dirty="0" smtClean="0"/>
                <a:t> = 0,1 </a:t>
              </a:r>
              <a:r>
                <a:rPr lang="cs-CZ" i="1" dirty="0" smtClean="0"/>
                <a:t>m</a:t>
              </a:r>
            </a:p>
            <a:p>
              <a:r>
                <a:rPr lang="cs-CZ" dirty="0" smtClean="0"/>
                <a:t>φ = 5 </a:t>
              </a:r>
              <a:r>
                <a:rPr lang="cs-CZ" i="1" dirty="0" smtClean="0"/>
                <a:t>mWb </a:t>
              </a:r>
              <a:r>
                <a:rPr lang="cs-CZ" dirty="0" smtClean="0"/>
                <a:t>= 0,005 </a:t>
              </a:r>
              <a:r>
                <a:rPr lang="cs-CZ" i="1" dirty="0" smtClean="0"/>
                <a:t>Wb</a:t>
              </a:r>
            </a:p>
            <a:p>
              <a:r>
                <a:rPr lang="cs-CZ" i="1" dirty="0" smtClean="0"/>
                <a:t>B</a:t>
              </a:r>
              <a:r>
                <a:rPr lang="cs-CZ" dirty="0" smtClean="0"/>
                <a:t> = ? </a:t>
              </a:r>
              <a:r>
                <a:rPr lang="cs-CZ" i="1" dirty="0"/>
                <a:t>T</a:t>
              </a:r>
            </a:p>
          </p:txBody>
        </p:sp>
        <p:cxnSp>
          <p:nvCxnSpPr>
            <p:cNvPr id="6" name="Přímá spojnice 5"/>
            <p:cNvCxnSpPr/>
            <p:nvPr/>
          </p:nvCxnSpPr>
          <p:spPr>
            <a:xfrm flipV="1">
              <a:off x="363682" y="2969925"/>
              <a:ext cx="26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Skupina 12"/>
          <p:cNvGrpSpPr/>
          <p:nvPr/>
        </p:nvGrpSpPr>
        <p:grpSpPr>
          <a:xfrm>
            <a:off x="366712" y="2969987"/>
            <a:ext cx="3923013" cy="592342"/>
            <a:chOff x="366712" y="2969987"/>
            <a:chExt cx="3923013" cy="592342"/>
          </a:xfrm>
        </p:grpSpPr>
        <mc:AlternateContent xmlns:mc="http://schemas.openxmlformats.org/markup-compatibility/2006" xmlns:a14="http://schemas.microsoft.com/office/drawing/2010/main">
          <mc:Choice Requires="a14">
            <p:sp>
              <p:nvSpPr>
                <p:cNvPr id="7" name="TextovéPole 6"/>
                <p:cNvSpPr txBox="1"/>
                <p:nvPr/>
              </p:nvSpPr>
              <p:spPr>
                <a:xfrm>
                  <a:off x="366712" y="3116213"/>
                  <a:ext cx="1804725"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900" b="1" i="1" smtClean="0">
                            <a:solidFill>
                              <a:schemeClr val="tx1"/>
                            </a:solidFill>
                            <a:effectLst/>
                            <a:latin typeface="Cambria Math" panose="02040503050406030204" pitchFamily="18" charset="0"/>
                            <a:sym typeface="Symbol" panose="05050102010706020507" pitchFamily="18" charset="2"/>
                          </a:rPr>
                          <m:t></m:t>
                        </m:r>
                        <m:r>
                          <a:rPr lang="cs-CZ" sz="1900" b="1" i="1" smtClean="0">
                            <a:solidFill>
                              <a:schemeClr val="tx1"/>
                            </a:solidFill>
                            <a:effectLst/>
                            <a:latin typeface="Cambria Math" panose="02040503050406030204" pitchFamily="18" charset="0"/>
                            <a:sym typeface="Symbol" panose="05050102010706020507" pitchFamily="18" charset="2"/>
                          </a:rPr>
                          <m:t>=</m:t>
                        </m:r>
                        <m:r>
                          <a:rPr lang="cs-CZ" sz="1900" b="1" i="1" smtClean="0">
                            <a:solidFill>
                              <a:schemeClr val="tx1"/>
                            </a:solidFill>
                            <a:effectLst/>
                            <a:latin typeface="Cambria Math" panose="02040503050406030204" pitchFamily="18" charset="0"/>
                            <a:sym typeface="Symbol" panose="05050102010706020507" pitchFamily="18" charset="2"/>
                          </a:rPr>
                          <m:t>𝑩</m:t>
                        </m:r>
                        <m:r>
                          <a:rPr lang="cs-CZ" sz="1900" b="1" i="1" smtClean="0">
                            <a:solidFill>
                              <a:schemeClr val="tx1"/>
                            </a:solidFill>
                            <a:effectLst/>
                            <a:latin typeface="Cambria Math" panose="02040503050406030204" pitchFamily="18" charset="0"/>
                            <a:ea typeface="Cambria Math" panose="02040503050406030204" pitchFamily="18" charset="0"/>
                            <a:sym typeface="Symbol" panose="05050102010706020507" pitchFamily="18" charset="2"/>
                          </a:rPr>
                          <m:t>∙</m:t>
                        </m:r>
                        <m:r>
                          <a:rPr lang="cs-CZ" sz="1900" b="1" i="1" smtClean="0">
                            <a:solidFill>
                              <a:schemeClr val="tx1"/>
                            </a:solidFill>
                            <a:effectLst/>
                            <a:latin typeface="Cambria Math" panose="02040503050406030204" pitchFamily="18" charset="0"/>
                            <a:ea typeface="Cambria Math" panose="02040503050406030204" pitchFamily="18" charset="0"/>
                            <a:sym typeface="Symbol" panose="05050102010706020507" pitchFamily="18" charset="2"/>
                          </a:rPr>
                          <m:t>𝑺</m:t>
                        </m:r>
                        <m:r>
                          <a:rPr lang="cs-CZ" sz="1900" b="1" i="1" smtClean="0">
                            <a:solidFill>
                              <a:schemeClr val="tx1"/>
                            </a:solidFill>
                            <a:effectLst/>
                            <a:latin typeface="Cambria Math" panose="02040503050406030204" pitchFamily="18" charset="0"/>
                            <a:ea typeface="Cambria Math" panose="02040503050406030204" pitchFamily="18" charset="0"/>
                            <a:sym typeface="Symbol" panose="05050102010706020507" pitchFamily="18" charset="2"/>
                          </a:rPr>
                          <m:t>∙</m:t>
                        </m:r>
                        <m:func>
                          <m:funcPr>
                            <m:ctrlPr>
                              <a:rPr lang="cs-CZ" sz="1900" b="1" i="1" smtClean="0">
                                <a:solidFill>
                                  <a:schemeClr val="tx1"/>
                                </a:solidFill>
                                <a:effectLst/>
                                <a:latin typeface="Cambria Math"/>
                                <a:ea typeface="Cambria Math" panose="02040503050406030204" pitchFamily="18" charset="0"/>
                                <a:sym typeface="Symbol" panose="05050102010706020507" pitchFamily="18" charset="2"/>
                              </a:rPr>
                            </m:ctrlPr>
                          </m:funcPr>
                          <m:fName>
                            <m:r>
                              <a:rPr lang="cs-CZ" sz="1900" b="1" i="0" smtClean="0">
                                <a:solidFill>
                                  <a:schemeClr val="tx1"/>
                                </a:solidFill>
                                <a:effectLst/>
                                <a:latin typeface="Cambria Math" panose="02040503050406030204" pitchFamily="18" charset="0"/>
                                <a:ea typeface="Cambria Math" panose="02040503050406030204" pitchFamily="18" charset="0"/>
                                <a:sym typeface="Symbol" panose="05050102010706020507" pitchFamily="18" charset="2"/>
                              </a:rPr>
                              <m:t>𝐜𝐨𝐬</m:t>
                            </m:r>
                          </m:fName>
                          <m:e>
                            <m:r>
                              <a:rPr lang="cs-CZ" sz="1900" b="1" i="1" smtClean="0">
                                <a:solidFill>
                                  <a:schemeClr val="tx1"/>
                                </a:solidFill>
                                <a:effectLst/>
                                <a:latin typeface="Cambria Math" panose="02040503050406030204" pitchFamily="18" charset="0"/>
                                <a:ea typeface="Cambria Math" panose="02040503050406030204" pitchFamily="18" charset="0"/>
                                <a:sym typeface="Symbol" panose="05050102010706020507" pitchFamily="18" charset="2"/>
                              </a:rPr>
                              <m:t>𝜶</m:t>
                            </m:r>
                          </m:e>
                        </m:func>
                      </m:oMath>
                    </m:oMathPara>
                  </a14:m>
                  <a:endParaRPr lang="cs-CZ" sz="1900" b="1" i="1" dirty="0" smtClean="0">
                    <a:solidFill>
                      <a:schemeClr val="tx1"/>
                    </a:solidFill>
                    <a:effectLst/>
                    <a:latin typeface="Cambria Math" panose="02040503050406030204" pitchFamily="18" charset="0"/>
                    <a:ea typeface="Cambria Math" panose="02040503050406030204" pitchFamily="18" charset="0"/>
                    <a:sym typeface="Symbol" panose="05050102010706020507" pitchFamily="18" charset="2"/>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366712" y="3116213"/>
                  <a:ext cx="1804725" cy="292388"/>
                </a:xfrm>
                <a:prstGeom prst="rect">
                  <a:avLst/>
                </a:prstGeom>
                <a:blipFill rotWithShape="0">
                  <a:blip r:embed="rId2"/>
                  <a:stretch>
                    <a:fillRect l="-2703" r="-2027" b="-1041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3162300" y="2969987"/>
                  <a:ext cx="1127425" cy="592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1900" b="1" i="1" smtClean="0">
                            <a:latin typeface="Cambria Math" panose="02040503050406030204" pitchFamily="18" charset="0"/>
                          </a:rPr>
                          <m:t>𝑺</m:t>
                        </m:r>
                        <m:r>
                          <a:rPr lang="cs-CZ" sz="1900" b="1" i="1" smtClean="0">
                            <a:latin typeface="Cambria Math" panose="02040503050406030204" pitchFamily="18" charset="0"/>
                          </a:rPr>
                          <m:t>=</m:t>
                        </m:r>
                        <m:r>
                          <a:rPr lang="cs-CZ" sz="1900" b="1" i="1" smtClean="0">
                            <a:latin typeface="Cambria Math" panose="02040503050406030204" pitchFamily="18" charset="0"/>
                            <a:ea typeface="Cambria Math" panose="02040503050406030204" pitchFamily="18" charset="0"/>
                          </a:rPr>
                          <m:t>𝝅</m:t>
                        </m:r>
                        <m:r>
                          <a:rPr lang="cs-CZ" sz="1900" b="1" i="1" smtClean="0">
                            <a:latin typeface="Cambria Math" panose="02040503050406030204" pitchFamily="18" charset="0"/>
                            <a:ea typeface="Cambria Math" panose="02040503050406030204" pitchFamily="18" charset="0"/>
                          </a:rPr>
                          <m:t>∙</m:t>
                        </m:r>
                        <m:f>
                          <m:fPr>
                            <m:ctrlPr>
                              <a:rPr lang="cs-CZ" sz="1900" b="1" i="1" smtClean="0">
                                <a:latin typeface="Cambria Math"/>
                                <a:ea typeface="Cambria Math" panose="02040503050406030204" pitchFamily="18" charset="0"/>
                              </a:rPr>
                            </m:ctrlPr>
                          </m:fPr>
                          <m:num>
                            <m:sSup>
                              <m:sSupPr>
                                <m:ctrlPr>
                                  <a:rPr lang="cs-CZ" sz="1900" b="1" i="1" smtClean="0">
                                    <a:latin typeface="Cambria Math"/>
                                    <a:ea typeface="Cambria Math" panose="02040503050406030204" pitchFamily="18" charset="0"/>
                                  </a:rPr>
                                </m:ctrlPr>
                              </m:sSupPr>
                              <m:e>
                                <m:r>
                                  <a:rPr lang="cs-CZ" sz="1900" b="1" i="1" smtClean="0">
                                    <a:latin typeface="Cambria Math" panose="02040503050406030204" pitchFamily="18" charset="0"/>
                                    <a:ea typeface="Cambria Math" panose="02040503050406030204" pitchFamily="18" charset="0"/>
                                  </a:rPr>
                                  <m:t>𝒅</m:t>
                                </m:r>
                              </m:e>
                              <m:sup>
                                <m:r>
                                  <a:rPr lang="cs-CZ" sz="1900" b="1" i="1" smtClean="0">
                                    <a:latin typeface="Cambria Math" panose="02040503050406030204" pitchFamily="18" charset="0"/>
                                    <a:ea typeface="Cambria Math" panose="02040503050406030204" pitchFamily="18" charset="0"/>
                                  </a:rPr>
                                  <m:t>𝟐</m:t>
                                </m:r>
                              </m:sup>
                            </m:sSup>
                          </m:num>
                          <m:den>
                            <m:r>
                              <a:rPr lang="cs-CZ" sz="1900" b="1" i="1" smtClean="0">
                                <a:latin typeface="Cambria Math" panose="02040503050406030204" pitchFamily="18" charset="0"/>
                                <a:ea typeface="Cambria Math" panose="02040503050406030204" pitchFamily="18" charset="0"/>
                              </a:rPr>
                              <m:t>𝟒</m:t>
                            </m:r>
                          </m:den>
                        </m:f>
                      </m:oMath>
                    </m:oMathPara>
                  </a14:m>
                  <a:endParaRPr lang="cs-CZ" sz="1900"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3162300" y="2969987"/>
                  <a:ext cx="1127425" cy="592342"/>
                </a:xfrm>
                <a:prstGeom prst="rect">
                  <a:avLst/>
                </a:prstGeom>
                <a:blipFill rotWithShape="0">
                  <a:blip r:embed="rId3"/>
                  <a:stretch>
                    <a:fillRect b="-1031"/>
                  </a:stretch>
                </a:blipFill>
              </p:spPr>
              <p:txBody>
                <a:bodyPr/>
                <a:lstStyle/>
                <a:p>
                  <a:r>
                    <a:rPr lang="cs-CZ">
                      <a:noFill/>
                    </a:rPr>
                    <a:t> </a:t>
                  </a:r>
                </a:p>
              </p:txBody>
            </p:sp>
          </mc:Fallback>
        </mc:AlternateContent>
      </p:grpSp>
      <p:grpSp>
        <p:nvGrpSpPr>
          <p:cNvPr id="12" name="Skupina 11"/>
          <p:cNvGrpSpPr/>
          <p:nvPr/>
        </p:nvGrpSpPr>
        <p:grpSpPr>
          <a:xfrm>
            <a:off x="366712" y="3948718"/>
            <a:ext cx="4925076" cy="555280"/>
            <a:chOff x="366712" y="3786793"/>
            <a:chExt cx="4925076" cy="555280"/>
          </a:xfrm>
        </p:grpSpPr>
        <mc:AlternateContent xmlns:mc="http://schemas.openxmlformats.org/markup-compatibility/2006" xmlns:a14="http://schemas.microsoft.com/office/drawing/2010/main">
          <mc:Choice Requires="a14">
            <p:sp>
              <p:nvSpPr>
                <p:cNvPr id="9" name="TextovéPole 8"/>
                <p:cNvSpPr txBox="1"/>
                <p:nvPr/>
              </p:nvSpPr>
              <p:spPr>
                <a:xfrm>
                  <a:off x="366712" y="3786793"/>
                  <a:ext cx="4807277" cy="55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𝑩</m:t>
                        </m:r>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4</m:t>
                            </m:r>
                            <m:r>
                              <a:rPr lang="cs-CZ"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Φ</m:t>
                            </m:r>
                          </m:num>
                          <m:den>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𝑑</m:t>
                                </m:r>
                              </m:e>
                              <m:sup>
                                <m:r>
                                  <a:rPr lang="cs-CZ" b="0" i="1" smtClean="0">
                                    <a:latin typeface="Cambria Math" panose="02040503050406030204" pitchFamily="18" charset="0"/>
                                    <a:ea typeface="Cambria Math" panose="02040503050406030204" pitchFamily="18" charset="0"/>
                                  </a:rPr>
                                  <m:t>2</m:t>
                                </m:r>
                              </m:sup>
                            </m:sSup>
                            <m:r>
                              <a:rPr lang="cs-CZ" b="0" i="1" smtClean="0">
                                <a:latin typeface="Cambria Math" panose="02040503050406030204" pitchFamily="18" charset="0"/>
                                <a:ea typeface="Cambria Math" panose="02040503050406030204" pitchFamily="18" charset="0"/>
                              </a:rPr>
                              <m:t>∙</m:t>
                            </m:r>
                            <m:func>
                              <m:funcPr>
                                <m:ctrlPr>
                                  <a:rPr lang="cs-CZ" b="0" i="1" smtClean="0">
                                    <a:latin typeface="Cambria Math"/>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cos</m:t>
                                </m:r>
                              </m:fName>
                              <m:e>
                                <m:r>
                                  <a:rPr lang="cs-CZ" i="1">
                                    <a:latin typeface="Cambria Math" panose="02040503050406030204" pitchFamily="18" charset="0"/>
                                    <a:ea typeface="Cambria Math" panose="02040503050406030204" pitchFamily="18" charset="0"/>
                                  </a:rPr>
                                  <m:t>𝛼</m:t>
                                </m:r>
                              </m:e>
                            </m:func>
                          </m:den>
                        </m:f>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4</m:t>
                            </m:r>
                            <m:r>
                              <a:rPr lang="cs-CZ" b="0" i="1" smtClean="0">
                                <a:latin typeface="Cambria Math" panose="02040503050406030204" pitchFamily="18" charset="0"/>
                                <a:ea typeface="Cambria Math" panose="02040503050406030204" pitchFamily="18" charset="0"/>
                              </a:rPr>
                              <m:t>∙0,005 </m:t>
                            </m:r>
                            <m:r>
                              <a:rPr lang="cs-CZ" b="0" i="1" smtClean="0">
                                <a:latin typeface="Cambria Math" panose="02040503050406030204" pitchFamily="18" charset="0"/>
                                <a:ea typeface="Cambria Math" panose="02040503050406030204" pitchFamily="18" charset="0"/>
                              </a:rPr>
                              <m:t>𝑊𝑏</m:t>
                            </m:r>
                          </m:num>
                          <m:den>
                            <m:r>
                              <a:rPr lang="cs-CZ" b="0" i="1" smtClean="0">
                                <a:latin typeface="Cambria Math" panose="02040503050406030204" pitchFamily="18" charset="0"/>
                              </a:rPr>
                              <m:t>3,14</m:t>
                            </m:r>
                            <m:r>
                              <a:rPr lang="cs-CZ" b="0" i="1" smtClean="0">
                                <a:latin typeface="Cambria Math" panose="02040503050406030204" pitchFamily="18" charset="0"/>
                                <a:ea typeface="Cambria Math" panose="02040503050406030204" pitchFamily="18" charset="0"/>
                              </a:rPr>
                              <m:t>∙</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0,1</m:t>
                                </m:r>
                              </m:e>
                              <m:sup>
                                <m:r>
                                  <a:rPr lang="cs-CZ" b="0" i="1" smtClean="0">
                                    <a:latin typeface="Cambria Math" panose="02040503050406030204" pitchFamily="18" charset="0"/>
                                    <a:ea typeface="Cambria Math" panose="02040503050406030204" pitchFamily="18" charset="0"/>
                                  </a:rPr>
                                  <m:t>2</m:t>
                                </m:r>
                              </m:sup>
                            </m:sSup>
                            <m:r>
                              <a:rPr lang="cs-CZ" b="0" i="1" smtClean="0">
                                <a:latin typeface="Cambria Math" panose="02040503050406030204" pitchFamily="18" charset="0"/>
                                <a:ea typeface="Cambria Math" panose="02040503050406030204" pitchFamily="18" charset="0"/>
                              </a:rPr>
                              <m:t>∙</m:t>
                            </m:r>
                            <m:func>
                              <m:funcPr>
                                <m:ctrlPr>
                                  <a:rPr lang="cs-CZ" b="0" i="1" smtClean="0">
                                    <a:latin typeface="Cambria Math"/>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cos</m:t>
                                </m:r>
                              </m:fName>
                              <m:e>
                                <m:r>
                                  <a:rPr lang="cs-CZ" b="0" i="1" smtClean="0">
                                    <a:latin typeface="Cambria Math" panose="02040503050406030204" pitchFamily="18" charset="0"/>
                                    <a:ea typeface="Cambria Math" panose="02040503050406030204" pitchFamily="18" charset="0"/>
                                  </a:rPr>
                                  <m:t>0°</m:t>
                                </m:r>
                              </m:e>
                            </m:func>
                          </m:den>
                        </m:f>
                        <m:acc>
                          <m:accPr>
                            <m:chr m:val="̇"/>
                            <m:ctrlPr>
                              <a:rPr lang="cs-CZ" b="0" i="1" smtClean="0">
                                <a:latin typeface="Cambria Math"/>
                              </a:rPr>
                            </m:ctrlPr>
                          </m:accPr>
                          <m:e>
                            <m:r>
                              <a:rPr lang="cs-CZ" b="0" i="1" smtClean="0">
                                <a:latin typeface="Cambria Math" panose="02040503050406030204" pitchFamily="18" charset="0"/>
                                <a:ea typeface="Cambria Math" panose="02040503050406030204" pitchFamily="18" charset="0"/>
                              </a:rPr>
                              <m:t>=</m:t>
                            </m:r>
                          </m:e>
                        </m:acc>
                        <m:r>
                          <a:rPr lang="cs-CZ" b="1" i="1" smtClean="0">
                            <a:latin typeface="Cambria Math" panose="02040503050406030204" pitchFamily="18" charset="0"/>
                          </a:rPr>
                          <m:t>𝟎</m:t>
                        </m:r>
                        <m:r>
                          <a:rPr lang="cs-CZ" b="1" i="1" smtClean="0">
                            <a:latin typeface="Cambria Math" panose="02040503050406030204" pitchFamily="18" charset="0"/>
                          </a:rPr>
                          <m:t>,</m:t>
                        </m:r>
                        <m:r>
                          <a:rPr lang="cs-CZ" b="1" i="1" smtClean="0">
                            <a:latin typeface="Cambria Math" panose="02040503050406030204" pitchFamily="18" charset="0"/>
                          </a:rPr>
                          <m:t>𝟔𝟒</m:t>
                        </m:r>
                        <m:r>
                          <a:rPr lang="cs-CZ" b="1" i="1" smtClean="0">
                            <a:latin typeface="Cambria Math" panose="02040503050406030204" pitchFamily="18" charset="0"/>
                          </a:rPr>
                          <m:t> </m:t>
                        </m:r>
                        <m:r>
                          <a:rPr lang="cs-CZ" b="1" i="1" smtClean="0">
                            <a:latin typeface="Cambria Math" panose="02040503050406030204" pitchFamily="18" charset="0"/>
                          </a:rPr>
                          <m:t>𝑻</m:t>
                        </m:r>
                      </m:oMath>
                    </m:oMathPara>
                  </a14:m>
                  <a:endParaRPr lang="cs-CZ" b="1"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366712" y="3786793"/>
                  <a:ext cx="4807277" cy="555280"/>
                </a:xfrm>
                <a:prstGeom prst="rect">
                  <a:avLst/>
                </a:prstGeom>
                <a:blipFill rotWithShape="0">
                  <a:blip r:embed="rId4"/>
                  <a:stretch>
                    <a:fillRect/>
                  </a:stretch>
                </a:blipFill>
              </p:spPr>
              <p:txBody>
                <a:bodyPr/>
                <a:lstStyle/>
                <a:p>
                  <a:r>
                    <a:rPr lang="cs-CZ">
                      <a:noFill/>
                    </a:rPr>
                    <a:t> </a:t>
                  </a:r>
                </a:p>
              </p:txBody>
            </p:sp>
          </mc:Fallback>
        </mc:AlternateContent>
        <p:cxnSp>
          <p:nvCxnSpPr>
            <p:cNvPr id="10" name="Přímá spojnice 9"/>
            <p:cNvCxnSpPr/>
            <p:nvPr/>
          </p:nvCxnSpPr>
          <p:spPr>
            <a:xfrm flipV="1">
              <a:off x="4391788" y="4253973"/>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flipV="1">
              <a:off x="4512685" y="4342073"/>
              <a:ext cx="68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06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50"/>
                                        <p:tgtEl>
                                          <p:spTgt spid="13"/>
                                        </p:tgtEl>
                                      </p:cBhvr>
                                    </p:animEffect>
                                    <p:anim calcmode="lin" valueType="num">
                                      <p:cBhvr>
                                        <p:cTn id="15" dur="250" fill="hold"/>
                                        <p:tgtEl>
                                          <p:spTgt spid="13"/>
                                        </p:tgtEl>
                                        <p:attrNameLst>
                                          <p:attrName>ppt_x</p:attrName>
                                        </p:attrNameLst>
                                      </p:cBhvr>
                                      <p:tavLst>
                                        <p:tav tm="0">
                                          <p:val>
                                            <p:strVal val="#ppt_x"/>
                                          </p:val>
                                        </p:tav>
                                        <p:tav tm="100000">
                                          <p:val>
                                            <p:strVal val="#ppt_x"/>
                                          </p:val>
                                        </p:tav>
                                      </p:tavLst>
                                    </p:anim>
                                    <p:anim calcmode="lin" valueType="num">
                                      <p:cBhvr>
                                        <p:cTn id="16"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50"/>
                                        <p:tgtEl>
                                          <p:spTgt spid="12"/>
                                        </p:tgtEl>
                                      </p:cBhvr>
                                    </p:animEffect>
                                    <p:anim calcmode="lin" valueType="num">
                                      <p:cBhvr>
                                        <p:cTn id="22" dur="250" fill="hold"/>
                                        <p:tgtEl>
                                          <p:spTgt spid="12"/>
                                        </p:tgtEl>
                                        <p:attrNameLst>
                                          <p:attrName>ppt_x</p:attrName>
                                        </p:attrNameLst>
                                      </p:cBhvr>
                                      <p:tavLst>
                                        <p:tav tm="0">
                                          <p:val>
                                            <p:strVal val="#ppt_x"/>
                                          </p:val>
                                        </p:tav>
                                        <p:tav tm="100000">
                                          <p:val>
                                            <p:strVal val="#ppt_x"/>
                                          </p:val>
                                        </p:tav>
                                      </p:tavLst>
                                    </p:anim>
                                    <p:anim calcmode="lin" valueType="num">
                                      <p:cBhvr>
                                        <p:cTn id="2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txBox="1">
            <a:spLocks/>
          </p:cNvSpPr>
          <p:nvPr/>
        </p:nvSpPr>
        <p:spPr>
          <a:xfrm>
            <a:off x="628650" y="114012"/>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4" name="TextovéPole 3"/>
          <p:cNvSpPr txBox="1"/>
          <p:nvPr/>
        </p:nvSpPr>
        <p:spPr>
          <a:xfrm>
            <a:off x="384464" y="954827"/>
            <a:ext cx="8634845" cy="969496"/>
          </a:xfrm>
          <a:prstGeom prst="rect">
            <a:avLst/>
          </a:prstGeom>
          <a:noFill/>
        </p:spPr>
        <p:txBody>
          <a:bodyPr wrap="square" rtlCol="0">
            <a:spAutoFit/>
          </a:bodyPr>
          <a:lstStyle/>
          <a:p>
            <a:r>
              <a:rPr lang="cs-CZ" sz="1900" dirty="0" smtClean="0"/>
              <a:t>Velikost momentu dvojice sil působících na rovinný závit o ploše 2000 cm</a:t>
            </a:r>
            <a:r>
              <a:rPr lang="cs-CZ" sz="1900" baseline="30000" dirty="0" smtClean="0"/>
              <a:t>2</a:t>
            </a:r>
            <a:r>
              <a:rPr lang="cs-CZ" sz="1900" dirty="0" smtClean="0"/>
              <a:t>, jehož plocha je rovnoběžná s indukčními čárami homogenního magnetického pole o magnetické indukce 500 mT je 0,5 N.m. Jaká je intenzita proudu v závitu?</a:t>
            </a:r>
            <a:endParaRPr lang="cs-CZ" sz="1900" dirty="0"/>
          </a:p>
        </p:txBody>
      </p:sp>
      <p:grpSp>
        <p:nvGrpSpPr>
          <p:cNvPr id="20" name="Skupina 19"/>
          <p:cNvGrpSpPr/>
          <p:nvPr/>
        </p:nvGrpSpPr>
        <p:grpSpPr>
          <a:xfrm>
            <a:off x="892973" y="3985570"/>
            <a:ext cx="6966534" cy="2352675"/>
            <a:chOff x="892973" y="3985570"/>
            <a:chExt cx="6966534" cy="2352675"/>
          </a:xfrm>
        </p:grpSpPr>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8732" y="3985570"/>
              <a:ext cx="2390775" cy="2352675"/>
            </a:xfrm>
            <a:prstGeom prst="rect">
              <a:avLst/>
            </a:prstGeom>
          </p:spPr>
        </p:pic>
        <p:pic>
          <p:nvPicPr>
            <p:cNvPr id="9" name="Obrázek 8"/>
            <p:cNvPicPr>
              <a:picLocks noChangeAspect="1"/>
            </p:cNvPicPr>
            <p:nvPr/>
          </p:nvPicPr>
          <p:blipFill>
            <a:blip r:embed="rId3"/>
            <a:stretch>
              <a:fillRect/>
            </a:stretch>
          </p:blipFill>
          <p:spPr>
            <a:xfrm>
              <a:off x="892973" y="4252270"/>
              <a:ext cx="3067050" cy="2085975"/>
            </a:xfrm>
            <a:prstGeom prst="rect">
              <a:avLst/>
            </a:prstGeom>
          </p:spPr>
        </p:pic>
      </p:grpSp>
      <p:grpSp>
        <p:nvGrpSpPr>
          <p:cNvPr id="19" name="Skupina 18"/>
          <p:cNvGrpSpPr/>
          <p:nvPr/>
        </p:nvGrpSpPr>
        <p:grpSpPr>
          <a:xfrm>
            <a:off x="1620127" y="2065509"/>
            <a:ext cx="5675618" cy="1743850"/>
            <a:chOff x="1620127" y="2065509"/>
            <a:chExt cx="5675618" cy="1743850"/>
          </a:xfrm>
        </p:grpSpPr>
        <p:grpSp>
          <p:nvGrpSpPr>
            <p:cNvPr id="16" name="Skupina 15"/>
            <p:cNvGrpSpPr/>
            <p:nvPr/>
          </p:nvGrpSpPr>
          <p:grpSpPr>
            <a:xfrm>
              <a:off x="1620127" y="2065509"/>
              <a:ext cx="1395006" cy="1743850"/>
              <a:chOff x="732559" y="2141890"/>
              <a:chExt cx="1395006" cy="1743850"/>
            </a:xfrm>
          </p:grpSpPr>
          <p:pic>
            <p:nvPicPr>
              <p:cNvPr id="10" name="Obrázek 9"/>
              <p:cNvPicPr>
                <a:picLocks noChangeAspect="1"/>
              </p:cNvPicPr>
              <p:nvPr/>
            </p:nvPicPr>
            <p:blipFill>
              <a:blip r:embed="rId4"/>
              <a:stretch>
                <a:fillRect/>
              </a:stretch>
            </p:blipFill>
            <p:spPr>
              <a:xfrm>
                <a:off x="732559" y="2280390"/>
                <a:ext cx="1304925" cy="1466850"/>
              </a:xfrm>
              <a:prstGeom prst="rect">
                <a:avLst/>
              </a:prstGeom>
            </p:spPr>
          </p:pic>
          <p:sp>
            <p:nvSpPr>
              <p:cNvPr id="11" name="TextovéPole 10"/>
              <p:cNvSpPr txBox="1"/>
              <p:nvPr/>
            </p:nvSpPr>
            <p:spPr>
              <a:xfrm>
                <a:off x="1819746" y="2141890"/>
                <a:ext cx="307819" cy="276999"/>
              </a:xfrm>
              <a:prstGeom prst="rect">
                <a:avLst/>
              </a:prstGeom>
              <a:noFill/>
            </p:spPr>
            <p:txBody>
              <a:bodyPr wrap="square" rtlCol="0">
                <a:spAutoFit/>
              </a:bodyPr>
              <a:lstStyle/>
              <a:p>
                <a:r>
                  <a:rPr lang="cs-CZ" sz="1200" b="1" dirty="0" smtClean="0">
                    <a:solidFill>
                      <a:srgbClr val="0000CC"/>
                    </a:solidFill>
                  </a:rPr>
                  <a:t>F</a:t>
                </a:r>
                <a:r>
                  <a:rPr lang="cs-CZ" sz="1200" b="1" baseline="-25000" dirty="0" smtClean="0">
                    <a:solidFill>
                      <a:srgbClr val="0000CC"/>
                    </a:solidFill>
                  </a:rPr>
                  <a:t>1</a:t>
                </a:r>
                <a:endParaRPr lang="cs-CZ" sz="1200" b="1" dirty="0">
                  <a:solidFill>
                    <a:srgbClr val="0000CC"/>
                  </a:solidFill>
                </a:endParaRPr>
              </a:p>
            </p:txBody>
          </p:sp>
          <p:sp>
            <p:nvSpPr>
              <p:cNvPr id="12" name="TextovéPole 11"/>
              <p:cNvSpPr txBox="1"/>
              <p:nvPr/>
            </p:nvSpPr>
            <p:spPr>
              <a:xfrm>
                <a:off x="894784" y="3608741"/>
                <a:ext cx="307819" cy="276999"/>
              </a:xfrm>
              <a:prstGeom prst="rect">
                <a:avLst/>
              </a:prstGeom>
              <a:noFill/>
            </p:spPr>
            <p:txBody>
              <a:bodyPr wrap="square" rtlCol="0">
                <a:spAutoFit/>
              </a:bodyPr>
              <a:lstStyle/>
              <a:p>
                <a:r>
                  <a:rPr lang="cs-CZ" sz="1200" b="1" dirty="0" smtClean="0">
                    <a:solidFill>
                      <a:srgbClr val="0000CC"/>
                    </a:solidFill>
                  </a:rPr>
                  <a:t>F</a:t>
                </a:r>
                <a:r>
                  <a:rPr lang="cs-CZ" sz="1200" b="1" baseline="-25000" dirty="0">
                    <a:solidFill>
                      <a:srgbClr val="0000CC"/>
                    </a:solidFill>
                  </a:rPr>
                  <a:t>2</a:t>
                </a:r>
                <a:endParaRPr lang="cs-CZ" sz="1200" b="1" dirty="0">
                  <a:solidFill>
                    <a:srgbClr val="0000CC"/>
                  </a:solidFill>
                </a:endParaRPr>
              </a:p>
            </p:txBody>
          </p:sp>
          <p:cxnSp>
            <p:nvCxnSpPr>
              <p:cNvPr id="14" name="Přímá spojnice 13"/>
              <p:cNvCxnSpPr/>
              <p:nvPr/>
            </p:nvCxnSpPr>
            <p:spPr>
              <a:xfrm>
                <a:off x="894784" y="2744814"/>
                <a:ext cx="924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1231111" y="2693313"/>
                <a:ext cx="307819" cy="276999"/>
              </a:xfrm>
              <a:prstGeom prst="rect">
                <a:avLst/>
              </a:prstGeom>
              <a:noFill/>
            </p:spPr>
            <p:txBody>
              <a:bodyPr wrap="square" rtlCol="0">
                <a:spAutoFit/>
              </a:bodyPr>
              <a:lstStyle/>
              <a:p>
                <a:r>
                  <a:rPr lang="cs-CZ" sz="1200" b="1" dirty="0" smtClean="0"/>
                  <a:t>L</a:t>
                </a:r>
                <a:endParaRPr lang="cs-CZ" sz="1200" b="1" dirty="0"/>
              </a:p>
            </p:txBody>
          </p:sp>
        </p:grpSp>
        <p:sp>
          <p:nvSpPr>
            <p:cNvPr id="17" name="TextovéPole 16"/>
            <p:cNvSpPr txBox="1"/>
            <p:nvPr/>
          </p:nvSpPr>
          <p:spPr>
            <a:xfrm>
              <a:off x="4270443" y="2395806"/>
              <a:ext cx="3025302" cy="369332"/>
            </a:xfrm>
            <a:prstGeom prst="rect">
              <a:avLst/>
            </a:prstGeom>
            <a:noFill/>
          </p:spPr>
          <p:txBody>
            <a:bodyPr wrap="square" rtlCol="0">
              <a:spAutoFit/>
            </a:bodyPr>
            <a:lstStyle/>
            <a:p>
              <a:r>
                <a:rPr lang="cs-CZ" dirty="0" smtClean="0"/>
                <a:t>Moment dvojice sil:</a:t>
              </a:r>
              <a:endParaRPr lang="cs-CZ" dirty="0"/>
            </a:p>
          </p:txBody>
        </p:sp>
        <mc:AlternateContent xmlns:mc="http://schemas.openxmlformats.org/markup-compatibility/2006" xmlns:a14="http://schemas.microsoft.com/office/drawing/2010/main">
          <mc:Choice Requires="a14">
            <p:sp>
              <p:nvSpPr>
                <p:cNvPr id="18" name="TextovéPole 17"/>
                <p:cNvSpPr txBox="1"/>
                <p:nvPr/>
              </p:nvSpPr>
              <p:spPr>
                <a:xfrm>
                  <a:off x="4779421" y="2798934"/>
                  <a:ext cx="10036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𝑴</m:t>
                        </m:r>
                        <m:r>
                          <a:rPr lang="cs-CZ" b="1" i="1" smtClean="0">
                            <a:latin typeface="Cambria Math" panose="02040503050406030204" pitchFamily="18" charset="0"/>
                          </a:rPr>
                          <m:t>=</m:t>
                        </m:r>
                        <m:r>
                          <a:rPr lang="cs-CZ" b="1" i="1" smtClean="0">
                            <a:latin typeface="Cambria Math" panose="02040503050406030204" pitchFamily="18" charset="0"/>
                          </a:rPr>
                          <m:t>𝑭</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𝑳</m:t>
                        </m:r>
                      </m:oMath>
                    </m:oMathPara>
                  </a14:m>
                  <a:endParaRPr lang="cs-CZ" b="1"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4779421" y="2798934"/>
                  <a:ext cx="1003673" cy="276999"/>
                </a:xfrm>
                <a:prstGeom prst="rect">
                  <a:avLst/>
                </a:prstGeom>
                <a:blipFill rotWithShape="0">
                  <a:blip r:embed="rId5"/>
                  <a:stretch>
                    <a:fillRect l="-4848" r="-6061" b="-6522"/>
                  </a:stretch>
                </a:blipFill>
              </p:spPr>
              <p:txBody>
                <a:bodyPr/>
                <a:lstStyle/>
                <a:p>
                  <a:r>
                    <a:rPr lang="cs-CZ">
                      <a:noFill/>
                    </a:rPr>
                    <a:t> </a:t>
                  </a:r>
                </a:p>
              </p:txBody>
            </p:sp>
          </mc:Fallback>
        </mc:AlternateContent>
      </p:grpSp>
    </p:spTree>
    <p:extLst>
      <p:ext uri="{BB962C8B-B14F-4D97-AF65-F5344CB8AC3E}">
        <p14:creationId xmlns:p14="http://schemas.microsoft.com/office/powerpoint/2010/main" val="149065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anim calcmode="lin" valueType="num">
                                      <p:cBhvr>
                                        <p:cTn id="8" dur="250" fill="hold"/>
                                        <p:tgtEl>
                                          <p:spTgt spid="19"/>
                                        </p:tgtEl>
                                        <p:attrNameLst>
                                          <p:attrName>ppt_x</p:attrName>
                                        </p:attrNameLst>
                                      </p:cBhvr>
                                      <p:tavLst>
                                        <p:tav tm="0">
                                          <p:val>
                                            <p:strVal val="#ppt_x"/>
                                          </p:val>
                                        </p:tav>
                                        <p:tav tm="100000">
                                          <p:val>
                                            <p:strVal val="#ppt_x"/>
                                          </p:val>
                                        </p:tav>
                                      </p:tavLst>
                                    </p:anim>
                                    <p:anim calcmode="lin" valueType="num">
                                      <p:cBhvr>
                                        <p:cTn id="9" dur="2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14012"/>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 - pokračování</a:t>
            </a:r>
            <a:endParaRPr lang="cs-CZ" sz="3600" b="1" u="sng" dirty="0">
              <a:effectLst>
                <a:outerShdw blurRad="38100" dist="38100" dir="2700000" algn="tl">
                  <a:srgbClr val="000000">
                    <a:alpha val="43137"/>
                  </a:srgbClr>
                </a:outerShdw>
              </a:effectLst>
            </a:endParaRPr>
          </a:p>
        </p:txBody>
      </p:sp>
      <p:grpSp>
        <p:nvGrpSpPr>
          <p:cNvPr id="3" name="Skupina 2"/>
          <p:cNvGrpSpPr/>
          <p:nvPr/>
        </p:nvGrpSpPr>
        <p:grpSpPr>
          <a:xfrm>
            <a:off x="426027" y="1124223"/>
            <a:ext cx="4145973" cy="1200329"/>
            <a:chOff x="363682" y="2026227"/>
            <a:chExt cx="4145973" cy="1200329"/>
          </a:xfrm>
        </p:grpSpPr>
        <p:sp>
          <p:nvSpPr>
            <p:cNvPr id="4" name="TextovéPole 3"/>
            <p:cNvSpPr txBox="1"/>
            <p:nvPr/>
          </p:nvSpPr>
          <p:spPr>
            <a:xfrm>
              <a:off x="363682" y="2026227"/>
              <a:ext cx="4145973" cy="1200329"/>
            </a:xfrm>
            <a:prstGeom prst="rect">
              <a:avLst/>
            </a:prstGeom>
            <a:noFill/>
          </p:spPr>
          <p:txBody>
            <a:bodyPr wrap="square" rtlCol="0">
              <a:spAutoFit/>
            </a:bodyPr>
            <a:lstStyle/>
            <a:p>
              <a:r>
                <a:rPr lang="cs-CZ" i="1" dirty="0"/>
                <a:t>S</a:t>
              </a:r>
              <a:r>
                <a:rPr lang="cs-CZ" dirty="0" smtClean="0"/>
                <a:t> = 2000 </a:t>
              </a:r>
              <a:r>
                <a:rPr lang="cs-CZ" i="1" dirty="0" smtClean="0"/>
                <a:t>cm</a:t>
              </a:r>
              <a:r>
                <a:rPr lang="cs-CZ" i="1" baseline="30000" dirty="0" smtClean="0"/>
                <a:t>2</a:t>
              </a:r>
              <a:r>
                <a:rPr lang="cs-CZ" dirty="0" smtClean="0"/>
                <a:t> = 0,2 </a:t>
              </a:r>
              <a:r>
                <a:rPr lang="cs-CZ" i="1" dirty="0" smtClean="0"/>
                <a:t>m</a:t>
              </a:r>
              <a:r>
                <a:rPr lang="cs-CZ" i="1" baseline="30000" dirty="0" smtClean="0"/>
                <a:t>2</a:t>
              </a:r>
              <a:endParaRPr lang="cs-CZ" i="1" dirty="0" smtClean="0"/>
            </a:p>
            <a:p>
              <a:r>
                <a:rPr lang="cs-CZ" dirty="0"/>
                <a:t>B</a:t>
              </a:r>
              <a:r>
                <a:rPr lang="cs-CZ" dirty="0" smtClean="0"/>
                <a:t> = 500 </a:t>
              </a:r>
              <a:r>
                <a:rPr lang="cs-CZ" i="1" dirty="0" smtClean="0"/>
                <a:t>mT </a:t>
              </a:r>
              <a:r>
                <a:rPr lang="cs-CZ" dirty="0" smtClean="0"/>
                <a:t>= 0,5 </a:t>
              </a:r>
              <a:r>
                <a:rPr lang="cs-CZ" i="1" dirty="0"/>
                <a:t>T</a:t>
              </a:r>
              <a:endParaRPr lang="cs-CZ" i="1" dirty="0" smtClean="0"/>
            </a:p>
            <a:p>
              <a:r>
                <a:rPr lang="cs-CZ" i="1" dirty="0"/>
                <a:t>M</a:t>
              </a:r>
              <a:r>
                <a:rPr lang="cs-CZ" dirty="0" smtClean="0"/>
                <a:t> = 0,5 </a:t>
              </a:r>
              <a:r>
                <a:rPr lang="cs-CZ" i="1" dirty="0" smtClean="0"/>
                <a:t>N.m</a:t>
              </a:r>
            </a:p>
            <a:p>
              <a:r>
                <a:rPr lang="cs-CZ" i="1" dirty="0" smtClean="0"/>
                <a:t>I</a:t>
              </a:r>
              <a:r>
                <a:rPr lang="cs-CZ" dirty="0" smtClean="0"/>
                <a:t> = ? </a:t>
              </a:r>
              <a:r>
                <a:rPr lang="cs-CZ" i="1" dirty="0" smtClean="0"/>
                <a:t>A</a:t>
              </a:r>
              <a:endParaRPr lang="cs-CZ" i="1" dirty="0"/>
            </a:p>
          </p:txBody>
        </p:sp>
        <p:cxnSp>
          <p:nvCxnSpPr>
            <p:cNvPr id="5" name="Přímá spojnice 4"/>
            <p:cNvCxnSpPr/>
            <p:nvPr/>
          </p:nvCxnSpPr>
          <p:spPr>
            <a:xfrm flipV="1">
              <a:off x="363682" y="3216295"/>
              <a:ext cx="26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Skupina 11"/>
          <p:cNvGrpSpPr/>
          <p:nvPr/>
        </p:nvGrpSpPr>
        <p:grpSpPr>
          <a:xfrm>
            <a:off x="426027" y="2629642"/>
            <a:ext cx="5808833" cy="277000"/>
            <a:chOff x="426027" y="2629642"/>
            <a:chExt cx="5808833" cy="277000"/>
          </a:xfrm>
        </p:grpSpPr>
        <mc:AlternateContent xmlns:mc="http://schemas.openxmlformats.org/markup-compatibility/2006" xmlns:a14="http://schemas.microsoft.com/office/drawing/2010/main">
          <mc:Choice Requires="a14">
            <p:sp>
              <p:nvSpPr>
                <p:cNvPr id="6" name="TextovéPole 5"/>
                <p:cNvSpPr txBox="1"/>
                <p:nvPr/>
              </p:nvSpPr>
              <p:spPr>
                <a:xfrm>
                  <a:off x="426027" y="2629643"/>
                  <a:ext cx="1174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𝑴</m:t>
                        </m:r>
                        <m:r>
                          <a:rPr lang="cs-CZ" b="1" i="1" smtClean="0">
                            <a:latin typeface="Cambria Math" panose="02040503050406030204" pitchFamily="18" charset="0"/>
                          </a:rPr>
                          <m:t>=</m:t>
                        </m:r>
                        <m:sSub>
                          <m:sSubPr>
                            <m:ctrlPr>
                              <a:rPr lang="cs-CZ" b="1" i="1" smtClean="0">
                                <a:latin typeface="Cambria Math"/>
                              </a:rPr>
                            </m:ctrlPr>
                          </m:sSubPr>
                          <m:e>
                            <m:r>
                              <a:rPr lang="cs-CZ" b="1" i="1" smtClean="0">
                                <a:latin typeface="Cambria Math" panose="02040503050406030204" pitchFamily="18" charset="0"/>
                              </a:rPr>
                              <m:t>𝑭</m:t>
                            </m:r>
                          </m:e>
                          <m:sub>
                            <m:r>
                              <a:rPr lang="cs-CZ" b="1" i="1" smtClean="0">
                                <a:latin typeface="Cambria Math" panose="02040503050406030204" pitchFamily="18" charset="0"/>
                              </a:rPr>
                              <m:t>𝒎</m:t>
                            </m:r>
                          </m:sub>
                        </m:sSub>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𝑳</m:t>
                        </m:r>
                      </m:oMath>
                    </m:oMathPara>
                  </a14:m>
                  <a:endParaRPr lang="cs-CZ" b="1"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426027" y="2629643"/>
                  <a:ext cx="1174937" cy="276999"/>
                </a:xfrm>
                <a:prstGeom prst="rect">
                  <a:avLst/>
                </a:prstGeom>
                <a:blipFill rotWithShape="0">
                  <a:blip r:embed="rId2"/>
                  <a:stretch>
                    <a:fillRect l="-4663" r="-4145" b="-1087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1839747" y="2629642"/>
                  <a:ext cx="218963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b="1" i="1" smtClean="0">
                                <a:latin typeface="Cambria Math"/>
                              </a:rPr>
                            </m:ctrlPr>
                          </m:sSubPr>
                          <m:e>
                            <m:r>
                              <a:rPr lang="cs-CZ" b="1" i="1" smtClean="0">
                                <a:latin typeface="Cambria Math" panose="02040503050406030204" pitchFamily="18" charset="0"/>
                              </a:rPr>
                              <m:t>𝑭</m:t>
                            </m:r>
                          </m:e>
                          <m:sub>
                            <m:r>
                              <a:rPr lang="cs-CZ" b="1" i="1" smtClean="0">
                                <a:latin typeface="Cambria Math" panose="02040503050406030204" pitchFamily="18" charset="0"/>
                              </a:rPr>
                              <m:t>𝒎</m:t>
                            </m:r>
                          </m:sub>
                        </m:sSub>
                        <m:r>
                          <a:rPr lang="cs-CZ" b="1" i="1" smtClean="0">
                            <a:latin typeface="Cambria Math" panose="02040503050406030204" pitchFamily="18" charset="0"/>
                          </a:rPr>
                          <m:t>=</m:t>
                        </m:r>
                        <m:r>
                          <a:rPr lang="cs-CZ" b="1" i="1" smtClean="0">
                            <a:latin typeface="Cambria Math" panose="02040503050406030204" pitchFamily="18" charset="0"/>
                          </a:rPr>
                          <m:t>𝑩</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𝑰</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𝑳</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𝒔𝒊𝒏</m:t>
                        </m:r>
                        <m:r>
                          <a:rPr lang="cs-CZ" b="1" i="1" smtClean="0">
                            <a:latin typeface="Cambria Math" panose="02040503050406030204" pitchFamily="18" charset="0"/>
                            <a:ea typeface="Cambria Math" panose="02040503050406030204" pitchFamily="18" charset="0"/>
                          </a:rPr>
                          <m:t> </m:t>
                        </m:r>
                        <m:r>
                          <a:rPr lang="cs-CZ" b="1" i="1" smtClean="0">
                            <a:latin typeface="Cambria Math" panose="02040503050406030204" pitchFamily="18" charset="0"/>
                            <a:ea typeface="Cambria Math" panose="02040503050406030204" pitchFamily="18" charset="0"/>
                          </a:rPr>
                          <m:t>𝜶</m:t>
                        </m:r>
                      </m:oMath>
                    </m:oMathPara>
                  </a14:m>
                  <a:endParaRPr lang="cs-CZ" b="1"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1839747" y="2629642"/>
                  <a:ext cx="2189638" cy="276999"/>
                </a:xfrm>
                <a:prstGeom prst="rect">
                  <a:avLst/>
                </a:prstGeom>
                <a:blipFill rotWithShape="0">
                  <a:blip r:embed="rId3"/>
                  <a:stretch>
                    <a:fillRect l="-836" b="-1087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4210267" y="2629642"/>
                  <a:ext cx="202459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𝑴</m:t>
                        </m:r>
                        <m:r>
                          <a:rPr lang="cs-CZ" b="1" i="1" smtClean="0">
                            <a:latin typeface="Cambria Math" panose="02040503050406030204" pitchFamily="18" charset="0"/>
                          </a:rPr>
                          <m:t>=</m:t>
                        </m:r>
                        <m:r>
                          <a:rPr lang="cs-CZ" b="1" i="1" smtClean="0">
                            <a:latin typeface="Cambria Math" panose="02040503050406030204" pitchFamily="18" charset="0"/>
                          </a:rPr>
                          <m:t>𝑩</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𝑰</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𝑺</m:t>
                        </m:r>
                        <m:r>
                          <a:rPr lang="cs-CZ" b="1" i="1" smtClean="0">
                            <a:latin typeface="Cambria Math" panose="02040503050406030204" pitchFamily="18" charset="0"/>
                            <a:ea typeface="Cambria Math" panose="02040503050406030204" pitchFamily="18" charset="0"/>
                          </a:rPr>
                          <m:t>∙</m:t>
                        </m:r>
                        <m:r>
                          <a:rPr lang="cs-CZ" b="1" i="1" smtClean="0">
                            <a:latin typeface="Cambria Math" panose="02040503050406030204" pitchFamily="18" charset="0"/>
                            <a:ea typeface="Cambria Math" panose="02040503050406030204" pitchFamily="18" charset="0"/>
                          </a:rPr>
                          <m:t>𝒔𝒊𝒏</m:t>
                        </m:r>
                        <m:r>
                          <a:rPr lang="cs-CZ" b="1" i="1" smtClean="0">
                            <a:latin typeface="Cambria Math" panose="02040503050406030204" pitchFamily="18" charset="0"/>
                            <a:ea typeface="Cambria Math" panose="02040503050406030204" pitchFamily="18" charset="0"/>
                          </a:rPr>
                          <m:t> </m:t>
                        </m:r>
                        <m:r>
                          <a:rPr lang="cs-CZ" b="1" i="1" smtClean="0">
                            <a:latin typeface="Cambria Math" panose="02040503050406030204" pitchFamily="18" charset="0"/>
                            <a:ea typeface="Cambria Math" panose="02040503050406030204" pitchFamily="18" charset="0"/>
                          </a:rPr>
                          <m:t>𝜶</m:t>
                        </m:r>
                      </m:oMath>
                    </m:oMathPara>
                  </a14:m>
                  <a:endParaRPr lang="cs-CZ"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4210267" y="2629642"/>
                  <a:ext cx="2024593" cy="276999"/>
                </a:xfrm>
                <a:prstGeom prst="rect">
                  <a:avLst/>
                </a:prstGeom>
                <a:blipFill rotWithShape="0">
                  <a:blip r:embed="rId4"/>
                  <a:stretch>
                    <a:fillRect l="-2410" r="-1506" b="-6522"/>
                  </a:stretch>
                </a:blipFill>
              </p:spPr>
              <p:txBody>
                <a:bodyPr/>
                <a:lstStyle/>
                <a:p>
                  <a:r>
                    <a:rPr lang="cs-CZ">
                      <a:noFill/>
                    </a:rPr>
                    <a:t> </a:t>
                  </a:r>
                </a:p>
              </p:txBody>
            </p:sp>
          </mc:Fallback>
        </mc:AlternateContent>
      </p:grpSp>
      <p:grpSp>
        <p:nvGrpSpPr>
          <p:cNvPr id="11" name="Skupina 10"/>
          <p:cNvGrpSpPr/>
          <p:nvPr/>
        </p:nvGrpSpPr>
        <p:grpSpPr>
          <a:xfrm>
            <a:off x="5600551" y="1849372"/>
            <a:ext cx="3225558" cy="1271569"/>
            <a:chOff x="5600551" y="1849372"/>
            <a:chExt cx="3225558" cy="1271569"/>
          </a:xfrm>
        </p:grpSpPr>
        <p:sp>
          <p:nvSpPr>
            <p:cNvPr id="9" name="Ovál 8"/>
            <p:cNvSpPr/>
            <p:nvPr/>
          </p:nvSpPr>
          <p:spPr>
            <a:xfrm>
              <a:off x="5600551" y="2415341"/>
              <a:ext cx="704920" cy="705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5962284" y="1849372"/>
              <a:ext cx="2863825" cy="584775"/>
            </a:xfrm>
            <a:prstGeom prst="rect">
              <a:avLst/>
            </a:prstGeom>
            <a:noFill/>
          </p:spPr>
          <p:txBody>
            <a:bodyPr wrap="square" rtlCol="0">
              <a:spAutoFit/>
            </a:bodyPr>
            <a:lstStyle/>
            <a:p>
              <a:r>
                <a:rPr lang="cs-CZ" sz="1600" dirty="0" smtClean="0">
                  <a:solidFill>
                    <a:srgbClr val="C00000"/>
                  </a:solidFill>
                </a:rPr>
                <a:t>úhel, který svírá normála plochy závitu s vektorem indukce </a:t>
              </a:r>
              <a:endParaRPr lang="cs-CZ" sz="1600" dirty="0">
                <a:solidFill>
                  <a:srgbClr val="C00000"/>
                </a:solidFill>
              </a:endParaRPr>
            </a:p>
          </p:txBody>
        </p:sp>
      </p:grpSp>
      <p:grpSp>
        <p:nvGrpSpPr>
          <p:cNvPr id="16" name="Skupina 15"/>
          <p:cNvGrpSpPr/>
          <p:nvPr/>
        </p:nvGrpSpPr>
        <p:grpSpPr>
          <a:xfrm>
            <a:off x="418205" y="3376120"/>
            <a:ext cx="4837795" cy="555280"/>
            <a:chOff x="418205" y="3376120"/>
            <a:chExt cx="4837795" cy="555280"/>
          </a:xfrm>
        </p:grpSpPr>
        <mc:AlternateContent xmlns:mc="http://schemas.openxmlformats.org/markup-compatibility/2006" xmlns:a14="http://schemas.microsoft.com/office/drawing/2010/main">
          <mc:Choice Requires="a14">
            <p:sp>
              <p:nvSpPr>
                <p:cNvPr id="13" name="TextovéPole 12"/>
                <p:cNvSpPr txBox="1"/>
                <p:nvPr/>
              </p:nvSpPr>
              <p:spPr>
                <a:xfrm>
                  <a:off x="418205" y="3376120"/>
                  <a:ext cx="4646465" cy="55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𝑰</m:t>
                        </m:r>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𝑀</m:t>
                            </m:r>
                          </m:num>
                          <m:den>
                            <m:r>
                              <a:rPr lang="cs-CZ" b="0" i="1" smtClean="0">
                                <a:latin typeface="Cambria Math" panose="02040503050406030204" pitchFamily="18" charset="0"/>
                              </a:rPr>
                              <m:t>𝐵</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𝑆</m:t>
                            </m:r>
                            <m:r>
                              <a:rPr lang="cs-CZ" b="0" i="1" smtClean="0">
                                <a:latin typeface="Cambria Math" panose="02040503050406030204" pitchFamily="18" charset="0"/>
                                <a:ea typeface="Cambria Math" panose="02040503050406030204" pitchFamily="18" charset="0"/>
                              </a:rPr>
                              <m:t>∙</m:t>
                            </m:r>
                            <m:func>
                              <m:funcPr>
                                <m:ctrlPr>
                                  <a:rPr lang="cs-CZ" b="0" i="1" smtClean="0">
                                    <a:latin typeface="Cambria Math"/>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sin</m:t>
                                </m:r>
                              </m:fName>
                              <m:e>
                                <m:r>
                                  <a:rPr lang="cs-CZ" b="0" i="1" smtClean="0">
                                    <a:latin typeface="Cambria Math" panose="02040503050406030204" pitchFamily="18" charset="0"/>
                                    <a:ea typeface="Cambria Math" panose="02040503050406030204" pitchFamily="18" charset="0"/>
                                  </a:rPr>
                                  <m:t>𝛼</m:t>
                                </m:r>
                              </m:e>
                            </m:func>
                          </m:den>
                        </m:f>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0,5 </m:t>
                            </m:r>
                            <m:r>
                              <a:rPr lang="cs-CZ" b="0" i="1" smtClean="0">
                                <a:latin typeface="Cambria Math" panose="02040503050406030204" pitchFamily="18" charset="0"/>
                              </a:rPr>
                              <m:t>𝑁</m:t>
                            </m:r>
                            <m:r>
                              <a:rPr lang="cs-CZ" b="0" i="1" smtClean="0">
                                <a:latin typeface="Cambria Math" panose="02040503050406030204" pitchFamily="18" charset="0"/>
                              </a:rPr>
                              <m:t>.</m:t>
                            </m:r>
                            <m:r>
                              <a:rPr lang="cs-CZ" b="0" i="1" smtClean="0">
                                <a:latin typeface="Cambria Math" panose="02040503050406030204" pitchFamily="18" charset="0"/>
                              </a:rPr>
                              <m:t>𝑚</m:t>
                            </m:r>
                          </m:num>
                          <m:den>
                            <m:r>
                              <a:rPr lang="cs-CZ" b="0" i="1" smtClean="0">
                                <a:latin typeface="Cambria Math" panose="02040503050406030204" pitchFamily="18" charset="0"/>
                              </a:rPr>
                              <m:t>0,5 </m:t>
                            </m:r>
                            <m:r>
                              <a:rPr lang="cs-CZ" b="0" i="1" smtClean="0">
                                <a:latin typeface="Cambria Math" panose="02040503050406030204" pitchFamily="18" charset="0"/>
                              </a:rPr>
                              <m:t>𝑇</m:t>
                            </m:r>
                            <m:r>
                              <a:rPr lang="cs-CZ" b="0" i="1" smtClean="0">
                                <a:latin typeface="Cambria Math" panose="02040503050406030204" pitchFamily="18" charset="0"/>
                                <a:ea typeface="Cambria Math" panose="02040503050406030204" pitchFamily="18" charset="0"/>
                              </a:rPr>
                              <m:t>∙0,2 </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𝑚</m:t>
                                </m:r>
                              </m:e>
                              <m:sup>
                                <m:r>
                                  <a:rPr lang="cs-CZ" b="0" i="1" smtClean="0">
                                    <a:latin typeface="Cambria Math" panose="02040503050406030204" pitchFamily="18" charset="0"/>
                                    <a:ea typeface="Cambria Math" panose="02040503050406030204" pitchFamily="18" charset="0"/>
                                  </a:rPr>
                                  <m:t>2</m:t>
                                </m:r>
                              </m:sup>
                            </m:sSup>
                            <m:r>
                              <a:rPr lang="cs-CZ" b="0" i="1" smtClean="0">
                                <a:latin typeface="Cambria Math" panose="02040503050406030204" pitchFamily="18" charset="0"/>
                                <a:ea typeface="Cambria Math" panose="02040503050406030204" pitchFamily="18" charset="0"/>
                              </a:rPr>
                              <m:t>∙</m:t>
                            </m:r>
                            <m:func>
                              <m:funcPr>
                                <m:ctrlPr>
                                  <a:rPr lang="cs-CZ" b="0" i="1" smtClean="0">
                                    <a:latin typeface="Cambria Math"/>
                                    <a:ea typeface="Cambria Math" panose="02040503050406030204" pitchFamily="18" charset="0"/>
                                  </a:rPr>
                                </m:ctrlPr>
                              </m:funcPr>
                              <m:fName>
                                <m:r>
                                  <m:rPr>
                                    <m:sty m:val="p"/>
                                  </m:rPr>
                                  <a:rPr lang="cs-CZ" b="0" i="0" smtClean="0">
                                    <a:latin typeface="Cambria Math" panose="02040503050406030204" pitchFamily="18" charset="0"/>
                                    <a:ea typeface="Cambria Math" panose="02040503050406030204" pitchFamily="18" charset="0"/>
                                  </a:rPr>
                                  <m:t>sin</m:t>
                                </m:r>
                              </m:fName>
                              <m:e>
                                <m:r>
                                  <a:rPr lang="cs-CZ" b="0" i="1" smtClean="0">
                                    <a:latin typeface="Cambria Math" panose="02040503050406030204" pitchFamily="18" charset="0"/>
                                    <a:ea typeface="Cambria Math" panose="02040503050406030204" pitchFamily="18" charset="0"/>
                                  </a:rPr>
                                  <m:t>90°</m:t>
                                </m:r>
                              </m:e>
                            </m:func>
                          </m:den>
                        </m:f>
                        <m:r>
                          <a:rPr lang="cs-CZ" b="0" i="1" smtClean="0">
                            <a:latin typeface="Cambria Math" panose="02040503050406030204" pitchFamily="18" charset="0"/>
                          </a:rPr>
                          <m:t>=</m:t>
                        </m:r>
                        <m:r>
                          <a:rPr lang="cs-CZ" b="1" i="1" smtClean="0">
                            <a:latin typeface="Cambria Math" panose="02040503050406030204" pitchFamily="18" charset="0"/>
                          </a:rPr>
                          <m:t>𝟓</m:t>
                        </m:r>
                        <m:r>
                          <a:rPr lang="cs-CZ" b="1" i="1" smtClean="0">
                            <a:latin typeface="Cambria Math" panose="02040503050406030204" pitchFamily="18" charset="0"/>
                          </a:rPr>
                          <m:t> </m:t>
                        </m:r>
                        <m:r>
                          <a:rPr lang="cs-CZ" b="1" i="1" smtClean="0">
                            <a:latin typeface="Cambria Math" panose="02040503050406030204" pitchFamily="18" charset="0"/>
                          </a:rPr>
                          <m:t>𝑨</m:t>
                        </m:r>
                      </m:oMath>
                    </m:oMathPara>
                  </a14:m>
                  <a:endParaRPr lang="cs-CZ" b="1"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418205" y="3376120"/>
                  <a:ext cx="4646465" cy="555280"/>
                </a:xfrm>
                <a:prstGeom prst="rect">
                  <a:avLst/>
                </a:prstGeom>
                <a:blipFill rotWithShape="0">
                  <a:blip r:embed="rId5"/>
                  <a:stretch>
                    <a:fillRect/>
                  </a:stretch>
                </a:blipFill>
              </p:spPr>
              <p:txBody>
                <a:bodyPr/>
                <a:lstStyle/>
                <a:p>
                  <a:r>
                    <a:rPr lang="cs-CZ">
                      <a:noFill/>
                    </a:rPr>
                    <a:t> </a:t>
                  </a:r>
                </a:p>
              </p:txBody>
            </p:sp>
          </mc:Fallback>
        </mc:AlternateContent>
        <p:cxnSp>
          <p:nvCxnSpPr>
            <p:cNvPr id="14" name="Přímá spojnice 13"/>
            <p:cNvCxnSpPr/>
            <p:nvPr/>
          </p:nvCxnSpPr>
          <p:spPr>
            <a:xfrm flipV="1">
              <a:off x="4572000" y="3828137"/>
              <a:ext cx="68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flipV="1">
              <a:off x="4655560" y="3894398"/>
              <a:ext cx="5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63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anim calcmode="lin" valueType="num">
                                      <p:cBhvr>
                                        <p:cTn id="8" dur="250" fill="hold"/>
                                        <p:tgtEl>
                                          <p:spTgt spid="12"/>
                                        </p:tgtEl>
                                        <p:attrNameLst>
                                          <p:attrName>ppt_x</p:attrName>
                                        </p:attrNameLst>
                                      </p:cBhvr>
                                      <p:tavLst>
                                        <p:tav tm="0">
                                          <p:val>
                                            <p:strVal val="#ppt_x"/>
                                          </p:val>
                                        </p:tav>
                                        <p:tav tm="100000">
                                          <p:val>
                                            <p:strVal val="#ppt_x"/>
                                          </p:val>
                                        </p:tav>
                                      </p:tavLst>
                                    </p:anim>
                                    <p:anim calcmode="lin" valueType="num">
                                      <p:cBhvr>
                                        <p:cTn id="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anim calcmode="lin" valueType="num">
                                      <p:cBhvr>
                                        <p:cTn id="15" dur="250" fill="hold"/>
                                        <p:tgtEl>
                                          <p:spTgt spid="11"/>
                                        </p:tgtEl>
                                        <p:attrNameLst>
                                          <p:attrName>ppt_x</p:attrName>
                                        </p:attrNameLst>
                                      </p:cBhvr>
                                      <p:tavLst>
                                        <p:tav tm="0">
                                          <p:val>
                                            <p:strVal val="#ppt_x"/>
                                          </p:val>
                                        </p:tav>
                                        <p:tav tm="100000">
                                          <p:val>
                                            <p:strVal val="#ppt_x"/>
                                          </p:val>
                                        </p:tav>
                                      </p:tavLst>
                                    </p:anim>
                                    <p:anim calcmode="lin" valueType="num">
                                      <p:cBhvr>
                                        <p:cTn id="1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anim calcmode="lin" valueType="num">
                                      <p:cBhvr>
                                        <p:cTn id="22" dur="250" fill="hold"/>
                                        <p:tgtEl>
                                          <p:spTgt spid="16"/>
                                        </p:tgtEl>
                                        <p:attrNameLst>
                                          <p:attrName>ppt_x</p:attrName>
                                        </p:attrNameLst>
                                      </p:cBhvr>
                                      <p:tavLst>
                                        <p:tav tm="0">
                                          <p:val>
                                            <p:strVal val="#ppt_x"/>
                                          </p:val>
                                        </p:tav>
                                        <p:tav tm="100000">
                                          <p:val>
                                            <p:strVal val="#ppt_x"/>
                                          </p:val>
                                        </p:tav>
                                      </p:tavLst>
                                    </p:anim>
                                    <p:anim calcmode="lin" valueType="num">
                                      <p:cBhvr>
                                        <p:cTn id="23"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Homogenní a nehomogenní magnetické pole</a:t>
            </a:r>
            <a:endParaRPr lang="en-US" sz="3600" b="1" dirty="0">
              <a:effectLst>
                <a:outerShdw blurRad="38100" dist="38100" dir="2700000" algn="tl">
                  <a:srgbClr val="000000">
                    <a:alpha val="43137"/>
                  </a:srgbClr>
                </a:outerShdw>
              </a:effectLst>
            </a:endParaRPr>
          </a:p>
        </p:txBody>
      </p:sp>
      <p:pic>
        <p:nvPicPr>
          <p:cNvPr id="1026" name="Picture 2" descr="http://upload.wikimedia.org/wikipedia/commons/thumb/e/e2/VFPt_cylindrical_magnets_attracting.svg/800px-VFPt_cylindrical_magnets_attractin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771900"/>
            <a:ext cx="3384000" cy="253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files.bbci.co.uk/bam/live/content/zx8h34j/large"/>
          <p:cNvPicPr>
            <a:picLocks noChangeAspect="1" noChangeArrowheads="1"/>
          </p:cNvPicPr>
          <p:nvPr/>
        </p:nvPicPr>
        <p:blipFill rotWithShape="1">
          <a:blip r:embed="rId3">
            <a:extLst>
              <a:ext uri="{28A0092B-C50C-407E-A947-70E740481C1C}">
                <a14:useLocalDpi xmlns:a14="http://schemas.microsoft.com/office/drawing/2010/main" val="0"/>
              </a:ext>
            </a:extLst>
          </a:blip>
          <a:srcRect r="24667"/>
          <a:stretch/>
        </p:blipFill>
        <p:spPr bwMode="auto">
          <a:xfrm>
            <a:off x="628650" y="1587500"/>
            <a:ext cx="3905250" cy="1570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986336" y="1556967"/>
            <a:ext cx="3695700" cy="1631216"/>
          </a:xfrm>
          <a:prstGeom prst="rect">
            <a:avLst/>
          </a:prstGeom>
          <a:noFill/>
        </p:spPr>
        <p:txBody>
          <a:bodyPr wrap="square" rtlCol="0">
            <a:spAutoFit/>
          </a:bodyPr>
          <a:lstStyle/>
          <a:p>
            <a:r>
              <a:rPr lang="cs-CZ" sz="2000" dirty="0" smtClean="0"/>
              <a:t>Homogenní mag. pole – magnetická indukce je ve všech bodech v daném místě stejné velikosti i směru (typicky soubor paralelních indukčních čar).</a:t>
            </a:r>
            <a:endParaRPr lang="en-US" sz="2000" dirty="0"/>
          </a:p>
        </p:txBody>
      </p:sp>
      <p:sp>
        <p:nvSpPr>
          <p:cNvPr id="6" name="TextovéPole 5"/>
          <p:cNvSpPr txBox="1"/>
          <p:nvPr/>
        </p:nvSpPr>
        <p:spPr>
          <a:xfrm>
            <a:off x="4986336" y="4225292"/>
            <a:ext cx="3857625" cy="1631216"/>
          </a:xfrm>
          <a:prstGeom prst="rect">
            <a:avLst/>
          </a:prstGeom>
          <a:noFill/>
        </p:spPr>
        <p:txBody>
          <a:bodyPr wrap="square" rtlCol="0">
            <a:spAutoFit/>
          </a:bodyPr>
          <a:lstStyle/>
          <a:p>
            <a:r>
              <a:rPr lang="cs-CZ" sz="2000" dirty="0" smtClean="0"/>
              <a:t>Nehomogenní mag. pole – magnetická indukce je různá velikostí i směrem v daných bodech prostoru (typicky konvergentní nebo divergentní indukční čáry).</a:t>
            </a:r>
            <a:endParaRPr lang="en-US" sz="2000" dirty="0"/>
          </a:p>
        </p:txBody>
      </p:sp>
    </p:spTree>
    <p:extLst>
      <p:ext uri="{BB962C8B-B14F-4D97-AF65-F5344CB8AC3E}">
        <p14:creationId xmlns:p14="http://schemas.microsoft.com/office/powerpoint/2010/main" val="2327015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Stacionární a nestacionární magnetické pole</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628649" y="1325563"/>
            <a:ext cx="8201025" cy="1323439"/>
          </a:xfrm>
          <a:prstGeom prst="rect">
            <a:avLst/>
          </a:prstGeom>
          <a:noFill/>
        </p:spPr>
        <p:txBody>
          <a:bodyPr wrap="square" rtlCol="0">
            <a:spAutoFit/>
          </a:bodyPr>
          <a:lstStyle/>
          <a:p>
            <a:r>
              <a:rPr lang="cs-CZ" sz="2000" b="1" dirty="0" smtClean="0">
                <a:solidFill>
                  <a:srgbClr val="800000"/>
                </a:solidFill>
                <a:effectLst>
                  <a:outerShdw blurRad="38100" dist="38100" dir="2700000" algn="tl">
                    <a:srgbClr val="000000">
                      <a:alpha val="43137"/>
                    </a:srgbClr>
                  </a:outerShdw>
                </a:effectLst>
              </a:rPr>
              <a:t>Stacionární mag. pole </a:t>
            </a:r>
            <a:r>
              <a:rPr lang="cs-CZ" sz="2000" dirty="0" smtClean="0"/>
              <a:t>– charakteristické veličiny se </a:t>
            </a:r>
            <a:r>
              <a:rPr lang="cs-CZ" sz="2000" b="1" dirty="0" smtClean="0">
                <a:effectLst>
                  <a:outerShdw blurRad="38100" dist="38100" dir="2700000" algn="tl">
                    <a:srgbClr val="000000">
                      <a:alpha val="43137"/>
                    </a:srgbClr>
                  </a:outerShdw>
                </a:effectLst>
              </a:rPr>
              <a:t>s časem nemění </a:t>
            </a:r>
            <a:r>
              <a:rPr lang="cs-CZ" sz="2000" dirty="0" smtClean="0"/>
              <a:t>(zejména magnetická indukce a magnetický tok). Nachází se v okolí nepohybujícího se permanentního magnetu a/nebo v okolí nepohybujícího se vodiče s konstantním proudem.</a:t>
            </a:r>
            <a:endParaRPr lang="en-US" sz="2000" dirty="0"/>
          </a:p>
        </p:txBody>
      </p:sp>
      <p:sp>
        <p:nvSpPr>
          <p:cNvPr id="4" name="TextovéPole 3"/>
          <p:cNvSpPr txBox="1"/>
          <p:nvPr/>
        </p:nvSpPr>
        <p:spPr>
          <a:xfrm>
            <a:off x="628649" y="2739718"/>
            <a:ext cx="8201025" cy="1323439"/>
          </a:xfrm>
          <a:prstGeom prst="rect">
            <a:avLst/>
          </a:prstGeom>
          <a:noFill/>
        </p:spPr>
        <p:txBody>
          <a:bodyPr wrap="square" rtlCol="0">
            <a:spAutoFit/>
          </a:bodyPr>
          <a:lstStyle/>
          <a:p>
            <a:r>
              <a:rPr lang="cs-CZ" sz="2000" b="1" dirty="0">
                <a:solidFill>
                  <a:srgbClr val="800000"/>
                </a:solidFill>
                <a:effectLst>
                  <a:outerShdw blurRad="38100" dist="38100" dir="2700000" algn="tl">
                    <a:srgbClr val="000000">
                      <a:alpha val="43137"/>
                    </a:srgbClr>
                  </a:outerShdw>
                </a:effectLst>
              </a:rPr>
              <a:t>N</a:t>
            </a:r>
            <a:r>
              <a:rPr lang="cs-CZ" sz="2000" b="1" dirty="0" smtClean="0">
                <a:solidFill>
                  <a:srgbClr val="800000"/>
                </a:solidFill>
                <a:effectLst>
                  <a:outerShdw blurRad="38100" dist="38100" dir="2700000" algn="tl">
                    <a:srgbClr val="000000">
                      <a:alpha val="43137"/>
                    </a:srgbClr>
                  </a:outerShdw>
                </a:effectLst>
              </a:rPr>
              <a:t>estacionární mag. pole </a:t>
            </a:r>
            <a:r>
              <a:rPr lang="cs-CZ" sz="2000" dirty="0" smtClean="0"/>
              <a:t>– charakteristické veličiny se </a:t>
            </a:r>
            <a:r>
              <a:rPr lang="cs-CZ" sz="2000" b="1" dirty="0" smtClean="0">
                <a:effectLst>
                  <a:outerShdw blurRad="38100" dist="38100" dir="2700000" algn="tl">
                    <a:srgbClr val="000000">
                      <a:alpha val="43137"/>
                    </a:srgbClr>
                  </a:outerShdw>
                </a:effectLst>
              </a:rPr>
              <a:t>s časem mění</a:t>
            </a:r>
            <a:r>
              <a:rPr lang="cs-CZ" sz="2000" dirty="0" smtClean="0"/>
              <a:t>. Dochází k tzv. elektromagnetické indukci – vznik elektrického pole vlivem nestacionárního mag. pole (indukuje se napětí a proud). Nestacionární mag. pole můžeme vytvořit pohybem zdroje mag. pole (pohyb magnetu).</a:t>
            </a:r>
            <a:endParaRPr lang="en-US" sz="2000" dirty="0"/>
          </a:p>
        </p:txBody>
      </p:sp>
      <p:pic>
        <p:nvPicPr>
          <p:cNvPr id="2050" name="Picture 2" descr="http://members.shaw.ca/len92/magnet_electricit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89500" y="4426498"/>
            <a:ext cx="2905061" cy="183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egentsprep.org/Regents/physics/phys03/csolenoid/highvso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4153873"/>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75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Relativní a absolutní permeabilita</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428625" y="1159474"/>
            <a:ext cx="7486650" cy="1015663"/>
          </a:xfrm>
          <a:prstGeom prst="rect">
            <a:avLst/>
          </a:prstGeom>
          <a:noFill/>
        </p:spPr>
        <p:txBody>
          <a:bodyPr wrap="square" rtlCol="0">
            <a:spAutoFit/>
          </a:bodyPr>
          <a:lstStyle/>
          <a:p>
            <a:r>
              <a:rPr lang="cs-CZ" sz="2000" dirty="0" smtClean="0"/>
              <a:t>Protože každá látka má nějaké magnetické vlastnosti, je zapotřebí veličina, která by vyjadřovala, jak látka ovlivňuje působení magnetického pole.</a:t>
            </a:r>
            <a:endParaRPr lang="en-US" sz="2000" dirty="0"/>
          </a:p>
        </p:txBody>
      </p:sp>
      <mc:AlternateContent xmlns:mc="http://schemas.openxmlformats.org/markup-compatibility/2006" xmlns:a14="http://schemas.microsoft.com/office/drawing/2010/main">
        <mc:Choice Requires="a14">
          <p:sp>
            <p:nvSpPr>
              <p:cNvPr id="4" name="TextovéPole 3"/>
              <p:cNvSpPr txBox="1"/>
              <p:nvPr/>
            </p:nvSpPr>
            <p:spPr>
              <a:xfrm>
                <a:off x="1235652" y="2314307"/>
                <a:ext cx="1140633" cy="697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00000"/>
                              </a:solidFill>
                              <a:effectLst>
                                <a:outerShdw blurRad="38100" dist="38100" dir="2700000" algn="tl">
                                  <a:srgbClr val="000000">
                                    <a:alpha val="43137"/>
                                  </a:srgbClr>
                                </a:outerShdw>
                              </a:effectLst>
                              <a:latin typeface="Cambria Math"/>
                            </a:rPr>
                          </m:ctrlPr>
                        </m:sSubPr>
                        <m:e>
                          <m:r>
                            <a:rPr lang="en-US"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𝒓</m:t>
                          </m:r>
                        </m:sub>
                      </m:s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num>
                        <m:den>
                          <m:sSub>
                            <m:sSubPr>
                              <m:ctrlPr>
                                <a:rPr lang="cs-CZ" sz="2400" b="1" i="1" smtClean="0">
                                  <a:solidFill>
                                    <a:srgbClr val="800000"/>
                                  </a:solidFill>
                                  <a:effectLst>
                                    <a:outerShdw blurRad="38100" dist="38100" dir="2700000" algn="tl">
                                      <a:srgbClr val="000000">
                                        <a:alpha val="43137"/>
                                      </a:srgbClr>
                                    </a:outerShdw>
                                  </a:effectLst>
                                  <a:latin typeface="Cambria Math"/>
                                </a:rPr>
                              </m:ctrlPr>
                            </m:sSub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e>
                            <m: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𝟎</m:t>
                              </m:r>
                            </m:sub>
                          </m:sSub>
                        </m:den>
                      </m:f>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1235652" y="2314307"/>
                <a:ext cx="1140633" cy="697563"/>
              </a:xfrm>
              <a:prstGeom prst="rect">
                <a:avLst/>
              </a:prstGeom>
              <a:blipFill rotWithShape="0">
                <a:blip r:embed="rId2"/>
                <a:stretch>
                  <a:fillRect r="-1604" b="-6140"/>
                </a:stretch>
              </a:blipFill>
            </p:spPr>
            <p:txBody>
              <a:bodyPr/>
              <a:lstStyle/>
              <a:p>
                <a:r>
                  <a:rPr lang="cs-CZ">
                    <a:noFill/>
                  </a:rPr>
                  <a:t> </a:t>
                </a:r>
              </a:p>
            </p:txBody>
          </p:sp>
        </mc:Fallback>
      </mc:AlternateContent>
      <p:sp>
        <p:nvSpPr>
          <p:cNvPr id="5" name="TextovéPole 4"/>
          <p:cNvSpPr txBox="1"/>
          <p:nvPr/>
        </p:nvSpPr>
        <p:spPr>
          <a:xfrm>
            <a:off x="4171950" y="2186563"/>
            <a:ext cx="4276725" cy="707886"/>
          </a:xfrm>
          <a:prstGeom prst="rect">
            <a:avLst/>
          </a:prstGeom>
          <a:noFill/>
        </p:spPr>
        <p:txBody>
          <a:bodyPr wrap="square" rtlCol="0">
            <a:spAutoFit/>
          </a:bodyPr>
          <a:lstStyle/>
          <a:p>
            <a:r>
              <a:rPr lang="el-GR" sz="2000" b="1" i="1" dirty="0">
                <a:effectLst>
                  <a:outerShdw blurRad="38100" dist="38100" dir="2700000" algn="tl">
                    <a:srgbClr val="000000">
                      <a:alpha val="43137"/>
                    </a:srgbClr>
                  </a:outerShdw>
                </a:effectLst>
              </a:rPr>
              <a:t>μ</a:t>
            </a:r>
            <a:r>
              <a:rPr lang="cs-CZ" sz="2000" i="1" dirty="0" smtClean="0"/>
              <a:t> – </a:t>
            </a:r>
            <a:r>
              <a:rPr lang="cs-CZ" sz="2000" dirty="0" smtClean="0"/>
              <a:t>absolutní permeabilita materiálu</a:t>
            </a:r>
          </a:p>
          <a:p>
            <a:r>
              <a:rPr lang="el-GR" sz="2000" b="1" i="1" dirty="0">
                <a:effectLst>
                  <a:outerShdw blurRad="38100" dist="38100" dir="2700000" algn="tl">
                    <a:srgbClr val="000000">
                      <a:alpha val="43137"/>
                    </a:srgbClr>
                  </a:outerShdw>
                </a:effectLst>
              </a:rPr>
              <a:t>μ</a:t>
            </a:r>
            <a:r>
              <a:rPr lang="cs-CZ" sz="2000" b="1" i="1" baseline="-25000" dirty="0" smtClean="0">
                <a:effectLst>
                  <a:outerShdw blurRad="38100" dist="38100" dir="2700000" algn="tl">
                    <a:srgbClr val="000000">
                      <a:alpha val="43137"/>
                    </a:srgbClr>
                  </a:outerShdw>
                </a:effectLst>
              </a:rPr>
              <a:t>0</a:t>
            </a:r>
            <a:r>
              <a:rPr lang="cs-CZ" sz="2000" b="1" i="1" dirty="0" smtClean="0">
                <a:effectLst>
                  <a:outerShdw blurRad="38100" dist="38100" dir="2700000" algn="tl">
                    <a:srgbClr val="000000">
                      <a:alpha val="43137"/>
                    </a:srgbClr>
                  </a:outerShdw>
                </a:effectLst>
              </a:rPr>
              <a:t> </a:t>
            </a:r>
            <a:r>
              <a:rPr lang="cs-CZ" sz="2000" i="1" dirty="0" smtClean="0"/>
              <a:t>– </a:t>
            </a:r>
            <a:r>
              <a:rPr lang="cs-CZ" sz="2000" dirty="0" smtClean="0"/>
              <a:t>absolutní permeabilita vakua</a:t>
            </a:r>
            <a:endParaRPr lang="en-US" sz="2000" i="1" dirty="0"/>
          </a:p>
        </p:txBody>
      </p:sp>
      <mc:AlternateContent xmlns:mc="http://schemas.openxmlformats.org/markup-compatibility/2006" xmlns:a14="http://schemas.microsoft.com/office/drawing/2010/main">
        <mc:Choice Requires="a14">
          <p:sp>
            <p:nvSpPr>
              <p:cNvPr id="6" name="TextovéPole 5"/>
              <p:cNvSpPr txBox="1"/>
              <p:nvPr/>
            </p:nvSpPr>
            <p:spPr>
              <a:xfrm>
                <a:off x="551698" y="3334611"/>
                <a:ext cx="2809935" cy="7013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𝝁</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𝑩</m:t>
                          </m:r>
                        </m:num>
                        <m:den>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𝑯</m:t>
                          </m:r>
                        </m:den>
                      </m:f>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cs-CZ" sz="2400" b="1" i="1" smtClean="0">
                              <a:solidFill>
                                <a:srgbClr val="800000"/>
                              </a:solidFill>
                              <a:effectLst>
                                <a:outerShdw blurRad="38100" dist="38100" dir="2700000" algn="tl">
                                  <a:srgbClr val="000000">
                                    <a:alpha val="43137"/>
                                  </a:srgbClr>
                                </a:outerShdw>
                              </a:effectLst>
                              <a:latin typeface="Cambria Math"/>
                            </a:rPr>
                          </m:ctrlPr>
                        </m:dPr>
                        <m:e>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𝑯</m:t>
                              </m:r>
                            </m:num>
                            <m:den>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𝒎</m:t>
                              </m:r>
                            </m:den>
                          </m:f>
                        </m:e>
                      </m:d>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d>
                        <m:dPr>
                          <m:begChr m:val="["/>
                          <m:endChr m:val="]"/>
                          <m:ctrlPr>
                            <a:rPr lang="cs-CZ" sz="2400" b="1" i="1" smtClean="0">
                              <a:solidFill>
                                <a:srgbClr val="800000"/>
                              </a:solidFill>
                              <a:effectLst>
                                <a:outerShdw blurRad="38100" dist="38100" dir="2700000" algn="tl">
                                  <a:srgbClr val="000000">
                                    <a:alpha val="43137"/>
                                  </a:srgbClr>
                                </a:outerShdw>
                              </a:effectLst>
                              <a:latin typeface="Cambria Math"/>
                            </a:rPr>
                          </m:ctrlPr>
                        </m:dPr>
                        <m:e>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𝑵</m:t>
                              </m:r>
                            </m:num>
                            <m:den>
                              <m:sSup>
                                <m:sSupPr>
                                  <m:ctrlPr>
                                    <a:rPr lang="cs-CZ" sz="2400" b="1" i="1" smtClean="0">
                                      <a:solidFill>
                                        <a:srgbClr val="800000"/>
                                      </a:solidFill>
                                      <a:effectLst>
                                        <a:outerShdw blurRad="38100" dist="38100" dir="2700000" algn="tl">
                                          <a:srgbClr val="000000">
                                            <a:alpha val="43137"/>
                                          </a:srgbClr>
                                        </a:outerShdw>
                                      </a:effectLst>
                                      <a:latin typeface="Cambria Math"/>
                                    </a:rPr>
                                  </m:ctrlPr>
                                </m:sSup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𝑨</m:t>
                                  </m:r>
                                </m:e>
                                <m:sup>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𝟐</m:t>
                                  </m:r>
                                </m:sup>
                              </m:sSup>
                            </m:den>
                          </m:f>
                        </m:e>
                      </m:d>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551698" y="3334611"/>
                <a:ext cx="2809935" cy="701346"/>
              </a:xfrm>
              <a:prstGeom prst="rect">
                <a:avLst/>
              </a:prstGeom>
              <a:blipFill rotWithShape="0">
                <a:blip r:embed="rId3"/>
                <a:stretch>
                  <a:fillRect b="-6957"/>
                </a:stretch>
              </a:blipFill>
            </p:spPr>
            <p:txBody>
              <a:bodyPr/>
              <a:lstStyle/>
              <a:p>
                <a:r>
                  <a:rPr lang="cs-CZ">
                    <a:noFill/>
                  </a:rPr>
                  <a:t> </a:t>
                </a:r>
              </a:p>
            </p:txBody>
          </p:sp>
        </mc:Fallback>
      </mc:AlternateContent>
      <p:sp>
        <p:nvSpPr>
          <p:cNvPr id="7" name="TextovéPole 6"/>
          <p:cNvSpPr txBox="1"/>
          <p:nvPr/>
        </p:nvSpPr>
        <p:spPr>
          <a:xfrm>
            <a:off x="4171950" y="3356751"/>
            <a:ext cx="3848100" cy="707886"/>
          </a:xfrm>
          <a:prstGeom prst="rect">
            <a:avLst/>
          </a:prstGeom>
          <a:noFill/>
        </p:spPr>
        <p:txBody>
          <a:bodyPr wrap="square" rtlCol="0">
            <a:spAutoFit/>
          </a:bodyPr>
          <a:lstStyle/>
          <a:p>
            <a:r>
              <a:rPr lang="cs-CZ" sz="2000" b="1" i="1" dirty="0" smtClean="0">
                <a:effectLst>
                  <a:outerShdw blurRad="38100" dist="38100" dir="2700000" algn="tl">
                    <a:srgbClr val="000000">
                      <a:alpha val="43137"/>
                    </a:srgbClr>
                  </a:outerShdw>
                </a:effectLst>
              </a:rPr>
              <a:t>H</a:t>
            </a:r>
            <a:r>
              <a:rPr lang="cs-CZ" sz="2000" dirty="0" smtClean="0"/>
              <a:t> – intenzita magnetického pole</a:t>
            </a:r>
          </a:p>
          <a:p>
            <a:r>
              <a:rPr lang="cs-CZ" sz="2000" b="1" i="1" dirty="0" smtClean="0">
                <a:effectLst>
                  <a:outerShdw blurRad="38100" dist="38100" dir="2700000" algn="tl">
                    <a:srgbClr val="000000">
                      <a:alpha val="43137"/>
                    </a:srgbClr>
                  </a:outerShdw>
                </a:effectLst>
              </a:rPr>
              <a:t>B</a:t>
            </a:r>
            <a:r>
              <a:rPr lang="cs-CZ" sz="2000" b="1" dirty="0" smtClean="0"/>
              <a:t> </a:t>
            </a:r>
            <a:r>
              <a:rPr lang="cs-CZ" sz="2000" dirty="0" smtClean="0"/>
              <a:t>– mag. indukce</a:t>
            </a:r>
            <a:endParaRPr lang="en-US" sz="2000" b="1" i="1" dirty="0">
              <a:effectLst>
                <a:outerShdw blurRad="38100" dist="38100" dir="2700000" algn="tl">
                  <a:srgbClr val="000000">
                    <a:alpha val="43137"/>
                  </a:srgbClr>
                </a:outerShdw>
              </a:effectLst>
            </a:endParaRPr>
          </a:p>
        </p:txBody>
      </p:sp>
      <p:sp>
        <p:nvSpPr>
          <p:cNvPr id="8" name="TextovéPole 7"/>
          <p:cNvSpPr txBox="1"/>
          <p:nvPr/>
        </p:nvSpPr>
        <p:spPr>
          <a:xfrm>
            <a:off x="4171950" y="3927437"/>
            <a:ext cx="4276725" cy="400110"/>
          </a:xfrm>
          <a:prstGeom prst="rect">
            <a:avLst/>
          </a:prstGeom>
          <a:noFill/>
        </p:spPr>
        <p:txBody>
          <a:bodyPr wrap="square" rtlCol="0">
            <a:spAutoFit/>
          </a:bodyPr>
          <a:lstStyle/>
          <a:p>
            <a:r>
              <a:rPr lang="el-GR" sz="2000" b="1" i="1" dirty="0" smtClean="0">
                <a:effectLst>
                  <a:outerShdw blurRad="38100" dist="38100" dir="2700000" algn="tl">
                    <a:srgbClr val="000000">
                      <a:alpha val="43137"/>
                    </a:srgbClr>
                  </a:outerShdw>
                </a:effectLst>
              </a:rPr>
              <a:t>μ</a:t>
            </a:r>
            <a:r>
              <a:rPr lang="cs-CZ" sz="2000" b="1" i="1" baseline="-25000" dirty="0" smtClean="0">
                <a:effectLst>
                  <a:outerShdw blurRad="38100" dist="38100" dir="2700000" algn="tl">
                    <a:srgbClr val="000000">
                      <a:alpha val="43137"/>
                    </a:srgbClr>
                  </a:outerShdw>
                </a:effectLst>
              </a:rPr>
              <a:t>0</a:t>
            </a:r>
            <a:r>
              <a:rPr lang="cs-CZ" sz="2000" b="1" i="1" dirty="0" smtClean="0">
                <a:effectLst>
                  <a:outerShdw blurRad="38100" dist="38100" dir="2700000" algn="tl">
                    <a:srgbClr val="000000">
                      <a:alpha val="43137"/>
                    </a:srgbClr>
                  </a:outerShdw>
                </a:effectLst>
              </a:rPr>
              <a:t> </a:t>
            </a:r>
            <a:r>
              <a:rPr lang="cs-CZ" sz="2000" dirty="0" smtClean="0"/>
              <a:t>= 4</a:t>
            </a:r>
            <a:r>
              <a:rPr lang="cs-CZ" sz="2000" dirty="0" smtClean="0">
                <a:sym typeface="Symbol" panose="05050102010706020507" pitchFamily="18" charset="2"/>
              </a:rPr>
              <a:t> . 10</a:t>
            </a:r>
            <a:r>
              <a:rPr lang="cs-CZ" sz="2000" baseline="30000" dirty="0" smtClean="0">
                <a:sym typeface="Symbol" panose="05050102010706020507" pitchFamily="18" charset="2"/>
              </a:rPr>
              <a:t>-7</a:t>
            </a:r>
            <a:r>
              <a:rPr lang="cs-CZ" sz="2000" dirty="0" smtClean="0">
                <a:sym typeface="Symbol" panose="05050102010706020507" pitchFamily="18" charset="2"/>
              </a:rPr>
              <a:t> </a:t>
            </a:r>
            <a:r>
              <a:rPr lang="cs-CZ" sz="2000" i="1" dirty="0" smtClean="0">
                <a:sym typeface="Symbol" panose="05050102010706020507" pitchFamily="18" charset="2"/>
              </a:rPr>
              <a:t>N.A</a:t>
            </a:r>
            <a:r>
              <a:rPr lang="cs-CZ" sz="2000" i="1" baseline="30000" dirty="0" smtClean="0">
                <a:sym typeface="Symbol" panose="05050102010706020507" pitchFamily="18" charset="2"/>
              </a:rPr>
              <a:t>-2</a:t>
            </a:r>
            <a:endParaRPr lang="en-US" sz="2000" i="1" dirty="0"/>
          </a:p>
        </p:txBody>
      </p:sp>
      <p:sp>
        <p:nvSpPr>
          <p:cNvPr id="9" name="TextovéPole 8"/>
          <p:cNvSpPr txBox="1"/>
          <p:nvPr/>
        </p:nvSpPr>
        <p:spPr>
          <a:xfrm>
            <a:off x="478961" y="4698178"/>
            <a:ext cx="8058150" cy="1754326"/>
          </a:xfrm>
          <a:prstGeom prst="rect">
            <a:avLst/>
          </a:prstGeom>
          <a:noFill/>
        </p:spPr>
        <p:txBody>
          <a:bodyPr wrap="square" rtlCol="0">
            <a:spAutoFit/>
          </a:bodyPr>
          <a:lstStyle/>
          <a:p>
            <a:r>
              <a:rPr lang="cs-CZ" b="1" dirty="0" smtClean="0">
                <a:effectLst>
                  <a:outerShdw blurRad="38100" dist="38100" dir="2700000" algn="tl">
                    <a:srgbClr val="000000">
                      <a:alpha val="43137"/>
                    </a:srgbClr>
                  </a:outerShdw>
                </a:effectLst>
              </a:rPr>
              <a:t>Intenzita magnetického pole</a:t>
            </a:r>
            <a:r>
              <a:rPr lang="cs-CZ" dirty="0" smtClean="0"/>
              <a:t> vyjadřuje sílu magnetického pole, ale na rozdíl od mag. indukce zahrnuje pouze </a:t>
            </a:r>
            <a:r>
              <a:rPr lang="cs-CZ" b="1" dirty="0" smtClean="0"/>
              <a:t>volné náboje</a:t>
            </a:r>
            <a:r>
              <a:rPr lang="cs-CZ" dirty="0" smtClean="0"/>
              <a:t>, které konají makroskopické pohyby (např. elektrony el. </a:t>
            </a:r>
            <a:r>
              <a:rPr lang="cs-CZ" dirty="0"/>
              <a:t>p</a:t>
            </a:r>
            <a:r>
              <a:rPr lang="cs-CZ" dirty="0" smtClean="0"/>
              <a:t>roudu, ionty elektrolytů a plynů). </a:t>
            </a:r>
            <a:r>
              <a:rPr lang="cs-CZ" b="1" dirty="0" smtClean="0">
                <a:effectLst>
                  <a:outerShdw blurRad="38100" dist="38100" dir="2700000" algn="tl">
                    <a:srgbClr val="000000">
                      <a:alpha val="43137"/>
                    </a:srgbClr>
                  </a:outerShdw>
                </a:effectLst>
              </a:rPr>
              <a:t>Magnetická indukce </a:t>
            </a:r>
            <a:r>
              <a:rPr lang="cs-CZ" b="1" dirty="0" smtClean="0"/>
              <a:t>zahrnuje i náboje vázané na částice látky</a:t>
            </a:r>
            <a:r>
              <a:rPr lang="cs-CZ" dirty="0" smtClean="0"/>
              <a:t> (tedy všechny částice s nábojem, které se s makroskopického hlediska nepohybují, např. i elektrony a protony tvořící atom). Magnetická indukce tedy </a:t>
            </a:r>
            <a:r>
              <a:rPr lang="cs-CZ" b="1" dirty="0" smtClean="0"/>
              <a:t>zohledňuje přímo vliv struktury látky</a:t>
            </a:r>
            <a:r>
              <a:rPr lang="cs-CZ" dirty="0" smtClean="0"/>
              <a:t>.</a:t>
            </a:r>
            <a:endParaRPr lang="en-US" dirty="0"/>
          </a:p>
        </p:txBody>
      </p:sp>
    </p:spTree>
    <p:extLst>
      <p:ext uri="{BB962C8B-B14F-4D97-AF65-F5344CB8AC3E}">
        <p14:creationId xmlns:p14="http://schemas.microsoft.com/office/powerpoint/2010/main" val="254947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Elektrický proud v kapalinách</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290513" y="1209675"/>
            <a:ext cx="8562975" cy="2893100"/>
          </a:xfrm>
          <a:prstGeom prst="rect">
            <a:avLst/>
          </a:prstGeom>
          <a:noFill/>
        </p:spPr>
        <p:txBody>
          <a:bodyPr wrap="square" rtlCol="0">
            <a:spAutoFit/>
          </a:bodyPr>
          <a:lstStyle/>
          <a:p>
            <a:pPr algn="just">
              <a:spcAft>
                <a:spcPts val="600"/>
              </a:spcAft>
            </a:pPr>
            <a:r>
              <a:rPr lang="cs-CZ" b="1" i="1" dirty="0" smtClean="0">
                <a:solidFill>
                  <a:srgbClr val="800000"/>
                </a:solidFill>
              </a:rPr>
              <a:t>Elektrolyty</a:t>
            </a:r>
            <a:r>
              <a:rPr lang="cs-CZ" dirty="0" smtClean="0"/>
              <a:t> – roztoky solí, kyselin a zásad (příp. taveniny) schopné vést el. proud. Jejich vodivost je způsobená kladnými a zápornými ionty.</a:t>
            </a:r>
            <a:endParaRPr lang="cs-CZ" dirty="0"/>
          </a:p>
          <a:p>
            <a:pPr algn="just">
              <a:spcAft>
                <a:spcPts val="600"/>
              </a:spcAft>
            </a:pPr>
            <a:r>
              <a:rPr lang="cs-CZ" b="1" i="1" dirty="0" smtClean="0">
                <a:solidFill>
                  <a:srgbClr val="800000"/>
                </a:solidFill>
              </a:rPr>
              <a:t>Elektrolytická disociace (ionizace)</a:t>
            </a:r>
            <a:r>
              <a:rPr lang="cs-CZ" dirty="0" smtClean="0"/>
              <a:t> – rozpad látek na ionty.</a:t>
            </a:r>
            <a:endParaRPr lang="cs-CZ" b="1" i="1" dirty="0">
              <a:solidFill>
                <a:srgbClr val="800000"/>
              </a:solidFill>
            </a:endParaRPr>
          </a:p>
          <a:p>
            <a:pPr algn="just">
              <a:spcAft>
                <a:spcPts val="600"/>
              </a:spcAft>
            </a:pPr>
            <a:r>
              <a:rPr lang="cs-CZ" b="1" i="1" dirty="0" smtClean="0">
                <a:solidFill>
                  <a:srgbClr val="800000"/>
                </a:solidFill>
              </a:rPr>
              <a:t>Uspořádaný pohyb (el. </a:t>
            </a:r>
            <a:r>
              <a:rPr lang="cs-CZ" b="1" i="1" dirty="0">
                <a:solidFill>
                  <a:srgbClr val="800000"/>
                </a:solidFill>
              </a:rPr>
              <a:t>p</a:t>
            </a:r>
            <a:r>
              <a:rPr lang="cs-CZ" b="1" i="1" dirty="0" smtClean="0">
                <a:solidFill>
                  <a:srgbClr val="800000"/>
                </a:solidFill>
              </a:rPr>
              <a:t>roud)</a:t>
            </a:r>
            <a:r>
              <a:rPr lang="cs-CZ" dirty="0" smtClean="0">
                <a:solidFill>
                  <a:srgbClr val="800000"/>
                </a:solidFill>
              </a:rPr>
              <a:t> </a:t>
            </a:r>
            <a:r>
              <a:rPr lang="cs-CZ" dirty="0" smtClean="0"/>
              <a:t>– na zdroj el. pole jsou napojeny anoda a katoda, mezi kterými vznikne elektrické pole působící na ionty roztoku. Ty se pak podle svého náboje uspořádaně pohybují k anodě a katodě.</a:t>
            </a:r>
            <a:endParaRPr lang="cs-CZ" b="1" i="1" dirty="0">
              <a:solidFill>
                <a:srgbClr val="800000"/>
              </a:solidFill>
            </a:endParaRPr>
          </a:p>
          <a:p>
            <a:pPr algn="just">
              <a:spcAft>
                <a:spcPts val="600"/>
              </a:spcAft>
            </a:pPr>
            <a:r>
              <a:rPr lang="cs-CZ" b="1" i="1" dirty="0">
                <a:solidFill>
                  <a:srgbClr val="800000"/>
                </a:solidFill>
              </a:rPr>
              <a:t>Elektrolýza</a:t>
            </a:r>
            <a:r>
              <a:rPr lang="cs-CZ" dirty="0">
                <a:solidFill>
                  <a:srgbClr val="800000"/>
                </a:solidFill>
              </a:rPr>
              <a:t> </a:t>
            </a:r>
            <a:r>
              <a:rPr lang="cs-CZ" dirty="0"/>
              <a:t>– látkové změny vyvolané průchodem proudu elektrolytem</a:t>
            </a:r>
            <a:r>
              <a:rPr lang="cs-CZ" dirty="0" smtClean="0"/>
              <a:t>.</a:t>
            </a:r>
            <a:endParaRPr lang="cs-CZ" dirty="0"/>
          </a:p>
          <a:p>
            <a:pPr algn="just"/>
            <a:r>
              <a:rPr lang="cs-CZ" b="1" i="1" dirty="0" smtClean="0">
                <a:solidFill>
                  <a:srgbClr val="800000"/>
                </a:solidFill>
              </a:rPr>
              <a:t>Neutralizace iontů</a:t>
            </a:r>
            <a:r>
              <a:rPr lang="cs-CZ" dirty="0" smtClean="0"/>
              <a:t> – ionty buď odevzdají náboje elektrodám nebo chemicky reagují s materiálem elektrod či roztoku.</a:t>
            </a:r>
            <a:endParaRPr lang="cs-CZ" b="1" i="1" dirty="0">
              <a:solidFill>
                <a:srgbClr val="800000"/>
              </a:solidFill>
            </a:endParaRPr>
          </a:p>
        </p:txBody>
      </p:sp>
      <p:pic>
        <p:nvPicPr>
          <p:cNvPr id="1026" name="Picture 2" descr="http://www.dynamicscience.com.au/tester/solutions1/chemistry/bonding/animatedelectrolysi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67087" y="4217075"/>
            <a:ext cx="240982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0339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Pohybující se částice v magnetickém poli</a:t>
            </a:r>
            <a:endParaRPr lang="en-US" sz="3600" b="1" dirty="0">
              <a:effectLst>
                <a:outerShdw blurRad="38100" dist="38100" dir="2700000" algn="tl">
                  <a:srgbClr val="000000">
                    <a:alpha val="43137"/>
                  </a:srgbClr>
                </a:outerShdw>
              </a:effectLst>
            </a:endParaRPr>
          </a:p>
        </p:txBody>
      </p:sp>
      <p:pic>
        <p:nvPicPr>
          <p:cNvPr id="3074" name="Picture 2" descr="http://www.physics.uc.edu/~bortner/labs/Physics%202%20experiments/Specific%20Charge/Specific%20Charge%20htm_files/image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25563"/>
            <a:ext cx="2743200" cy="1990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838575" y="1659205"/>
            <a:ext cx="4876800" cy="1323439"/>
          </a:xfrm>
          <a:prstGeom prst="rect">
            <a:avLst/>
          </a:prstGeom>
          <a:noFill/>
        </p:spPr>
        <p:txBody>
          <a:bodyPr wrap="square" rtlCol="0">
            <a:spAutoFit/>
          </a:bodyPr>
          <a:lstStyle/>
          <a:p>
            <a:r>
              <a:rPr lang="cs-CZ" sz="2000" dirty="0" smtClean="0"/>
              <a:t>Výsledná </a:t>
            </a:r>
            <a:r>
              <a:rPr lang="cs-CZ" sz="2000" b="1" dirty="0" smtClean="0"/>
              <a:t>síla</a:t>
            </a:r>
            <a:r>
              <a:rPr lang="cs-CZ" sz="2000" dirty="0" smtClean="0"/>
              <a:t> působící na pohybující se částici v mag. poli je vždy </a:t>
            </a:r>
            <a:r>
              <a:rPr lang="cs-CZ" sz="2000" b="1" dirty="0" smtClean="0"/>
              <a:t>kolmá na směr jejího pohybu a směr indukce</a:t>
            </a:r>
            <a:r>
              <a:rPr lang="cs-CZ" sz="2000" dirty="0" smtClean="0"/>
              <a:t> (směr pohybu a indukce nemusí být vzájemně kolmý).</a:t>
            </a:r>
            <a:endParaRPr lang="en-US" sz="2000" dirty="0"/>
          </a:p>
        </p:txBody>
      </p:sp>
      <mc:AlternateContent xmlns:mc="http://schemas.openxmlformats.org/markup-compatibility/2006" xmlns:a14="http://schemas.microsoft.com/office/drawing/2010/main">
        <mc:Choice Requires="a14">
          <p:sp>
            <p:nvSpPr>
              <p:cNvPr id="4" name="TextovéPole 3"/>
              <p:cNvSpPr txBox="1"/>
              <p:nvPr/>
            </p:nvSpPr>
            <p:spPr>
              <a:xfrm>
                <a:off x="1533961" y="3478574"/>
                <a:ext cx="27245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effectLst>
                                <a:outerShdw blurRad="38100" dist="38100" dir="2700000" algn="tl">
                                  <a:srgbClr val="000000">
                                    <a:alpha val="43137"/>
                                  </a:srgbClr>
                                </a:outerShdw>
                              </a:effectLst>
                              <a:latin typeface="Cambria Math"/>
                            </a:rPr>
                          </m:ctrlPr>
                        </m:sSubPr>
                        <m:e>
                          <m:r>
                            <a:rPr lang="cs-CZ" sz="2400" b="1" i="1" smtClean="0">
                              <a:effectLst>
                                <a:outerShdw blurRad="38100" dist="38100" dir="2700000" algn="tl">
                                  <a:srgbClr val="000000">
                                    <a:alpha val="43137"/>
                                  </a:srgbClr>
                                </a:outerShdw>
                              </a:effectLst>
                              <a:latin typeface="Cambria Math" panose="02040503050406030204" pitchFamily="18" charset="0"/>
                            </a:rPr>
                            <m:t>𝑭</m:t>
                          </m:r>
                        </m:e>
                        <m:sub>
                          <m:r>
                            <a:rPr lang="cs-CZ" sz="2400" b="1" i="1" smtClean="0">
                              <a:effectLst>
                                <a:outerShdw blurRad="38100" dist="38100" dir="2700000" algn="tl">
                                  <a:srgbClr val="000000">
                                    <a:alpha val="43137"/>
                                  </a:srgbClr>
                                </a:outerShdw>
                              </a:effectLst>
                              <a:latin typeface="Cambria Math" panose="02040503050406030204" pitchFamily="18" charset="0"/>
                            </a:rPr>
                            <m:t>𝒎</m:t>
                          </m:r>
                        </m:sub>
                      </m:sSub>
                      <m:r>
                        <a:rPr lang="cs-CZ" sz="2400" b="1" i="1" smtClean="0">
                          <a:effectLst>
                            <a:outerShdw blurRad="38100" dist="38100" dir="2700000" algn="tl">
                              <a:srgbClr val="000000">
                                <a:alpha val="43137"/>
                              </a:srgbClr>
                            </a:outerShdw>
                          </a:effectLst>
                          <a:latin typeface="Cambria Math" panose="02040503050406030204" pitchFamily="18" charset="0"/>
                        </a:rPr>
                        <m:t>=</m:t>
                      </m:r>
                      <m:r>
                        <a:rPr lang="cs-CZ" sz="2400" b="1" i="1" smtClean="0">
                          <a:effectLst>
                            <a:outerShdw blurRad="38100" dist="38100" dir="2700000" algn="tl">
                              <a:srgbClr val="000000">
                                <a:alpha val="43137"/>
                              </a:srgbClr>
                            </a:outerShdw>
                          </a:effectLst>
                          <a:latin typeface="Cambria Math" panose="02040503050406030204" pitchFamily="18" charset="0"/>
                        </a:rPr>
                        <m:t>𝑩</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𝑰</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𝒍</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unc>
                        <m:funcPr>
                          <m:ctrlPr>
                            <a:rPr lang="cs-CZ" sz="2400" b="1" i="1" smtClean="0">
                              <a:effectLst>
                                <a:outerShdw blurRad="38100" dist="38100" dir="2700000" algn="tl">
                                  <a:srgbClr val="000000">
                                    <a:alpha val="43137"/>
                                  </a:srgbClr>
                                </a:outerShdw>
                              </a:effectLst>
                              <a:latin typeface="Cambria Math"/>
                              <a:ea typeface="Cambria Math" panose="02040503050406030204" pitchFamily="18" charset="0"/>
                            </a:rPr>
                          </m:ctrlPr>
                        </m:funcPr>
                        <m:fName>
                          <m:r>
                            <a:rPr lang="cs-CZ" sz="2400" b="1" i="0"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𝐬𝐢𝐧</m:t>
                          </m:r>
                        </m:fName>
                        <m:e>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𝜶</m:t>
                          </m:r>
                        </m:e>
                      </m:func>
                    </m:oMath>
                  </m:oMathPara>
                </a14:m>
                <a:endParaRPr lang="en-US" sz="2400" b="1" dirty="0">
                  <a:effectLst>
                    <a:outerShdw blurRad="38100" dist="38100" dir="2700000" algn="tl">
                      <a:srgbClr val="000000">
                        <a:alpha val="43137"/>
                      </a:srgbClr>
                    </a:outerShdw>
                  </a:effectLst>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1533961" y="3478574"/>
                <a:ext cx="2724592" cy="369332"/>
              </a:xfrm>
              <a:prstGeom prst="rect">
                <a:avLst/>
              </a:prstGeom>
              <a:blipFill rotWithShape="0">
                <a:blip r:embed="rId3"/>
                <a:stretch>
                  <a:fillRect l="-2461" r="-2461"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ovéPole 4"/>
              <p:cNvSpPr txBox="1"/>
              <p:nvPr/>
            </p:nvSpPr>
            <p:spPr>
              <a:xfrm>
                <a:off x="5145255" y="3316286"/>
                <a:ext cx="2263440" cy="6939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effectLst>
                            <a:outerShdw blurRad="38100" dist="38100" dir="2700000" algn="tl">
                              <a:srgbClr val="000000">
                                <a:alpha val="43137"/>
                              </a:srgbClr>
                            </a:outerShdw>
                          </a:effectLst>
                          <a:latin typeface="Cambria Math" panose="02040503050406030204" pitchFamily="18" charset="0"/>
                        </a:rPr>
                        <m:t>𝑰</m:t>
                      </m:r>
                      <m:r>
                        <a:rPr lang="cs-CZ" sz="2400" b="1" i="1" smtClean="0">
                          <a:effectLst>
                            <a:outerShdw blurRad="38100" dist="38100" dir="2700000" algn="tl">
                              <a:srgbClr val="000000">
                                <a:alpha val="43137"/>
                              </a:srgbClr>
                            </a:outerShdw>
                          </a:effectLst>
                          <a:latin typeface="Cambria Math" panose="02040503050406030204" pitchFamily="18" charset="0"/>
                        </a:rPr>
                        <m:t>=</m:t>
                      </m:r>
                      <m:f>
                        <m:fPr>
                          <m:ctrlPr>
                            <a:rPr lang="cs-CZ" sz="2400" b="1" i="1" smtClean="0">
                              <a:effectLst>
                                <a:outerShdw blurRad="38100" dist="38100" dir="2700000" algn="tl">
                                  <a:srgbClr val="000000">
                                    <a:alpha val="43137"/>
                                  </a:srgbClr>
                                </a:outerShdw>
                              </a:effectLst>
                              <a:latin typeface="Cambria Math"/>
                            </a:rPr>
                          </m:ctrlPr>
                        </m:fPr>
                        <m:num>
                          <m:r>
                            <a:rPr lang="cs-CZ" sz="2400" b="1" i="1" smtClean="0">
                              <a:effectLst>
                                <a:outerShdw blurRad="38100" dist="38100" dir="2700000" algn="tl">
                                  <a:srgbClr val="000000">
                                    <a:alpha val="43137"/>
                                  </a:srgbClr>
                                </a:outerShdw>
                              </a:effectLst>
                              <a:latin typeface="Cambria Math" panose="02040503050406030204" pitchFamily="18" charset="0"/>
                            </a:rPr>
                            <m:t>𝑸</m:t>
                          </m:r>
                        </m:num>
                        <m:den>
                          <m:r>
                            <a:rPr lang="cs-CZ" sz="2400" b="1" i="1" smtClean="0">
                              <a:effectLst>
                                <a:outerShdw blurRad="38100" dist="38100" dir="2700000" algn="tl">
                                  <a:srgbClr val="000000">
                                    <a:alpha val="43137"/>
                                  </a:srgbClr>
                                </a:outerShdw>
                              </a:effectLst>
                              <a:latin typeface="Cambria Math" panose="02040503050406030204" pitchFamily="18" charset="0"/>
                            </a:rPr>
                            <m:t>𝒕</m:t>
                          </m:r>
                        </m:den>
                      </m:f>
                      <m:r>
                        <a:rPr lang="cs-CZ" sz="2400" b="1" i="1" smtClean="0">
                          <a:effectLst>
                            <a:outerShdw blurRad="38100" dist="38100" dir="2700000" algn="tl">
                              <a:srgbClr val="000000">
                                <a:alpha val="43137"/>
                              </a:srgbClr>
                            </a:outerShdw>
                          </a:effectLst>
                          <a:latin typeface="Cambria Math" panose="02040503050406030204" pitchFamily="18" charset="0"/>
                        </a:rPr>
                        <m:t>=</m:t>
                      </m:r>
                      <m:f>
                        <m:fPr>
                          <m:ctrlPr>
                            <a:rPr lang="cs-CZ" sz="2400" b="1" i="1" smtClean="0">
                              <a:effectLst>
                                <a:outerShdw blurRad="38100" dist="38100" dir="2700000" algn="tl">
                                  <a:srgbClr val="000000">
                                    <a:alpha val="43137"/>
                                  </a:srgbClr>
                                </a:outerShdw>
                              </a:effectLst>
                              <a:latin typeface="Cambria Math"/>
                            </a:rPr>
                          </m:ctrlPr>
                        </m:fPr>
                        <m:num>
                          <m:r>
                            <a:rPr lang="cs-CZ" sz="2400" b="1" i="1" smtClean="0">
                              <a:effectLst>
                                <a:outerShdw blurRad="38100" dist="38100" dir="2700000" algn="tl">
                                  <a:srgbClr val="000000">
                                    <a:alpha val="43137"/>
                                  </a:srgbClr>
                                </a:outerShdw>
                              </a:effectLst>
                              <a:latin typeface="Cambria Math" panose="02040503050406030204" pitchFamily="18" charset="0"/>
                            </a:rPr>
                            <m:t>𝑵</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𝒆</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𝒗</m:t>
                          </m:r>
                        </m:num>
                        <m:den>
                          <m:r>
                            <a:rPr lang="cs-CZ" sz="2400" b="1" i="1" smtClean="0">
                              <a:effectLst>
                                <a:outerShdw blurRad="38100" dist="38100" dir="2700000" algn="tl">
                                  <a:srgbClr val="000000">
                                    <a:alpha val="43137"/>
                                  </a:srgbClr>
                                </a:outerShdw>
                              </a:effectLst>
                              <a:latin typeface="Cambria Math" panose="02040503050406030204" pitchFamily="18" charset="0"/>
                            </a:rPr>
                            <m:t>𝒍</m:t>
                          </m:r>
                        </m:den>
                      </m:f>
                    </m:oMath>
                  </m:oMathPara>
                </a14:m>
                <a:endParaRPr lang="en-US" sz="2400" b="1" dirty="0">
                  <a:effectLst>
                    <a:outerShdw blurRad="38100" dist="38100" dir="2700000" algn="tl">
                      <a:srgbClr val="000000">
                        <a:alpha val="43137"/>
                      </a:srgbClr>
                    </a:outerShdw>
                  </a:effectLst>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5145255" y="3316286"/>
                <a:ext cx="2263440" cy="693908"/>
              </a:xfrm>
              <a:prstGeom prst="rect">
                <a:avLst/>
              </a:prstGeom>
              <a:blipFill rotWithShape="0">
                <a:blip r:embed="rId4"/>
                <a:stretch>
                  <a:fillRect r="-539"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1533961" y="4180186"/>
                <a:ext cx="6323911" cy="6914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effectLst>
                                <a:outerShdw blurRad="38100" dist="38100" dir="2700000" algn="tl">
                                  <a:srgbClr val="000000">
                                    <a:alpha val="43137"/>
                                  </a:srgbClr>
                                </a:outerShdw>
                              </a:effectLst>
                              <a:latin typeface="Cambria Math"/>
                            </a:rPr>
                          </m:ctrlPr>
                        </m:sSubPr>
                        <m:e>
                          <m:r>
                            <a:rPr lang="cs-CZ" sz="2400" b="1" i="1" smtClean="0">
                              <a:effectLst>
                                <a:outerShdw blurRad="38100" dist="38100" dir="2700000" algn="tl">
                                  <a:srgbClr val="000000">
                                    <a:alpha val="43137"/>
                                  </a:srgbClr>
                                </a:outerShdw>
                              </a:effectLst>
                              <a:latin typeface="Cambria Math" panose="02040503050406030204" pitchFamily="18" charset="0"/>
                            </a:rPr>
                            <m:t>𝑭</m:t>
                          </m:r>
                        </m:e>
                        <m:sub>
                          <m:r>
                            <a:rPr lang="cs-CZ" sz="2400" b="1" i="1" smtClean="0">
                              <a:effectLst>
                                <a:outerShdw blurRad="38100" dist="38100" dir="2700000" algn="tl">
                                  <a:srgbClr val="000000">
                                    <a:alpha val="43137"/>
                                  </a:srgbClr>
                                </a:outerShdw>
                              </a:effectLst>
                              <a:latin typeface="Cambria Math" panose="02040503050406030204" pitchFamily="18" charset="0"/>
                            </a:rPr>
                            <m:t>𝒎</m:t>
                          </m:r>
                        </m:sub>
                      </m:sSub>
                      <m:r>
                        <a:rPr lang="cs-CZ" sz="2400" b="0" i="1" smtClean="0">
                          <a:latin typeface="Cambria Math" panose="02040503050406030204" pitchFamily="18" charset="0"/>
                        </a:rPr>
                        <m:t>=</m:t>
                      </m:r>
                      <m:r>
                        <a:rPr lang="cs-CZ" sz="2400" b="0" i="1" smtClean="0">
                          <a:latin typeface="Cambria Math" panose="02040503050406030204" pitchFamily="18" charset="0"/>
                        </a:rPr>
                        <m:t>𝐵</m:t>
                      </m:r>
                      <m:r>
                        <a:rPr lang="cs-CZ" sz="2400" b="0" i="1" smtClean="0">
                          <a:latin typeface="Cambria Math" panose="02040503050406030204" pitchFamily="18" charset="0"/>
                          <a:ea typeface="Cambria Math" panose="02040503050406030204" pitchFamily="18" charset="0"/>
                        </a:rPr>
                        <m:t>∙</m:t>
                      </m:r>
                      <m:f>
                        <m:fPr>
                          <m:ctrlPr>
                            <a:rPr lang="cs-CZ" sz="2400" b="0" i="1" smtClean="0">
                              <a:latin typeface="Cambria Math"/>
                              <a:ea typeface="Cambria Math" panose="02040503050406030204" pitchFamily="18" charset="0"/>
                            </a:rPr>
                          </m:ctrlPr>
                        </m:fPr>
                        <m:num>
                          <m:r>
                            <a:rPr lang="cs-CZ" sz="2400" b="0" i="1" smtClean="0">
                              <a:latin typeface="Cambria Math" panose="02040503050406030204" pitchFamily="18" charset="0"/>
                              <a:ea typeface="Cambria Math" panose="02040503050406030204" pitchFamily="18" charset="0"/>
                            </a:rPr>
                            <m:t>𝑁</m:t>
                          </m:r>
                          <m:r>
                            <a:rPr lang="cs-CZ" sz="2400" b="0" i="1" smtClean="0">
                              <a:latin typeface="Cambria Math" panose="02040503050406030204" pitchFamily="18" charset="0"/>
                              <a:ea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𝑒</m:t>
                          </m:r>
                          <m:r>
                            <a:rPr lang="cs-CZ" sz="2400" b="0" i="1" smtClean="0">
                              <a:latin typeface="Cambria Math" panose="02040503050406030204" pitchFamily="18" charset="0"/>
                              <a:ea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𝑣</m:t>
                          </m:r>
                        </m:num>
                        <m:den>
                          <m:r>
                            <a:rPr lang="cs-CZ" sz="2400" b="0" i="1" smtClean="0">
                              <a:latin typeface="Cambria Math" panose="02040503050406030204" pitchFamily="18" charset="0"/>
                              <a:ea typeface="Cambria Math" panose="02040503050406030204" pitchFamily="18" charset="0"/>
                            </a:rPr>
                            <m:t>𝑙</m:t>
                          </m:r>
                        </m:den>
                      </m:f>
                      <m:r>
                        <a:rPr lang="cs-CZ" sz="2400" b="0" i="1" smtClean="0">
                          <a:latin typeface="Cambria Math" panose="02040503050406030204" pitchFamily="18" charset="0"/>
                          <a:ea typeface="Cambria Math" panose="02040503050406030204" pitchFamily="18" charset="0"/>
                        </a:rPr>
                        <m:t>∙</m:t>
                      </m:r>
                      <m:r>
                        <a:rPr lang="cs-CZ" sz="2400" b="0" i="1" smtClean="0">
                          <a:latin typeface="Cambria Math" panose="02040503050406030204" pitchFamily="18" charset="0"/>
                          <a:ea typeface="Cambria Math" panose="02040503050406030204" pitchFamily="18" charset="0"/>
                        </a:rPr>
                        <m:t>𝑙</m:t>
                      </m:r>
                      <m:r>
                        <a:rPr lang="cs-CZ" sz="2400" b="0" i="1" smtClean="0">
                          <a:latin typeface="Cambria Math" panose="02040503050406030204" pitchFamily="18" charset="0"/>
                          <a:ea typeface="Cambria Math" panose="02040503050406030204" pitchFamily="18" charset="0"/>
                        </a:rPr>
                        <m:t>∙</m:t>
                      </m:r>
                      <m:func>
                        <m:funcPr>
                          <m:ctrlPr>
                            <a:rPr lang="cs-CZ" sz="2400" b="0" i="1" smtClean="0">
                              <a:latin typeface="Cambria Math"/>
                              <a:ea typeface="Cambria Math" panose="02040503050406030204" pitchFamily="18" charset="0"/>
                            </a:rPr>
                          </m:ctrlPr>
                        </m:funcPr>
                        <m:fName>
                          <m:r>
                            <m:rPr>
                              <m:sty m:val="p"/>
                            </m:rPr>
                            <a:rPr lang="cs-CZ" sz="2400" b="0" i="0" smtClean="0">
                              <a:latin typeface="Cambria Math" panose="02040503050406030204" pitchFamily="18" charset="0"/>
                              <a:ea typeface="Cambria Math" panose="02040503050406030204" pitchFamily="18" charset="0"/>
                            </a:rPr>
                            <m:t>sin</m:t>
                          </m:r>
                        </m:fName>
                        <m:e>
                          <m:r>
                            <a:rPr lang="cs-CZ" sz="2400" b="0" i="1" smtClean="0">
                              <a:latin typeface="Cambria Math" panose="02040503050406030204" pitchFamily="18" charset="0"/>
                              <a:ea typeface="Cambria Math" panose="02040503050406030204" pitchFamily="18" charset="0"/>
                            </a:rPr>
                            <m:t>𝛼</m:t>
                          </m:r>
                        </m:e>
                      </m:func>
                      <m:r>
                        <a:rPr lang="cs-CZ" sz="2400" b="0" i="1" smtClean="0">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𝑩</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𝑵</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𝒆</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𝒗</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unc>
                        <m:funcPr>
                          <m:ctrlPr>
                            <a:rPr lang="cs-CZ" sz="2400" b="1" i="1" smtClean="0">
                              <a:solidFill>
                                <a:srgbClr val="800000"/>
                              </a:solidFill>
                              <a:effectLst>
                                <a:outerShdw blurRad="38100" dist="38100" dir="2700000" algn="tl">
                                  <a:srgbClr val="000000">
                                    <a:alpha val="43137"/>
                                  </a:srgbClr>
                                </a:outerShdw>
                              </a:effectLst>
                              <a:latin typeface="Cambria Math"/>
                              <a:ea typeface="Cambria Math" panose="02040503050406030204" pitchFamily="18" charset="0"/>
                            </a:rPr>
                          </m:ctrlPr>
                        </m:funcPr>
                        <m:fName>
                          <m:r>
                            <a:rPr lang="cs-CZ" sz="2400" b="1" i="0"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𝐬𝐢𝐧</m:t>
                          </m:r>
                        </m:fName>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𝜶</m:t>
                          </m:r>
                        </m:e>
                      </m:func>
                    </m:oMath>
                  </m:oMathPara>
                </a14:m>
                <a:endParaRPr lang="en-US" sz="2400" b="1"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1533961" y="4180186"/>
                <a:ext cx="6323911" cy="69140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705286" y="5284633"/>
                <a:ext cx="19096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00000"/>
                              </a:solidFill>
                              <a:effectLst>
                                <a:outerShdw blurRad="38100" dist="38100" dir="2700000" algn="tl">
                                  <a:srgbClr val="000000">
                                    <a:alpha val="43137"/>
                                  </a:srgbClr>
                                </a:outerShdw>
                              </a:effectLst>
                              <a:latin typeface="Cambria Math"/>
                            </a:rPr>
                          </m:ctrlPr>
                        </m:sSub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𝑭</m:t>
                          </m:r>
                        </m:e>
                        <m: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𝒎</m:t>
                          </m:r>
                        </m:sub>
                      </m:s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𝑩</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𝒆</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𝒗</m:t>
                      </m:r>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705286" y="5284633"/>
                <a:ext cx="1909690" cy="369332"/>
              </a:xfrm>
              <a:prstGeom prst="rect">
                <a:avLst/>
              </a:prstGeom>
              <a:blipFill rotWithShape="0">
                <a:blip r:embed="rId6"/>
                <a:stretch>
                  <a:fillRect l="-3834" r="-3514" b="-20000"/>
                </a:stretch>
              </a:blipFill>
            </p:spPr>
            <p:txBody>
              <a:bodyPr/>
              <a:lstStyle/>
              <a:p>
                <a:r>
                  <a:rPr lang="en-US">
                    <a:noFill/>
                  </a:rPr>
                  <a:t> </a:t>
                </a:r>
              </a:p>
            </p:txBody>
          </p:sp>
        </mc:Fallback>
      </mc:AlternateContent>
      <p:sp>
        <p:nvSpPr>
          <p:cNvPr id="8" name="TextovéPole 7"/>
          <p:cNvSpPr txBox="1"/>
          <p:nvPr/>
        </p:nvSpPr>
        <p:spPr>
          <a:xfrm>
            <a:off x="3057525" y="5253855"/>
            <a:ext cx="5905500" cy="400110"/>
          </a:xfrm>
          <a:prstGeom prst="rect">
            <a:avLst/>
          </a:prstGeom>
          <a:noFill/>
        </p:spPr>
        <p:txBody>
          <a:bodyPr wrap="square" rtlCol="0">
            <a:spAutoFit/>
          </a:bodyPr>
          <a:lstStyle/>
          <a:p>
            <a:r>
              <a:rPr lang="cs-CZ" sz="2000" dirty="0" smtClean="0"/>
              <a:t>Platí pro jednou částici, která vletí do mag. pole kolmo.</a:t>
            </a:r>
            <a:endParaRPr lang="en-US" sz="2000" dirty="0"/>
          </a:p>
        </p:txBody>
      </p:sp>
      <p:sp>
        <p:nvSpPr>
          <p:cNvPr id="9" name="Obdélník 8"/>
          <p:cNvSpPr/>
          <p:nvPr/>
        </p:nvSpPr>
        <p:spPr>
          <a:xfrm>
            <a:off x="628650" y="5225540"/>
            <a:ext cx="8258175" cy="487517"/>
          </a:xfrm>
          <a:prstGeom prst="rect">
            <a:avLst/>
          </a:prstGeom>
          <a:noFill/>
          <a:ln>
            <a:solidFill>
              <a:schemeClr val="bg2">
                <a:lumMod val="1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47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Pohybující se částice v magnetickém poli</a:t>
            </a:r>
            <a:endParaRPr lang="en-US" sz="3600" b="1" dirty="0">
              <a:effectLst>
                <a:outerShdw blurRad="38100" dist="38100" dir="2700000" algn="tl">
                  <a:srgbClr val="000000">
                    <a:alpha val="43137"/>
                  </a:srgbClr>
                </a:outerShdw>
              </a:effectLst>
            </a:endParaRPr>
          </a:p>
        </p:txBody>
      </p:sp>
      <p:sp>
        <p:nvSpPr>
          <p:cNvPr id="7" name="TextovéPole 6"/>
          <p:cNvSpPr txBox="1"/>
          <p:nvPr/>
        </p:nvSpPr>
        <p:spPr>
          <a:xfrm>
            <a:off x="257175" y="1095375"/>
            <a:ext cx="8629650" cy="1015663"/>
          </a:xfrm>
          <a:prstGeom prst="rect">
            <a:avLst/>
          </a:prstGeom>
          <a:noFill/>
        </p:spPr>
        <p:txBody>
          <a:bodyPr wrap="square" rtlCol="0">
            <a:spAutoFit/>
          </a:bodyPr>
          <a:lstStyle/>
          <a:p>
            <a:r>
              <a:rPr lang="cs-CZ" sz="2000" b="1" i="1" dirty="0" smtClean="0"/>
              <a:t>Velikost magnetické síly závisí na síle magnetického pole </a:t>
            </a:r>
            <a:r>
              <a:rPr lang="cs-CZ" sz="2000" dirty="0" smtClean="0"/>
              <a:t>(indukci), </a:t>
            </a:r>
            <a:r>
              <a:rPr lang="cs-CZ" sz="2000" b="1" i="1" dirty="0" smtClean="0"/>
              <a:t>na náboji a rychlosti částice</a:t>
            </a:r>
            <a:r>
              <a:rPr lang="cs-CZ" sz="2000" dirty="0" smtClean="0"/>
              <a:t>. Největší mag. sílu pole vyvine tehdy, pokud částice vletí do pole kolmo. Pokud částice vletí do pole ve směru indukce, mag. síla bude nulová.</a:t>
            </a:r>
            <a:endParaRPr lang="en-US" sz="2000" dirty="0"/>
          </a:p>
        </p:txBody>
      </p:sp>
      <p:sp>
        <p:nvSpPr>
          <p:cNvPr id="8" name="TextovéPole 7"/>
          <p:cNvSpPr txBox="1"/>
          <p:nvPr/>
        </p:nvSpPr>
        <p:spPr>
          <a:xfrm flipH="1">
            <a:off x="257175" y="2111038"/>
            <a:ext cx="8197269" cy="400110"/>
          </a:xfrm>
          <a:prstGeom prst="rect">
            <a:avLst/>
          </a:prstGeom>
          <a:noFill/>
        </p:spPr>
        <p:txBody>
          <a:bodyPr wrap="square" rtlCol="0">
            <a:spAutoFit/>
          </a:bodyPr>
          <a:lstStyle/>
          <a:p>
            <a:r>
              <a:rPr lang="cs-CZ" sz="2000" i="1" dirty="0" smtClean="0"/>
              <a:t>Po jaké trajektorii se bude částice v magnetickém poli pohybovat?</a:t>
            </a:r>
          </a:p>
        </p:txBody>
      </p:sp>
      <p:sp>
        <p:nvSpPr>
          <p:cNvPr id="9" name="TextovéPole 8"/>
          <p:cNvSpPr txBox="1"/>
          <p:nvPr/>
        </p:nvSpPr>
        <p:spPr>
          <a:xfrm flipH="1">
            <a:off x="257174" y="2511148"/>
            <a:ext cx="8197269" cy="1015663"/>
          </a:xfrm>
          <a:prstGeom prst="rect">
            <a:avLst/>
          </a:prstGeom>
          <a:noFill/>
        </p:spPr>
        <p:txBody>
          <a:bodyPr wrap="square" rtlCol="0">
            <a:spAutoFit/>
          </a:bodyPr>
          <a:lstStyle/>
          <a:p>
            <a:r>
              <a:rPr lang="cs-CZ" sz="2000" i="1" dirty="0" smtClean="0"/>
              <a:t>Pokud pozorujeme pohyb částice v mag. poli, zjistíme, že se </a:t>
            </a:r>
            <a:r>
              <a:rPr lang="cs-CZ" sz="2000" b="1" i="1" dirty="0" smtClean="0"/>
              <a:t>mag. síla chová jako síla dostředivá</a:t>
            </a:r>
            <a:r>
              <a:rPr lang="cs-CZ" sz="2000" i="1" dirty="0" smtClean="0"/>
              <a:t>, snaží se </a:t>
            </a:r>
            <a:r>
              <a:rPr lang="cs-CZ" sz="2000" b="1" i="1" dirty="0" smtClean="0"/>
              <a:t>částici stáčet do svého středu</a:t>
            </a:r>
            <a:r>
              <a:rPr lang="cs-CZ" sz="2000" dirty="0" smtClean="0"/>
              <a:t>. To, jak moc se částice „stočí“, </a:t>
            </a:r>
            <a:r>
              <a:rPr lang="cs-CZ" sz="2000" b="1" i="1" dirty="0" smtClean="0"/>
              <a:t>závisí na její rychlosti</a:t>
            </a:r>
            <a:r>
              <a:rPr lang="cs-CZ" sz="2000" dirty="0" smtClean="0"/>
              <a:t>, kterou vletí do mag. pole.</a:t>
            </a:r>
            <a:endParaRPr lang="cs-CZ" sz="2000" i="1" dirty="0" smtClean="0"/>
          </a:p>
        </p:txBody>
      </p:sp>
      <p:pic>
        <p:nvPicPr>
          <p:cNvPr id="4098"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83" y="4050693"/>
            <a:ext cx="5076000" cy="211705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ovéPole 9"/>
              <p:cNvSpPr txBox="1"/>
              <p:nvPr/>
            </p:nvSpPr>
            <p:spPr>
              <a:xfrm>
                <a:off x="6029325" y="4832223"/>
                <a:ext cx="278730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cs-CZ" b="0" i="1" smtClean="0">
                              <a:latin typeface="Cambria Math" panose="02040503050406030204" pitchFamily="18" charset="0"/>
                            </a:rPr>
                            <m:t>𝐹</m:t>
                          </m:r>
                        </m:e>
                        <m:sub>
                          <m:r>
                            <a:rPr lang="cs-CZ" b="0" i="1" smtClean="0">
                              <a:latin typeface="Cambria Math" panose="02040503050406030204" pitchFamily="18" charset="0"/>
                            </a:rPr>
                            <m:t>𝑑𝑜𝑠𝑡</m:t>
                          </m:r>
                          <m:r>
                            <a:rPr lang="cs-CZ" b="0" i="1" smtClean="0">
                              <a:latin typeface="Cambria Math" panose="02040503050406030204" pitchFamily="18" charset="0"/>
                            </a:rPr>
                            <m:t>ř.</m:t>
                          </m:r>
                        </m:sub>
                      </m:sSub>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𝑚</m:t>
                          </m:r>
                          <m:r>
                            <a:rPr lang="cs-CZ" b="0" i="1" smtClean="0">
                              <a:latin typeface="Cambria Math" panose="02040503050406030204" pitchFamily="18" charset="0"/>
                              <a:ea typeface="Cambria Math" panose="02040503050406030204" pitchFamily="18" charset="0"/>
                            </a:rPr>
                            <m:t>∙</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𝑣</m:t>
                              </m:r>
                            </m:e>
                            <m:sup>
                              <m:r>
                                <a:rPr lang="cs-CZ" b="0" i="1" smtClean="0">
                                  <a:latin typeface="Cambria Math" panose="02040503050406030204" pitchFamily="18" charset="0"/>
                                  <a:ea typeface="Cambria Math" panose="02040503050406030204" pitchFamily="18" charset="0"/>
                                </a:rPr>
                                <m:t>2</m:t>
                              </m:r>
                            </m:sup>
                          </m:sSup>
                        </m:num>
                        <m:den>
                          <m:r>
                            <a:rPr lang="cs-CZ" b="0" i="1" smtClean="0">
                              <a:latin typeface="Cambria Math" panose="02040503050406030204" pitchFamily="18" charset="0"/>
                            </a:rPr>
                            <m:t>𝑟</m:t>
                          </m:r>
                        </m:den>
                      </m:f>
                      <m:r>
                        <a:rPr lang="cs-CZ" b="0" i="1" smtClean="0">
                          <a:latin typeface="Cambria Math" panose="02040503050406030204" pitchFamily="18" charset="0"/>
                        </a:rPr>
                        <m:t>=</m:t>
                      </m:r>
                      <m:r>
                        <a:rPr lang="cs-CZ" b="0" i="1" smtClean="0">
                          <a:latin typeface="Cambria Math" panose="02040503050406030204" pitchFamily="18" charset="0"/>
                        </a:rPr>
                        <m:t>𝑚</m:t>
                      </m:r>
                      <m:r>
                        <a:rPr lang="cs-CZ" b="0" i="1" smtClean="0">
                          <a:latin typeface="Cambria Math" panose="02040503050406030204" pitchFamily="18" charset="0"/>
                          <a:ea typeface="Cambria Math" panose="02040503050406030204" pitchFamily="18" charset="0"/>
                        </a:rPr>
                        <m:t>∙</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𝜔</m:t>
                          </m:r>
                        </m:e>
                        <m:sup>
                          <m:r>
                            <a:rPr lang="cs-CZ" b="0" i="1" smtClean="0">
                              <a:latin typeface="Cambria Math" panose="02040503050406030204" pitchFamily="18" charset="0"/>
                              <a:ea typeface="Cambria Math" panose="02040503050406030204" pitchFamily="18" charset="0"/>
                            </a:rPr>
                            <m:t>2</m:t>
                          </m:r>
                        </m:sup>
                      </m:sSup>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𝑟</m:t>
                      </m:r>
                    </m:oMath>
                  </m:oMathPara>
                </a14:m>
                <a:endParaRPr lang="en-US"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6029325" y="4832223"/>
                <a:ext cx="2787301" cy="55399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83315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Pohybující se částice v magnetickém poli</a:t>
            </a:r>
            <a:endParaRPr lang="en-US" sz="3600" b="1" dirty="0">
              <a:effectLst>
                <a:outerShdw blurRad="38100" dist="38100" dir="2700000" algn="tl">
                  <a:srgbClr val="000000">
                    <a:alpha val="43137"/>
                  </a:srgbClr>
                </a:outerShdw>
              </a:effectLst>
            </a:endParaRPr>
          </a:p>
        </p:txBody>
      </p:sp>
      <p:sp>
        <p:nvSpPr>
          <p:cNvPr id="4" name="TextovéPole 3"/>
          <p:cNvSpPr txBox="1"/>
          <p:nvPr/>
        </p:nvSpPr>
        <p:spPr>
          <a:xfrm>
            <a:off x="490537" y="1200150"/>
            <a:ext cx="8162925" cy="707886"/>
          </a:xfrm>
          <a:prstGeom prst="rect">
            <a:avLst/>
          </a:prstGeom>
          <a:noFill/>
        </p:spPr>
        <p:txBody>
          <a:bodyPr wrap="square" rtlCol="0">
            <a:spAutoFit/>
          </a:bodyPr>
          <a:lstStyle/>
          <a:p>
            <a:r>
              <a:rPr lang="cs-CZ" sz="2000" dirty="0" smtClean="0"/>
              <a:t>Trajektorie částice také závisí od jejího </a:t>
            </a:r>
            <a:r>
              <a:rPr lang="cs-CZ" sz="2000" b="1" i="1" dirty="0" smtClean="0"/>
              <a:t>náboje</a:t>
            </a:r>
            <a:r>
              <a:rPr lang="cs-CZ" sz="2000" dirty="0" smtClean="0"/>
              <a:t> (jestli je kladný nebo záporný) a také od její </a:t>
            </a:r>
            <a:r>
              <a:rPr lang="cs-CZ" sz="2000" b="1" i="1" dirty="0" smtClean="0"/>
              <a:t>hmotnosti</a:t>
            </a:r>
            <a:r>
              <a:rPr lang="cs-CZ" sz="2000" dirty="0" smtClean="0"/>
              <a:t>.</a:t>
            </a:r>
            <a:endParaRPr lang="en-US" sz="2000" dirty="0"/>
          </a:p>
        </p:txBody>
      </p:sp>
      <p:pic>
        <p:nvPicPr>
          <p:cNvPr id="5122" name="Picture 2" descr="http://upload.wikimedia.org/wikipedia/commons/thumb/8/8c/Lorentz_force.svg/2000px-Lorentz_forc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 y="2351601"/>
            <a:ext cx="3816000" cy="311004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3"/>
          <a:stretch>
            <a:fillRect/>
          </a:stretch>
        </p:blipFill>
        <p:spPr>
          <a:xfrm>
            <a:off x="4571999" y="2057434"/>
            <a:ext cx="3528000" cy="3698373"/>
          </a:xfrm>
          <a:prstGeom prst="rect">
            <a:avLst/>
          </a:prstGeom>
        </p:spPr>
      </p:pic>
    </p:spTree>
    <p:extLst>
      <p:ext uri="{BB962C8B-B14F-4D97-AF65-F5344CB8AC3E}">
        <p14:creationId xmlns:p14="http://schemas.microsoft.com/office/powerpoint/2010/main" val="2986361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14012"/>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290512" y="888152"/>
            <a:ext cx="8562975" cy="969496"/>
          </a:xfrm>
          <a:prstGeom prst="rect">
            <a:avLst/>
          </a:prstGeom>
          <a:noFill/>
        </p:spPr>
        <p:txBody>
          <a:bodyPr wrap="square" rtlCol="0">
            <a:spAutoFit/>
          </a:bodyPr>
          <a:lstStyle/>
          <a:p>
            <a:r>
              <a:rPr lang="cs-CZ" sz="1900" dirty="0" smtClean="0"/>
              <a:t>Do homogenního magnetického pole o B = 1,875x10</a:t>
            </a:r>
            <a:r>
              <a:rPr lang="cs-CZ" sz="1900" baseline="30000" dirty="0" smtClean="0"/>
              <a:t>-2</a:t>
            </a:r>
            <a:r>
              <a:rPr lang="cs-CZ" sz="1900" dirty="0" smtClean="0"/>
              <a:t> T vlétne částice </a:t>
            </a:r>
            <a:r>
              <a:rPr lang="cs-CZ" sz="1900" dirty="0" smtClean="0">
                <a:sym typeface="Symbol" panose="05050102010706020507" pitchFamily="18" charset="2"/>
              </a:rPr>
              <a:t> o hmotnosti 6x10</a:t>
            </a:r>
            <a:r>
              <a:rPr lang="cs-CZ" sz="1900" baseline="30000" dirty="0" smtClean="0">
                <a:sym typeface="Symbol" panose="05050102010706020507" pitchFamily="18" charset="2"/>
              </a:rPr>
              <a:t>-27</a:t>
            </a:r>
            <a:r>
              <a:rPr lang="cs-CZ" sz="1900" dirty="0" smtClean="0">
                <a:sym typeface="Symbol" panose="05050102010706020507" pitchFamily="18" charset="2"/>
              </a:rPr>
              <a:t> kg rychlostí 5x10</a:t>
            </a:r>
            <a:r>
              <a:rPr lang="cs-CZ" sz="1900" baseline="30000" dirty="0" smtClean="0">
                <a:sym typeface="Symbol" panose="05050102010706020507" pitchFamily="18" charset="2"/>
              </a:rPr>
              <a:t>5</a:t>
            </a:r>
            <a:r>
              <a:rPr lang="cs-CZ" sz="1900" dirty="0" smtClean="0">
                <a:sym typeface="Symbol" panose="05050102010706020507" pitchFamily="18" charset="2"/>
              </a:rPr>
              <a:t> m/s kolmo k indukčním čarám. Určete poloměr její trajektorie. </a:t>
            </a:r>
            <a:endParaRPr lang="cs-CZ" sz="1900" dirty="0"/>
          </a:p>
        </p:txBody>
      </p:sp>
      <p:grpSp>
        <p:nvGrpSpPr>
          <p:cNvPr id="4" name="Skupina 3"/>
          <p:cNvGrpSpPr/>
          <p:nvPr/>
        </p:nvGrpSpPr>
        <p:grpSpPr>
          <a:xfrm>
            <a:off x="290512" y="1933848"/>
            <a:ext cx="4145973" cy="1200329"/>
            <a:chOff x="363682" y="2026227"/>
            <a:chExt cx="4145973" cy="1200329"/>
          </a:xfrm>
        </p:grpSpPr>
        <p:sp>
          <p:nvSpPr>
            <p:cNvPr id="5" name="TextovéPole 4"/>
            <p:cNvSpPr txBox="1"/>
            <p:nvPr/>
          </p:nvSpPr>
          <p:spPr>
            <a:xfrm>
              <a:off x="363682" y="2026227"/>
              <a:ext cx="4145973" cy="1200329"/>
            </a:xfrm>
            <a:prstGeom prst="rect">
              <a:avLst/>
            </a:prstGeom>
            <a:noFill/>
          </p:spPr>
          <p:txBody>
            <a:bodyPr wrap="square" rtlCol="0">
              <a:spAutoFit/>
            </a:bodyPr>
            <a:lstStyle/>
            <a:p>
              <a:r>
                <a:rPr lang="cs-CZ" i="1" dirty="0" smtClean="0"/>
                <a:t>B</a:t>
              </a:r>
              <a:r>
                <a:rPr lang="cs-CZ" dirty="0" smtClean="0"/>
                <a:t> = 1,875.10</a:t>
              </a:r>
              <a:r>
                <a:rPr lang="cs-CZ" baseline="30000" dirty="0" smtClean="0"/>
                <a:t>-2</a:t>
              </a:r>
              <a:r>
                <a:rPr lang="cs-CZ" dirty="0" smtClean="0"/>
                <a:t> </a:t>
              </a:r>
              <a:r>
                <a:rPr lang="cs-CZ" i="1" dirty="0" smtClean="0"/>
                <a:t>T</a:t>
              </a:r>
            </a:p>
            <a:p>
              <a:r>
                <a:rPr lang="cs-CZ" i="1" dirty="0" smtClean="0"/>
                <a:t>m</a:t>
              </a:r>
              <a:r>
                <a:rPr lang="cs-CZ" dirty="0" smtClean="0"/>
                <a:t> = 6.10</a:t>
              </a:r>
              <a:r>
                <a:rPr lang="cs-CZ" baseline="30000" dirty="0" smtClean="0"/>
                <a:t>-27</a:t>
              </a:r>
              <a:r>
                <a:rPr lang="cs-CZ" dirty="0" smtClean="0"/>
                <a:t> </a:t>
              </a:r>
              <a:r>
                <a:rPr lang="cs-CZ" i="1" dirty="0" smtClean="0"/>
                <a:t>kg</a:t>
              </a:r>
            </a:p>
            <a:p>
              <a:r>
                <a:rPr lang="cs-CZ" i="1" dirty="0"/>
                <a:t>v</a:t>
              </a:r>
              <a:r>
                <a:rPr lang="cs-CZ" dirty="0" smtClean="0"/>
                <a:t> = 5.10</a:t>
              </a:r>
              <a:r>
                <a:rPr lang="cs-CZ" baseline="30000" dirty="0" smtClean="0"/>
                <a:t>5</a:t>
              </a:r>
              <a:r>
                <a:rPr lang="cs-CZ" dirty="0" smtClean="0"/>
                <a:t> </a:t>
              </a:r>
              <a:r>
                <a:rPr lang="cs-CZ" i="1" dirty="0" smtClean="0"/>
                <a:t>m.s</a:t>
              </a:r>
              <a:r>
                <a:rPr lang="cs-CZ" i="1" baseline="30000" dirty="0" smtClean="0"/>
                <a:t>-1</a:t>
              </a:r>
              <a:endParaRPr lang="cs-CZ" i="1" dirty="0" smtClean="0"/>
            </a:p>
            <a:p>
              <a:r>
                <a:rPr lang="cs-CZ" i="1" dirty="0" smtClean="0"/>
                <a:t>r </a:t>
              </a:r>
              <a:r>
                <a:rPr lang="cs-CZ" dirty="0" smtClean="0"/>
                <a:t>= ? </a:t>
              </a:r>
              <a:r>
                <a:rPr lang="cs-CZ" i="1" dirty="0" smtClean="0"/>
                <a:t>m</a:t>
              </a:r>
              <a:endParaRPr lang="cs-CZ" i="1" dirty="0"/>
            </a:p>
          </p:txBody>
        </p:sp>
        <p:cxnSp>
          <p:nvCxnSpPr>
            <p:cNvPr id="6" name="Přímá spojnice 5"/>
            <p:cNvCxnSpPr/>
            <p:nvPr/>
          </p:nvCxnSpPr>
          <p:spPr>
            <a:xfrm flipV="1">
              <a:off x="363682" y="3226556"/>
              <a:ext cx="22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Skupina 14"/>
          <p:cNvGrpSpPr/>
          <p:nvPr/>
        </p:nvGrpSpPr>
        <p:grpSpPr>
          <a:xfrm>
            <a:off x="290512" y="3286806"/>
            <a:ext cx="6328032" cy="604340"/>
            <a:chOff x="290512" y="3286806"/>
            <a:chExt cx="6328032" cy="604340"/>
          </a:xfrm>
        </p:grpSpPr>
        <mc:AlternateContent xmlns:mc="http://schemas.openxmlformats.org/markup-compatibility/2006" xmlns:a14="http://schemas.microsoft.com/office/drawing/2010/main">
          <mc:Choice Requires="a14">
            <p:sp>
              <p:nvSpPr>
                <p:cNvPr id="7" name="TextovéPole 6"/>
                <p:cNvSpPr txBox="1"/>
                <p:nvPr/>
              </p:nvSpPr>
              <p:spPr>
                <a:xfrm>
                  <a:off x="290512" y="3436783"/>
                  <a:ext cx="1512978"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b="1" i="1" smtClean="0">
                                <a:solidFill>
                                  <a:schemeClr val="tx1"/>
                                </a:solidFill>
                                <a:effectLst/>
                                <a:latin typeface="Cambria Math"/>
                              </a:rPr>
                            </m:ctrlPr>
                          </m:sSubPr>
                          <m:e>
                            <m:r>
                              <a:rPr lang="cs-CZ" sz="1900" b="1" i="1" smtClean="0">
                                <a:solidFill>
                                  <a:schemeClr val="tx1"/>
                                </a:solidFill>
                                <a:effectLst/>
                                <a:latin typeface="Cambria Math" panose="02040503050406030204" pitchFamily="18" charset="0"/>
                              </a:rPr>
                              <m:t>𝑭</m:t>
                            </m:r>
                          </m:e>
                          <m:sub>
                            <m:r>
                              <a:rPr lang="cs-CZ" sz="1900" b="1" i="1" smtClean="0">
                                <a:solidFill>
                                  <a:schemeClr val="tx1"/>
                                </a:solidFill>
                                <a:effectLst/>
                                <a:latin typeface="Cambria Math" panose="02040503050406030204" pitchFamily="18" charset="0"/>
                              </a:rPr>
                              <m:t>𝒎</m:t>
                            </m:r>
                          </m:sub>
                        </m:sSub>
                        <m:r>
                          <a:rPr lang="cs-CZ" sz="1900" b="1" i="1" smtClean="0">
                            <a:solidFill>
                              <a:schemeClr val="tx1"/>
                            </a:solidFill>
                            <a:effectLst/>
                            <a:latin typeface="Cambria Math" panose="02040503050406030204" pitchFamily="18" charset="0"/>
                          </a:rPr>
                          <m:t>=</m:t>
                        </m:r>
                        <m:r>
                          <a:rPr lang="cs-CZ" sz="1900" b="1" i="1" smtClean="0">
                            <a:solidFill>
                              <a:schemeClr val="tx1"/>
                            </a:solidFill>
                            <a:effectLst/>
                            <a:latin typeface="Cambria Math" panose="02040503050406030204" pitchFamily="18" charset="0"/>
                          </a:rPr>
                          <m:t>𝑩</m:t>
                        </m:r>
                        <m:r>
                          <a:rPr lang="cs-CZ" sz="1900" b="1" i="1" smtClean="0">
                            <a:solidFill>
                              <a:schemeClr val="tx1"/>
                            </a:solidFill>
                            <a:effectLst/>
                            <a:latin typeface="Cambria Math" panose="02040503050406030204" pitchFamily="18" charset="0"/>
                            <a:ea typeface="Cambria Math" panose="02040503050406030204" pitchFamily="18" charset="0"/>
                          </a:rPr>
                          <m:t>∙</m:t>
                        </m:r>
                        <m:r>
                          <a:rPr lang="cs-CZ" sz="1900" b="1" i="1" smtClean="0">
                            <a:solidFill>
                              <a:schemeClr val="tx1"/>
                            </a:solidFill>
                            <a:effectLst/>
                            <a:latin typeface="Cambria Math" panose="02040503050406030204" pitchFamily="18" charset="0"/>
                            <a:ea typeface="Cambria Math" panose="02040503050406030204" pitchFamily="18" charset="0"/>
                          </a:rPr>
                          <m:t>𝒆</m:t>
                        </m:r>
                        <m:r>
                          <a:rPr lang="cs-CZ" sz="1900" b="1" i="1" smtClean="0">
                            <a:solidFill>
                              <a:schemeClr val="tx1"/>
                            </a:solidFill>
                            <a:effectLst/>
                            <a:latin typeface="Cambria Math" panose="02040503050406030204" pitchFamily="18" charset="0"/>
                            <a:ea typeface="Cambria Math" panose="02040503050406030204" pitchFamily="18" charset="0"/>
                          </a:rPr>
                          <m:t>∙</m:t>
                        </m:r>
                        <m:r>
                          <a:rPr lang="cs-CZ" sz="1900" b="1" i="1" smtClean="0">
                            <a:solidFill>
                              <a:schemeClr val="tx1"/>
                            </a:solidFill>
                            <a:effectLst/>
                            <a:latin typeface="Cambria Math" panose="02040503050406030204" pitchFamily="18" charset="0"/>
                            <a:ea typeface="Cambria Math" panose="02040503050406030204" pitchFamily="18" charset="0"/>
                          </a:rPr>
                          <m:t>𝒗</m:t>
                        </m:r>
                      </m:oMath>
                    </m:oMathPara>
                  </a14:m>
                  <a:endParaRPr lang="en-US" sz="1900" b="1" dirty="0">
                    <a:solidFill>
                      <a:schemeClr val="tx1"/>
                    </a:solidFill>
                    <a:effectLst/>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290512" y="3436783"/>
                  <a:ext cx="1512978" cy="292388"/>
                </a:xfrm>
                <a:prstGeom prst="rect">
                  <a:avLst/>
                </a:prstGeom>
                <a:blipFill rotWithShape="0">
                  <a:blip r:embed="rId2"/>
                  <a:stretch>
                    <a:fillRect l="-3226" r="-2016" b="-8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2439698" y="3286806"/>
                  <a:ext cx="1695401" cy="592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b="1" i="1" smtClean="0">
                                <a:latin typeface="Cambria Math"/>
                              </a:rPr>
                            </m:ctrlPr>
                          </m:sSubPr>
                          <m:e>
                            <m:r>
                              <a:rPr lang="cs-CZ" sz="1900" b="1" i="1" smtClean="0">
                                <a:latin typeface="Cambria Math" panose="02040503050406030204" pitchFamily="18" charset="0"/>
                              </a:rPr>
                              <m:t>𝑭</m:t>
                            </m:r>
                          </m:e>
                          <m:sub>
                            <m:r>
                              <a:rPr lang="cs-CZ" sz="1900" b="1" i="1" smtClean="0">
                                <a:latin typeface="Cambria Math" panose="02040503050406030204" pitchFamily="18" charset="0"/>
                              </a:rPr>
                              <m:t>𝒅𝒐𝒔𝒕</m:t>
                            </m:r>
                            <m:r>
                              <a:rPr lang="cs-CZ" sz="1900" b="1" i="1" smtClean="0">
                                <a:latin typeface="Cambria Math" panose="02040503050406030204" pitchFamily="18" charset="0"/>
                              </a:rPr>
                              <m:t>ř.</m:t>
                            </m:r>
                          </m:sub>
                        </m:sSub>
                        <m:r>
                          <a:rPr lang="cs-CZ" sz="1900" b="1" i="1" smtClean="0">
                            <a:latin typeface="Cambria Math" panose="02040503050406030204" pitchFamily="18" charset="0"/>
                          </a:rPr>
                          <m:t>=</m:t>
                        </m:r>
                        <m:f>
                          <m:fPr>
                            <m:ctrlPr>
                              <a:rPr lang="cs-CZ" sz="1900" b="1" i="1" smtClean="0">
                                <a:latin typeface="Cambria Math"/>
                              </a:rPr>
                            </m:ctrlPr>
                          </m:fPr>
                          <m:num>
                            <m:r>
                              <a:rPr lang="cs-CZ" sz="1900" b="1" i="1" smtClean="0">
                                <a:latin typeface="Cambria Math" panose="02040503050406030204" pitchFamily="18" charset="0"/>
                              </a:rPr>
                              <m:t>𝒎</m:t>
                            </m:r>
                            <m:r>
                              <a:rPr lang="cs-CZ" sz="1900" b="1" i="1" smtClean="0">
                                <a:latin typeface="Cambria Math" panose="02040503050406030204" pitchFamily="18" charset="0"/>
                                <a:ea typeface="Cambria Math" panose="02040503050406030204" pitchFamily="18" charset="0"/>
                              </a:rPr>
                              <m:t>∙</m:t>
                            </m:r>
                            <m:sSup>
                              <m:sSupPr>
                                <m:ctrlPr>
                                  <a:rPr lang="cs-CZ" sz="1900" b="1" i="1" smtClean="0">
                                    <a:latin typeface="Cambria Math"/>
                                    <a:ea typeface="Cambria Math" panose="02040503050406030204" pitchFamily="18" charset="0"/>
                                  </a:rPr>
                                </m:ctrlPr>
                              </m:sSupPr>
                              <m:e>
                                <m:r>
                                  <a:rPr lang="cs-CZ" sz="1900" b="1" i="1" smtClean="0">
                                    <a:latin typeface="Cambria Math" panose="02040503050406030204" pitchFamily="18" charset="0"/>
                                    <a:ea typeface="Cambria Math" panose="02040503050406030204" pitchFamily="18" charset="0"/>
                                  </a:rPr>
                                  <m:t>𝒗</m:t>
                                </m:r>
                              </m:e>
                              <m:sup>
                                <m:r>
                                  <a:rPr lang="cs-CZ" sz="1900" b="1" i="1" smtClean="0">
                                    <a:latin typeface="Cambria Math" panose="02040503050406030204" pitchFamily="18" charset="0"/>
                                    <a:ea typeface="Cambria Math" panose="02040503050406030204" pitchFamily="18" charset="0"/>
                                  </a:rPr>
                                  <m:t>𝟐</m:t>
                                </m:r>
                              </m:sup>
                            </m:sSup>
                          </m:num>
                          <m:den>
                            <m:r>
                              <a:rPr lang="cs-CZ" sz="1900" b="1" i="1" smtClean="0">
                                <a:latin typeface="Cambria Math" panose="02040503050406030204" pitchFamily="18" charset="0"/>
                              </a:rPr>
                              <m:t>𝒓</m:t>
                            </m:r>
                          </m:den>
                        </m:f>
                      </m:oMath>
                    </m:oMathPara>
                  </a14:m>
                  <a:endParaRPr lang="en-US" sz="1900"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2439698" y="3286806"/>
                  <a:ext cx="1695401" cy="592342"/>
                </a:xfrm>
                <a:prstGeom prst="rect">
                  <a:avLst/>
                </a:prstGeom>
                <a:blipFill rotWithShape="0">
                  <a:blip r:embed="rId3"/>
                  <a:stretch>
                    <a:fillRect b="-103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4771307" y="3298804"/>
                  <a:ext cx="1847237" cy="592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1900" b="1" i="1" smtClean="0">
                            <a:latin typeface="Cambria Math" panose="02040503050406030204" pitchFamily="18" charset="0"/>
                          </a:rPr>
                          <m:t>𝑩</m:t>
                        </m:r>
                        <m:r>
                          <a:rPr lang="cs-CZ" sz="1900" b="1" i="1" smtClean="0">
                            <a:latin typeface="Cambria Math" panose="02040503050406030204" pitchFamily="18" charset="0"/>
                            <a:ea typeface="Cambria Math" panose="02040503050406030204" pitchFamily="18" charset="0"/>
                          </a:rPr>
                          <m:t>∙</m:t>
                        </m:r>
                        <m:r>
                          <a:rPr lang="cs-CZ" sz="1900" b="1" i="1" smtClean="0">
                            <a:latin typeface="Cambria Math" panose="02040503050406030204" pitchFamily="18" charset="0"/>
                            <a:ea typeface="Cambria Math" panose="02040503050406030204" pitchFamily="18" charset="0"/>
                          </a:rPr>
                          <m:t>𝒆</m:t>
                        </m:r>
                        <m:r>
                          <a:rPr lang="cs-CZ" sz="1900" b="1" i="1" smtClean="0">
                            <a:latin typeface="Cambria Math" panose="02040503050406030204" pitchFamily="18" charset="0"/>
                            <a:ea typeface="Cambria Math" panose="02040503050406030204" pitchFamily="18" charset="0"/>
                          </a:rPr>
                          <m:t>∙</m:t>
                        </m:r>
                        <m:r>
                          <a:rPr lang="cs-CZ" sz="1900" b="1" i="1" smtClean="0">
                            <a:latin typeface="Cambria Math" panose="02040503050406030204" pitchFamily="18" charset="0"/>
                            <a:ea typeface="Cambria Math" panose="02040503050406030204" pitchFamily="18" charset="0"/>
                          </a:rPr>
                          <m:t>𝒗</m:t>
                        </m:r>
                        <m:r>
                          <a:rPr lang="cs-CZ" sz="1900" b="1" i="1" smtClean="0">
                            <a:latin typeface="Cambria Math" panose="02040503050406030204" pitchFamily="18" charset="0"/>
                          </a:rPr>
                          <m:t>=</m:t>
                        </m:r>
                        <m:f>
                          <m:fPr>
                            <m:ctrlPr>
                              <a:rPr lang="cs-CZ" sz="1900" b="1" i="1" smtClean="0">
                                <a:latin typeface="Cambria Math"/>
                              </a:rPr>
                            </m:ctrlPr>
                          </m:fPr>
                          <m:num>
                            <m:r>
                              <a:rPr lang="cs-CZ" sz="1900" b="1" i="1" smtClean="0">
                                <a:latin typeface="Cambria Math" panose="02040503050406030204" pitchFamily="18" charset="0"/>
                              </a:rPr>
                              <m:t>𝒎</m:t>
                            </m:r>
                            <m:r>
                              <a:rPr lang="cs-CZ" sz="1900" b="1" i="1" smtClean="0">
                                <a:latin typeface="Cambria Math" panose="02040503050406030204" pitchFamily="18" charset="0"/>
                                <a:ea typeface="Cambria Math" panose="02040503050406030204" pitchFamily="18" charset="0"/>
                              </a:rPr>
                              <m:t>∙</m:t>
                            </m:r>
                            <m:sSup>
                              <m:sSupPr>
                                <m:ctrlPr>
                                  <a:rPr lang="cs-CZ" sz="1900" b="1" i="1" smtClean="0">
                                    <a:latin typeface="Cambria Math"/>
                                    <a:ea typeface="Cambria Math" panose="02040503050406030204" pitchFamily="18" charset="0"/>
                                  </a:rPr>
                                </m:ctrlPr>
                              </m:sSupPr>
                              <m:e>
                                <m:r>
                                  <a:rPr lang="cs-CZ" sz="1900" b="1" i="1" smtClean="0">
                                    <a:latin typeface="Cambria Math" panose="02040503050406030204" pitchFamily="18" charset="0"/>
                                    <a:ea typeface="Cambria Math" panose="02040503050406030204" pitchFamily="18" charset="0"/>
                                  </a:rPr>
                                  <m:t>𝒗</m:t>
                                </m:r>
                              </m:e>
                              <m:sup>
                                <m:r>
                                  <a:rPr lang="cs-CZ" sz="1900" b="1" i="1" smtClean="0">
                                    <a:latin typeface="Cambria Math" panose="02040503050406030204" pitchFamily="18" charset="0"/>
                                    <a:ea typeface="Cambria Math" panose="02040503050406030204" pitchFamily="18" charset="0"/>
                                  </a:rPr>
                                  <m:t>𝟐</m:t>
                                </m:r>
                              </m:sup>
                            </m:sSup>
                          </m:num>
                          <m:den>
                            <m:r>
                              <a:rPr lang="cs-CZ" sz="1900" b="1" i="1" smtClean="0">
                                <a:latin typeface="Cambria Math" panose="02040503050406030204" pitchFamily="18" charset="0"/>
                              </a:rPr>
                              <m:t>𝒓</m:t>
                            </m:r>
                          </m:den>
                        </m:f>
                      </m:oMath>
                    </m:oMathPara>
                  </a14:m>
                  <a:endParaRPr lang="en-US" sz="1900" b="1"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4771307" y="3298804"/>
                  <a:ext cx="1847237" cy="592342"/>
                </a:xfrm>
                <a:prstGeom prst="rect">
                  <a:avLst/>
                </a:prstGeom>
                <a:blipFill rotWithShape="0">
                  <a:blip r:embed="rId4"/>
                  <a:stretch>
                    <a:fillRect b="-1031"/>
                  </a:stretch>
                </a:blipFill>
              </p:spPr>
              <p:txBody>
                <a:bodyPr/>
                <a:lstStyle/>
                <a:p>
                  <a:r>
                    <a:rPr lang="cs-CZ">
                      <a:noFill/>
                    </a:rPr>
                    <a:t> </a:t>
                  </a:r>
                </a:p>
              </p:txBody>
            </p:sp>
          </mc:Fallback>
        </mc:AlternateContent>
      </p:grpSp>
      <p:grpSp>
        <p:nvGrpSpPr>
          <p:cNvPr id="14" name="Skupina 13"/>
          <p:cNvGrpSpPr/>
          <p:nvPr/>
        </p:nvGrpSpPr>
        <p:grpSpPr>
          <a:xfrm>
            <a:off x="270744" y="4181753"/>
            <a:ext cx="5984341" cy="589007"/>
            <a:chOff x="270744" y="4181753"/>
            <a:chExt cx="5984341" cy="589007"/>
          </a:xfrm>
        </p:grpSpPr>
        <mc:AlternateContent xmlns:mc="http://schemas.openxmlformats.org/markup-compatibility/2006" xmlns:a14="http://schemas.microsoft.com/office/drawing/2010/main">
          <mc:Choice Requires="a14">
            <p:sp>
              <p:nvSpPr>
                <p:cNvPr id="11" name="TextovéPole 10"/>
                <p:cNvSpPr txBox="1"/>
                <p:nvPr/>
              </p:nvSpPr>
              <p:spPr>
                <a:xfrm>
                  <a:off x="270744" y="4181753"/>
                  <a:ext cx="5918800" cy="589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𝒓</m:t>
                        </m:r>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𝑚</m:t>
                            </m:r>
                            <m:r>
                              <a:rPr lang="cs-CZ" b="0" i="1" smtClean="0">
                                <a:latin typeface="Cambria Math" panose="02040503050406030204" pitchFamily="18" charset="0"/>
                                <a:ea typeface="Cambria Math" panose="02040503050406030204" pitchFamily="18" charset="0"/>
                              </a:rPr>
                              <m:t>∙</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𝑣</m:t>
                                </m:r>
                              </m:e>
                              <m:sup>
                                <m:r>
                                  <a:rPr lang="cs-CZ" b="0" i="1" smtClean="0">
                                    <a:latin typeface="Cambria Math" panose="02040503050406030204" pitchFamily="18" charset="0"/>
                                    <a:ea typeface="Cambria Math" panose="02040503050406030204" pitchFamily="18" charset="0"/>
                                  </a:rPr>
                                  <m:t>2</m:t>
                                </m:r>
                              </m:sup>
                            </m:sSup>
                          </m:num>
                          <m:den>
                            <m:r>
                              <a:rPr lang="cs-CZ" b="0" i="1" smtClean="0">
                                <a:latin typeface="Cambria Math" panose="02040503050406030204" pitchFamily="18" charset="0"/>
                              </a:rPr>
                              <m:t>𝐵</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𝑒</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𝑣</m:t>
                            </m:r>
                          </m:den>
                        </m:f>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𝑚</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𝑣</m:t>
                            </m:r>
                          </m:num>
                          <m:den>
                            <m:r>
                              <a:rPr lang="cs-CZ" b="0" i="1" smtClean="0">
                                <a:latin typeface="Cambria Math" panose="02040503050406030204" pitchFamily="18" charset="0"/>
                              </a:rPr>
                              <m:t>𝐵</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𝑒</m:t>
                            </m:r>
                          </m:den>
                        </m:f>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6.</m:t>
                            </m:r>
                            <m:sSup>
                              <m:sSupPr>
                                <m:ctrlPr>
                                  <a:rPr lang="cs-CZ" b="0" i="1" smtClean="0">
                                    <a:latin typeface="Cambria Math"/>
                                  </a:rPr>
                                </m:ctrlPr>
                              </m:sSupPr>
                              <m:e>
                                <m:r>
                                  <a:rPr lang="cs-CZ" b="0" i="1" smtClean="0">
                                    <a:latin typeface="Cambria Math" panose="02040503050406030204" pitchFamily="18" charset="0"/>
                                  </a:rPr>
                                  <m:t>10</m:t>
                                </m:r>
                              </m:e>
                              <m:sup>
                                <m:r>
                                  <a:rPr lang="cs-CZ" b="0" i="1" smtClean="0">
                                    <a:latin typeface="Cambria Math" panose="02040503050406030204" pitchFamily="18" charset="0"/>
                                  </a:rPr>
                                  <m:t>−27</m:t>
                                </m:r>
                              </m:sup>
                            </m:sSup>
                            <m:r>
                              <a:rPr lang="cs-CZ" b="0" i="1" smtClean="0">
                                <a:latin typeface="Cambria Math" panose="02040503050406030204" pitchFamily="18" charset="0"/>
                              </a:rPr>
                              <m:t> </m:t>
                            </m:r>
                            <m:r>
                              <a:rPr lang="cs-CZ" b="0" i="1" smtClean="0">
                                <a:latin typeface="Cambria Math" panose="02040503050406030204" pitchFamily="18" charset="0"/>
                              </a:rPr>
                              <m:t>𝑘𝑔</m:t>
                            </m:r>
                            <m:r>
                              <a:rPr lang="cs-CZ" b="0" i="1" smtClean="0">
                                <a:latin typeface="Cambria Math" panose="02040503050406030204" pitchFamily="18" charset="0"/>
                                <a:ea typeface="Cambria Math" panose="02040503050406030204" pitchFamily="18" charset="0"/>
                              </a:rPr>
                              <m:t>∙5.</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10</m:t>
                                </m:r>
                              </m:e>
                              <m:sup>
                                <m:r>
                                  <a:rPr lang="cs-CZ" b="0" i="1" smtClean="0">
                                    <a:latin typeface="Cambria Math" panose="02040503050406030204" pitchFamily="18" charset="0"/>
                                    <a:ea typeface="Cambria Math" panose="02040503050406030204" pitchFamily="18" charset="0"/>
                                  </a:rPr>
                                  <m:t>5</m:t>
                                </m:r>
                              </m:sup>
                            </m:sSup>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𝑚</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𝑠</m:t>
                            </m:r>
                          </m:num>
                          <m:den>
                            <m:r>
                              <a:rPr lang="cs-CZ" b="0" i="1" smtClean="0">
                                <a:latin typeface="Cambria Math" panose="02040503050406030204" pitchFamily="18" charset="0"/>
                              </a:rPr>
                              <m:t>1,875.</m:t>
                            </m:r>
                            <m:sSup>
                              <m:sSupPr>
                                <m:ctrlPr>
                                  <a:rPr lang="cs-CZ" b="0" i="1" smtClean="0">
                                    <a:latin typeface="Cambria Math"/>
                                  </a:rPr>
                                </m:ctrlPr>
                              </m:sSupPr>
                              <m:e>
                                <m:r>
                                  <a:rPr lang="cs-CZ" b="0" i="1" smtClean="0">
                                    <a:latin typeface="Cambria Math" panose="02040503050406030204" pitchFamily="18" charset="0"/>
                                  </a:rPr>
                                  <m:t>10</m:t>
                                </m:r>
                              </m:e>
                              <m:sup>
                                <m:r>
                                  <a:rPr lang="cs-CZ" b="0" i="1" smtClean="0">
                                    <a:latin typeface="Cambria Math" panose="02040503050406030204" pitchFamily="18" charset="0"/>
                                  </a:rPr>
                                  <m:t>−2</m:t>
                                </m:r>
                              </m:sup>
                            </m:sSup>
                            <m:r>
                              <a:rPr lang="cs-CZ" b="0" i="1" smtClean="0">
                                <a:latin typeface="Cambria Math" panose="02040503050406030204" pitchFamily="18" charset="0"/>
                              </a:rPr>
                              <m:t> </m:t>
                            </m:r>
                            <m:r>
                              <a:rPr lang="cs-CZ" b="0" i="1" smtClean="0">
                                <a:latin typeface="Cambria Math" panose="02040503050406030204" pitchFamily="18" charset="0"/>
                              </a:rPr>
                              <m:t>𝑇</m:t>
                            </m:r>
                            <m:r>
                              <a:rPr lang="cs-CZ" b="0" i="1" smtClean="0">
                                <a:latin typeface="Cambria Math" panose="02040503050406030204" pitchFamily="18" charset="0"/>
                                <a:ea typeface="Cambria Math" panose="02040503050406030204" pitchFamily="18" charset="0"/>
                              </a:rPr>
                              <m:t>∙3,2.</m:t>
                            </m:r>
                            <m:sSup>
                              <m:sSupPr>
                                <m:ctrlPr>
                                  <a:rPr lang="cs-CZ" b="0" i="1" smtClean="0">
                                    <a:latin typeface="Cambria Math"/>
                                    <a:ea typeface="Cambria Math" panose="02040503050406030204" pitchFamily="18" charset="0"/>
                                  </a:rPr>
                                </m:ctrlPr>
                              </m:sSupPr>
                              <m:e>
                                <m:r>
                                  <a:rPr lang="cs-CZ" b="0" i="1" smtClean="0">
                                    <a:latin typeface="Cambria Math" panose="02040503050406030204" pitchFamily="18" charset="0"/>
                                    <a:ea typeface="Cambria Math" panose="02040503050406030204" pitchFamily="18" charset="0"/>
                                  </a:rPr>
                                  <m:t>10</m:t>
                                </m:r>
                              </m:e>
                              <m:sup>
                                <m:r>
                                  <a:rPr lang="cs-CZ" b="0" i="1" smtClean="0">
                                    <a:latin typeface="Cambria Math" panose="02040503050406030204" pitchFamily="18" charset="0"/>
                                    <a:ea typeface="Cambria Math" panose="02040503050406030204" pitchFamily="18" charset="0"/>
                                  </a:rPr>
                                  <m:t>−19</m:t>
                                </m:r>
                              </m:sup>
                            </m:sSup>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𝐶</m:t>
                            </m:r>
                          </m:den>
                        </m:f>
                        <m:r>
                          <a:rPr lang="cs-CZ" b="0" i="1" smtClean="0">
                            <a:latin typeface="Cambria Math" panose="02040503050406030204" pitchFamily="18" charset="0"/>
                          </a:rPr>
                          <m:t>=</m:t>
                        </m:r>
                        <m:r>
                          <a:rPr lang="cs-CZ" b="1" i="1" smtClean="0">
                            <a:latin typeface="Cambria Math" panose="02040503050406030204" pitchFamily="18" charset="0"/>
                          </a:rPr>
                          <m:t>𝟎</m:t>
                        </m:r>
                        <m:r>
                          <a:rPr lang="cs-CZ" b="1" i="1" smtClean="0">
                            <a:latin typeface="Cambria Math" panose="02040503050406030204" pitchFamily="18" charset="0"/>
                          </a:rPr>
                          <m:t>,</m:t>
                        </m:r>
                        <m:r>
                          <a:rPr lang="cs-CZ" b="1" i="1" smtClean="0">
                            <a:latin typeface="Cambria Math" panose="02040503050406030204" pitchFamily="18" charset="0"/>
                          </a:rPr>
                          <m:t>𝟓</m:t>
                        </m:r>
                        <m:r>
                          <a:rPr lang="cs-CZ" b="1" i="1" smtClean="0">
                            <a:latin typeface="Cambria Math" panose="02040503050406030204" pitchFamily="18" charset="0"/>
                          </a:rPr>
                          <m:t> </m:t>
                        </m:r>
                        <m:r>
                          <a:rPr lang="cs-CZ" b="1" i="1" smtClean="0">
                            <a:latin typeface="Cambria Math" panose="02040503050406030204" pitchFamily="18" charset="0"/>
                          </a:rPr>
                          <m:t>𝒎</m:t>
                        </m:r>
                      </m:oMath>
                    </m:oMathPara>
                  </a14:m>
                  <a:endParaRPr lang="cs-CZ" b="1"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270744" y="4181753"/>
                  <a:ext cx="5918800" cy="589007"/>
                </a:xfrm>
                <a:prstGeom prst="rect">
                  <a:avLst/>
                </a:prstGeom>
                <a:blipFill rotWithShape="0">
                  <a:blip r:embed="rId5"/>
                  <a:stretch>
                    <a:fillRect/>
                  </a:stretch>
                </a:blipFill>
              </p:spPr>
              <p:txBody>
                <a:bodyPr/>
                <a:lstStyle/>
                <a:p>
                  <a:r>
                    <a:rPr lang="cs-CZ">
                      <a:noFill/>
                    </a:rPr>
                    <a:t> </a:t>
                  </a:r>
                </a:p>
              </p:txBody>
            </p:sp>
          </mc:Fallback>
        </mc:AlternateContent>
        <p:cxnSp>
          <p:nvCxnSpPr>
            <p:cNvPr id="12" name="Přímá spojnice 11"/>
            <p:cNvCxnSpPr/>
            <p:nvPr/>
          </p:nvCxnSpPr>
          <p:spPr>
            <a:xfrm flipV="1">
              <a:off x="5427085" y="4665923"/>
              <a:ext cx="828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5529810" y="4749765"/>
              <a:ext cx="61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25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anim calcmode="lin" valueType="num">
                                      <p:cBhvr>
                                        <p:cTn id="15" dur="250" fill="hold"/>
                                        <p:tgtEl>
                                          <p:spTgt spid="15"/>
                                        </p:tgtEl>
                                        <p:attrNameLst>
                                          <p:attrName>ppt_x</p:attrName>
                                        </p:attrNameLst>
                                      </p:cBhvr>
                                      <p:tavLst>
                                        <p:tav tm="0">
                                          <p:val>
                                            <p:strVal val="#ppt_x"/>
                                          </p:val>
                                        </p:tav>
                                        <p:tav tm="100000">
                                          <p:val>
                                            <p:strVal val="#ppt_x"/>
                                          </p:val>
                                        </p:tav>
                                      </p:tavLst>
                                    </p:anim>
                                    <p:anim calcmode="lin" valueType="num">
                                      <p:cBhvr>
                                        <p:cTn id="1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strVal val="#ppt_x"/>
                                          </p:val>
                                        </p:tav>
                                        <p:tav tm="100000">
                                          <p:val>
                                            <p:strVal val="#ppt_x"/>
                                          </p:val>
                                        </p:tav>
                                      </p:tavLst>
                                    </p:anim>
                                    <p:anim calcmode="lin" valueType="num">
                                      <p:cBhvr>
                                        <p:cTn id="23"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Cívka</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381000" y="1104900"/>
            <a:ext cx="8382000" cy="1015663"/>
          </a:xfrm>
          <a:prstGeom prst="rect">
            <a:avLst/>
          </a:prstGeom>
          <a:noFill/>
        </p:spPr>
        <p:txBody>
          <a:bodyPr wrap="square" rtlCol="0">
            <a:spAutoFit/>
          </a:bodyPr>
          <a:lstStyle/>
          <a:p>
            <a:r>
              <a:rPr lang="cs-CZ" sz="2000" dirty="0" smtClean="0"/>
              <a:t>Elektrotechnická součástka používána buď k </a:t>
            </a:r>
            <a:r>
              <a:rPr lang="cs-CZ" sz="2000" b="1" i="1" dirty="0" smtClean="0"/>
              <a:t>vytvoření magnetického pole při průchodu elektrického proudu</a:t>
            </a:r>
            <a:r>
              <a:rPr lang="cs-CZ" sz="2000" dirty="0" smtClean="0"/>
              <a:t> (elektromagnet) anebo k </a:t>
            </a:r>
            <a:r>
              <a:rPr lang="cs-CZ" sz="2000" b="1" i="1" dirty="0" smtClean="0"/>
              <a:t>vytvoření elektrického pole proměnným magnetickým polem</a:t>
            </a:r>
            <a:r>
              <a:rPr lang="cs-CZ" sz="2000" dirty="0" smtClean="0"/>
              <a:t>.</a:t>
            </a:r>
            <a:endParaRPr lang="en-US" sz="2000" dirty="0"/>
          </a:p>
        </p:txBody>
      </p:sp>
      <p:pic>
        <p:nvPicPr>
          <p:cNvPr id="7170" name="Picture 2" descr="http://robrobinette.com/images/Guitar/HowAmpsWork/coil-magnetic-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053888"/>
            <a:ext cx="2381250" cy="36957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hyperphysics.phy-astr.gsu.edu/hbase/magnetic/imgmag/elma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334875"/>
            <a:ext cx="2000250" cy="313372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838825" y="2579132"/>
            <a:ext cx="2924175" cy="707886"/>
          </a:xfrm>
          <a:prstGeom prst="rect">
            <a:avLst/>
          </a:prstGeom>
          <a:noFill/>
        </p:spPr>
        <p:txBody>
          <a:bodyPr wrap="square" rtlCol="0">
            <a:spAutoFit/>
          </a:bodyPr>
          <a:lstStyle/>
          <a:p>
            <a:r>
              <a:rPr lang="cs-CZ" sz="2000" dirty="0" smtClean="0"/>
              <a:t>Intenzita magnetického pole cívky:</a:t>
            </a:r>
            <a:endParaRPr lang="en-US" sz="2000" dirty="0"/>
          </a:p>
        </p:txBody>
      </p:sp>
      <mc:AlternateContent xmlns:mc="http://schemas.openxmlformats.org/markup-compatibility/2006" xmlns:a14="http://schemas.microsoft.com/office/drawing/2010/main">
        <mc:Choice Requires="a14">
          <p:sp>
            <p:nvSpPr>
              <p:cNvPr id="5" name="TextovéPole 4"/>
              <p:cNvSpPr txBox="1"/>
              <p:nvPr/>
            </p:nvSpPr>
            <p:spPr>
              <a:xfrm>
                <a:off x="6400800" y="3560921"/>
                <a:ext cx="12279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𝑯</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𝒛</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𝑰</m:t>
                      </m:r>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6400800" y="3560921"/>
                <a:ext cx="1227900" cy="369332"/>
              </a:xfrm>
              <a:prstGeom prst="rect">
                <a:avLst/>
              </a:prstGeom>
              <a:blipFill rotWithShape="0">
                <a:blip r:embed="rId4"/>
                <a:stretch>
                  <a:fillRect l="-5473" r="-8458" b="-14754"/>
                </a:stretch>
              </a:blipFill>
            </p:spPr>
            <p:txBody>
              <a:bodyPr/>
              <a:lstStyle/>
              <a:p>
                <a:r>
                  <a:rPr lang="en-US">
                    <a:noFill/>
                  </a:rPr>
                  <a:t> </a:t>
                </a:r>
              </a:p>
            </p:txBody>
          </p:sp>
        </mc:Fallback>
      </mc:AlternateContent>
      <p:sp>
        <p:nvSpPr>
          <p:cNvPr id="6" name="TextovéPole 5"/>
          <p:cNvSpPr txBox="1"/>
          <p:nvPr/>
        </p:nvSpPr>
        <p:spPr>
          <a:xfrm>
            <a:off x="5514975" y="4204156"/>
            <a:ext cx="3629025" cy="369332"/>
          </a:xfrm>
          <a:prstGeom prst="rect">
            <a:avLst/>
          </a:prstGeom>
          <a:noFill/>
        </p:spPr>
        <p:txBody>
          <a:bodyPr wrap="square" rtlCol="0">
            <a:spAutoFit/>
          </a:bodyPr>
          <a:lstStyle/>
          <a:p>
            <a:r>
              <a:rPr lang="cs-CZ" b="1" i="1" dirty="0">
                <a:effectLst>
                  <a:outerShdw blurRad="38100" dist="38100" dir="2700000" algn="tl">
                    <a:srgbClr val="000000">
                      <a:alpha val="43137"/>
                    </a:srgbClr>
                  </a:outerShdw>
                </a:effectLst>
              </a:rPr>
              <a:t>z</a:t>
            </a:r>
            <a:r>
              <a:rPr lang="cs-CZ" dirty="0" smtClean="0"/>
              <a:t> – počet závitů na jednotku délky</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0333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Elektromagnetická indukce</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709612" y="1125508"/>
            <a:ext cx="7724775" cy="707886"/>
          </a:xfrm>
          <a:prstGeom prst="rect">
            <a:avLst/>
          </a:prstGeom>
          <a:noFill/>
        </p:spPr>
        <p:txBody>
          <a:bodyPr wrap="square" rtlCol="0">
            <a:spAutoFit/>
          </a:bodyPr>
          <a:lstStyle/>
          <a:p>
            <a:pPr algn="ctr"/>
            <a:r>
              <a:rPr lang="cs-CZ" sz="2000" i="1" dirty="0" smtClean="0"/>
              <a:t>Když se vodič nebo magnet pohybuje (resp. mění se jeho mag. pole), indukuje se napětí a vzniká proud.</a:t>
            </a:r>
            <a:endParaRPr lang="en-US" sz="2000" i="1" dirty="0"/>
          </a:p>
        </p:txBody>
      </p:sp>
      <p:pic>
        <p:nvPicPr>
          <p:cNvPr id="1026" name="Picture 2" descr="http://www.schoolphysics.co.uk/age14-16/glance/Electricity%20and%20magnetism/Electromagnetic_induction/image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7" y="1955677"/>
            <a:ext cx="2232000" cy="12312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embers.shaw.ca/len92/magnet_electricit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801" y="1854590"/>
            <a:ext cx="2268000" cy="143337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09549" y="3992962"/>
            <a:ext cx="8724900" cy="923330"/>
          </a:xfrm>
          <a:prstGeom prst="rect">
            <a:avLst/>
          </a:prstGeom>
          <a:noFill/>
        </p:spPr>
        <p:txBody>
          <a:bodyPr wrap="square" rtlCol="0">
            <a:spAutoFit/>
          </a:bodyPr>
          <a:lstStyle/>
          <a:p>
            <a:r>
              <a:rPr lang="cs-CZ" b="1" dirty="0" smtClean="0">
                <a:effectLst>
                  <a:outerShdw blurRad="38100" dist="38100" dir="2700000" algn="tl">
                    <a:srgbClr val="000000">
                      <a:alpha val="43137"/>
                    </a:srgbClr>
                  </a:outerShdw>
                </a:effectLst>
              </a:rPr>
              <a:t>Pohyb vodiče (resp. magnetu) </a:t>
            </a:r>
            <a:r>
              <a:rPr lang="cs-CZ" dirty="0" smtClean="0"/>
              <a:t>musí být takový, </a:t>
            </a:r>
            <a:r>
              <a:rPr lang="cs-CZ" b="1" dirty="0" smtClean="0">
                <a:effectLst>
                  <a:outerShdw blurRad="38100" dist="38100" dir="2700000" algn="tl">
                    <a:srgbClr val="000000">
                      <a:alpha val="43137"/>
                    </a:srgbClr>
                  </a:outerShdw>
                </a:effectLst>
              </a:rPr>
              <a:t>aby vodič „prořezával“ indukční čáry</a:t>
            </a:r>
            <a:r>
              <a:rPr lang="cs-CZ" dirty="0" smtClean="0"/>
              <a:t>, jinak proud nevznikne (např. na levém obrázku se musí vodič pohybovat jenom nahoru a dolů, při pohybu se strany na stranu by proud nevznikl).</a:t>
            </a:r>
            <a:endParaRPr lang="en-US" dirty="0"/>
          </a:p>
        </p:txBody>
      </p:sp>
      <p:sp>
        <p:nvSpPr>
          <p:cNvPr id="6" name="TextovéPole 5"/>
          <p:cNvSpPr txBox="1"/>
          <p:nvPr/>
        </p:nvSpPr>
        <p:spPr>
          <a:xfrm>
            <a:off x="209549" y="5040285"/>
            <a:ext cx="8724900" cy="646331"/>
          </a:xfrm>
          <a:prstGeom prst="rect">
            <a:avLst/>
          </a:prstGeom>
          <a:noFill/>
        </p:spPr>
        <p:txBody>
          <a:bodyPr wrap="square" rtlCol="0">
            <a:spAutoFit/>
          </a:bodyPr>
          <a:lstStyle/>
          <a:p>
            <a:r>
              <a:rPr lang="cs-CZ" b="1" dirty="0" smtClean="0">
                <a:effectLst>
                  <a:outerShdw blurRad="38100" dist="38100" dir="2700000" algn="tl">
                    <a:srgbClr val="000000">
                      <a:alpha val="43137"/>
                    </a:srgbClr>
                  </a:outerShdw>
                </a:effectLst>
              </a:rPr>
              <a:t>Velikost</a:t>
            </a:r>
            <a:r>
              <a:rPr lang="cs-CZ" dirty="0" smtClean="0"/>
              <a:t> vzniklého </a:t>
            </a:r>
            <a:r>
              <a:rPr lang="cs-CZ" b="1" dirty="0" smtClean="0">
                <a:effectLst>
                  <a:outerShdw blurRad="38100" dist="38100" dir="2700000" algn="tl">
                    <a:srgbClr val="000000">
                      <a:alpha val="43137"/>
                    </a:srgbClr>
                  </a:outerShdw>
                </a:effectLst>
              </a:rPr>
              <a:t>proudu závisí na síle magnetického pole</a:t>
            </a:r>
            <a:r>
              <a:rPr lang="cs-CZ" dirty="0" smtClean="0"/>
              <a:t>, na </a:t>
            </a:r>
            <a:r>
              <a:rPr lang="cs-CZ" b="1" dirty="0" smtClean="0">
                <a:effectLst>
                  <a:outerShdw blurRad="38100" dist="38100" dir="2700000" algn="tl">
                    <a:srgbClr val="000000">
                      <a:alpha val="43137"/>
                    </a:srgbClr>
                  </a:outerShdw>
                </a:effectLst>
              </a:rPr>
              <a:t>rychlosti pohybu</a:t>
            </a:r>
            <a:r>
              <a:rPr lang="cs-CZ" dirty="0" smtClean="0"/>
              <a:t> a na </a:t>
            </a:r>
            <a:r>
              <a:rPr lang="cs-CZ" b="1" dirty="0" smtClean="0">
                <a:effectLst>
                  <a:outerShdw blurRad="38100" dist="38100" dir="2700000" algn="tl">
                    <a:srgbClr val="000000">
                      <a:alpha val="43137"/>
                    </a:srgbClr>
                  </a:outerShdw>
                </a:effectLst>
              </a:rPr>
              <a:t>délce vodiče</a:t>
            </a:r>
            <a:r>
              <a:rPr lang="cs-CZ" dirty="0" smtClean="0"/>
              <a:t> (resp. na počtu závitů cívky).</a:t>
            </a:r>
            <a:endParaRPr lang="en-US" dirty="0"/>
          </a:p>
        </p:txBody>
      </p:sp>
      <p:sp>
        <p:nvSpPr>
          <p:cNvPr id="8" name="TextovéPole 7"/>
          <p:cNvSpPr txBox="1"/>
          <p:nvPr/>
        </p:nvSpPr>
        <p:spPr>
          <a:xfrm>
            <a:off x="209549" y="5810609"/>
            <a:ext cx="8724900" cy="369332"/>
          </a:xfrm>
          <a:prstGeom prst="rect">
            <a:avLst/>
          </a:prstGeom>
          <a:noFill/>
        </p:spPr>
        <p:txBody>
          <a:bodyPr wrap="square" rtlCol="0">
            <a:spAutoFit/>
          </a:bodyPr>
          <a:lstStyle/>
          <a:p>
            <a:r>
              <a:rPr lang="cs-CZ" dirty="0" smtClean="0"/>
              <a:t>Při změně směru pohybu se mění i směr proudu.</a:t>
            </a:r>
            <a:endParaRPr lang="en-US" dirty="0"/>
          </a:p>
        </p:txBody>
      </p:sp>
      <mc:AlternateContent xmlns:mc="http://schemas.openxmlformats.org/markup-compatibility/2006" xmlns:a14="http://schemas.microsoft.com/office/drawing/2010/main">
        <mc:Choice Requires="a14">
          <p:sp>
            <p:nvSpPr>
              <p:cNvPr id="7" name="TextovéPole 6"/>
              <p:cNvSpPr txBox="1"/>
              <p:nvPr/>
            </p:nvSpPr>
            <p:spPr>
              <a:xfrm>
                <a:off x="1637458" y="3486576"/>
                <a:ext cx="158658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800000"/>
                              </a:solidFill>
                              <a:effectLst>
                                <a:outerShdw blurRad="38100" dist="38100" dir="2700000" algn="tl">
                                  <a:srgbClr val="000000">
                                    <a:alpha val="43137"/>
                                  </a:srgbClr>
                                </a:outerShdw>
                              </a:effectLst>
                              <a:latin typeface="Cambria Math"/>
                            </a:rPr>
                          </m:ctrlPr>
                        </m:sSubPr>
                        <m:e>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𝑼</m:t>
                          </m:r>
                        </m:e>
                        <m:sub>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𝒊𝒏</m:t>
                          </m:r>
                        </m:sub>
                      </m:sSub>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𝑩</m:t>
                      </m:r>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𝒍</m:t>
                      </m:r>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𝒗</m:t>
                      </m:r>
                    </m:oMath>
                  </m:oMathPara>
                </a14:m>
                <a:endParaRPr lang="en-US" sz="2000" b="1" dirty="0">
                  <a:solidFill>
                    <a:srgbClr val="800000"/>
                  </a:solidFill>
                  <a:effectLst>
                    <a:outerShdw blurRad="38100" dist="38100" dir="2700000" algn="tl">
                      <a:srgbClr val="000000">
                        <a:alpha val="43137"/>
                      </a:srgbClr>
                    </a:outerShdw>
                  </a:effectLst>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1637458" y="3486576"/>
                <a:ext cx="1586588" cy="307777"/>
              </a:xfrm>
              <a:prstGeom prst="rect">
                <a:avLst/>
              </a:prstGeom>
              <a:blipFill rotWithShape="0">
                <a:blip r:embed="rId4"/>
                <a:stretch>
                  <a:fillRect l="-3846" r="-3462" b="-2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5529043" y="3486576"/>
                <a:ext cx="145437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800000"/>
                              </a:solidFill>
                              <a:effectLst>
                                <a:outerShdw blurRad="38100" dist="38100" dir="2700000" algn="tl">
                                  <a:srgbClr val="000000">
                                    <a:alpha val="43137"/>
                                  </a:srgbClr>
                                </a:outerShdw>
                              </a:effectLst>
                              <a:latin typeface="Cambria Math"/>
                            </a:rPr>
                          </m:ctrlPr>
                        </m:sSubPr>
                        <m:e>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𝑼</m:t>
                          </m:r>
                        </m:e>
                        <m:sub>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𝒊𝒏</m:t>
                          </m:r>
                        </m:sub>
                      </m:sSub>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sSub>
                        <m:sSubPr>
                          <m:ctrlPr>
                            <a:rPr lang="cs-CZ" sz="2000" b="1" i="1" smtClean="0">
                              <a:solidFill>
                                <a:srgbClr val="800000"/>
                              </a:solidFill>
                              <a:effectLst>
                                <a:outerShdw blurRad="38100" dist="38100" dir="2700000" algn="tl">
                                  <a:srgbClr val="000000">
                                    <a:alpha val="43137"/>
                                  </a:srgbClr>
                                </a:outerShdw>
                              </a:effectLst>
                              <a:latin typeface="Cambria Math"/>
                            </a:rPr>
                          </m:ctrlPr>
                        </m:sSubPr>
                        <m:e>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𝑼</m:t>
                          </m:r>
                        </m:e>
                        <m:sub>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rPr>
                            <m:t>𝒛</m:t>
                          </m:r>
                        </m:sub>
                      </m:sSub>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cs-CZ" sz="20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𝑵</m:t>
                      </m:r>
                    </m:oMath>
                  </m:oMathPara>
                </a14:m>
                <a:endParaRPr lang="en-US" sz="2000" b="1" dirty="0">
                  <a:solidFill>
                    <a:srgbClr val="800000"/>
                  </a:solidFill>
                  <a:effectLst>
                    <a:outerShdw blurRad="38100" dist="38100" dir="2700000" algn="tl">
                      <a:srgbClr val="000000">
                        <a:alpha val="43137"/>
                      </a:srgbClr>
                    </a:outerShdw>
                  </a:effectLst>
                </a:endParaRPr>
              </a:p>
            </p:txBody>
          </p:sp>
        </mc:Choice>
        <mc:Fallback xmlns="">
          <p:sp>
            <p:nvSpPr>
              <p:cNvPr id="10" name="TextovéPole 9"/>
              <p:cNvSpPr txBox="1">
                <a:spLocks noRot="1" noChangeAspect="1" noMove="1" noResize="1" noEditPoints="1" noAdjustHandles="1" noChangeArrowheads="1" noChangeShapeType="1" noTextEdit="1"/>
              </p:cNvSpPr>
              <p:nvPr/>
            </p:nvSpPr>
            <p:spPr>
              <a:xfrm>
                <a:off x="5529043" y="3486576"/>
                <a:ext cx="1454372" cy="307777"/>
              </a:xfrm>
              <a:prstGeom prst="rect">
                <a:avLst/>
              </a:prstGeom>
              <a:blipFill rotWithShape="0">
                <a:blip r:embed="rId5"/>
                <a:stretch>
                  <a:fillRect l="-3766" r="-5439" b="-28000"/>
                </a:stretch>
              </a:blipFill>
            </p:spPr>
            <p:txBody>
              <a:bodyPr/>
              <a:lstStyle/>
              <a:p>
                <a:r>
                  <a:rPr lang="en-US">
                    <a:noFill/>
                  </a:rPr>
                  <a:t> </a:t>
                </a:r>
              </a:p>
            </p:txBody>
          </p:sp>
        </mc:Fallback>
      </mc:AlternateContent>
    </p:spTree>
    <p:extLst>
      <p:ext uri="{BB962C8B-B14F-4D97-AF65-F5344CB8AC3E}">
        <p14:creationId xmlns:p14="http://schemas.microsoft.com/office/powerpoint/2010/main" val="2313720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Elektromagnetická indukce</a:t>
            </a:r>
            <a:endParaRPr lang="en-US" sz="3600" b="1" dirty="0">
              <a:effectLst>
                <a:outerShdw blurRad="38100" dist="38100" dir="2700000" algn="tl">
                  <a:srgbClr val="000000">
                    <a:alpha val="43137"/>
                  </a:srgbClr>
                </a:outerShdw>
              </a:effectLst>
            </a:endParaRPr>
          </a:p>
        </p:txBody>
      </p:sp>
      <p:sp>
        <p:nvSpPr>
          <p:cNvPr id="4" name="TextovéPole 3"/>
          <p:cNvSpPr txBox="1"/>
          <p:nvPr/>
        </p:nvSpPr>
        <p:spPr>
          <a:xfrm>
            <a:off x="419100" y="1087438"/>
            <a:ext cx="8096250" cy="707886"/>
          </a:xfrm>
          <a:prstGeom prst="rect">
            <a:avLst/>
          </a:prstGeom>
          <a:noFill/>
        </p:spPr>
        <p:txBody>
          <a:bodyPr wrap="square" rtlCol="0">
            <a:spAutoFit/>
          </a:bodyPr>
          <a:lstStyle/>
          <a:p>
            <a:pPr algn="ctr"/>
            <a:r>
              <a:rPr lang="cs-CZ" sz="2000" i="1" dirty="0" smtClean="0"/>
              <a:t>Jak je možné, že proud vznikne pouze pohybem nebo změnou magnetického pole bez připojení ke zdroji napětí?</a:t>
            </a:r>
            <a:endParaRPr lang="en-US" sz="2000" i="1" dirty="0"/>
          </a:p>
        </p:txBody>
      </p:sp>
      <p:sp>
        <p:nvSpPr>
          <p:cNvPr id="5" name="TextovéPole 4"/>
          <p:cNvSpPr txBox="1"/>
          <p:nvPr/>
        </p:nvSpPr>
        <p:spPr>
          <a:xfrm>
            <a:off x="247650" y="2066618"/>
            <a:ext cx="8648700" cy="969496"/>
          </a:xfrm>
          <a:prstGeom prst="rect">
            <a:avLst/>
          </a:prstGeom>
          <a:noFill/>
        </p:spPr>
        <p:txBody>
          <a:bodyPr wrap="square" rtlCol="0">
            <a:spAutoFit/>
          </a:bodyPr>
          <a:lstStyle/>
          <a:p>
            <a:r>
              <a:rPr lang="cs-CZ" sz="1900" dirty="0" smtClean="0"/>
              <a:t>Magnetické pole působí svou sílou na částice s nábojem a způsobí jejich pohyb, čímž dojde ke změně potenciální energie. Výsledkem je vznik elektrického potenciálu, což je podmínka pro vznik proudu.</a:t>
            </a:r>
            <a:endParaRPr lang="en-US" sz="1900" dirty="0"/>
          </a:p>
        </p:txBody>
      </p:sp>
      <mc:AlternateContent xmlns:mc="http://schemas.openxmlformats.org/markup-compatibility/2006" xmlns:a14="http://schemas.microsoft.com/office/drawing/2010/main">
        <mc:Choice Requires="a14">
          <p:sp>
            <p:nvSpPr>
              <p:cNvPr id="6" name="TextovéPole 5"/>
              <p:cNvSpPr txBox="1"/>
              <p:nvPr/>
            </p:nvSpPr>
            <p:spPr>
              <a:xfrm>
                <a:off x="247649" y="3307409"/>
                <a:ext cx="8467725" cy="1717201"/>
              </a:xfrm>
              <a:prstGeom prst="rect">
                <a:avLst/>
              </a:prstGeom>
              <a:noFill/>
            </p:spPr>
            <p:txBody>
              <a:bodyPr wrap="square" rtlCol="0">
                <a:spAutoFit/>
              </a:bodyPr>
              <a:lstStyle/>
              <a:p>
                <a:pPr>
                  <a:spcAft>
                    <a:spcPts val="1200"/>
                  </a:spcAft>
                </a:pPr>
                <a:r>
                  <a:rPr lang="cs-CZ" sz="2000" dirty="0" smtClean="0"/>
                  <a:t>Platí </a:t>
                </a:r>
                <a:r>
                  <a:rPr lang="cs-CZ" sz="2000" b="1" dirty="0" smtClean="0">
                    <a:effectLst>
                      <a:outerShdw blurRad="38100" dist="38100" dir="2700000" algn="tl">
                        <a:srgbClr val="000000">
                          <a:alpha val="43137"/>
                        </a:srgbClr>
                      </a:outerShdw>
                    </a:effectLst>
                  </a:rPr>
                  <a:t>Faradayův zákon</a:t>
                </a:r>
                <a:r>
                  <a:rPr lang="cs-CZ" sz="2000" dirty="0" smtClean="0"/>
                  <a:t>: </a:t>
                </a:r>
                <a:r>
                  <a:rPr lang="cs-CZ" sz="2000" b="1" i="1" dirty="0" smtClean="0"/>
                  <a:t>Indukované napětí je rovno časové změně magnet. indukčního toku.</a:t>
                </a:r>
              </a:p>
              <a:p>
                <a:pPr>
                  <a:spcAft>
                    <a:spcPts val="1200"/>
                  </a:spcAft>
                </a:pPr>
                <a14:m>
                  <m:oMathPara xmlns:m="http://schemas.openxmlformats.org/officeDocument/2006/math">
                    <m:oMathParaPr>
                      <m:jc m:val="centerGroup"/>
                    </m:oMathParaPr>
                    <m:oMath xmlns:m="http://schemas.openxmlformats.org/officeDocument/2006/math">
                      <m:sSub>
                        <m:sSubPr>
                          <m:ctrlPr>
                            <a:rPr lang="en-US" sz="2400" b="1" i="1" smtClean="0">
                              <a:solidFill>
                                <a:srgbClr val="800000"/>
                              </a:solidFill>
                              <a:effectLst>
                                <a:outerShdw blurRad="38100" dist="38100" dir="2700000" algn="tl">
                                  <a:srgbClr val="000000">
                                    <a:alpha val="43137"/>
                                  </a:srgbClr>
                                </a:outerShdw>
                              </a:effectLst>
                              <a:latin typeface="Cambria Math"/>
                            </a:rPr>
                          </m:ctrlPr>
                        </m:sSub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𝑼</m:t>
                          </m:r>
                        </m:e>
                        <m: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𝒊𝒏</m:t>
                          </m:r>
                        </m:sub>
                      </m:s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𝒅</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num>
                        <m:den>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𝒅𝒕</m:t>
                          </m:r>
                        </m:den>
                      </m:f>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247649" y="3307409"/>
                <a:ext cx="8467725" cy="1717201"/>
              </a:xfrm>
              <a:prstGeom prst="rect">
                <a:avLst/>
              </a:prstGeom>
              <a:blipFill rotWithShape="0">
                <a:blip r:embed="rId2"/>
                <a:stretch>
                  <a:fillRect l="-792" t="-2491"/>
                </a:stretch>
              </a:blipFill>
            </p:spPr>
            <p:txBody>
              <a:bodyPr/>
              <a:lstStyle/>
              <a:p>
                <a:r>
                  <a:rPr lang="en-US">
                    <a:noFill/>
                  </a:rPr>
                  <a:t> </a:t>
                </a:r>
              </a:p>
            </p:txBody>
          </p:sp>
        </mc:Fallback>
      </mc:AlternateContent>
      <p:sp>
        <p:nvSpPr>
          <p:cNvPr id="7" name="TextovéPole 6"/>
          <p:cNvSpPr txBox="1"/>
          <p:nvPr/>
        </p:nvSpPr>
        <p:spPr>
          <a:xfrm>
            <a:off x="247649" y="5037975"/>
            <a:ext cx="8648701" cy="923330"/>
          </a:xfrm>
          <a:prstGeom prst="rect">
            <a:avLst/>
          </a:prstGeom>
          <a:noFill/>
        </p:spPr>
        <p:txBody>
          <a:bodyPr wrap="square" rtlCol="0">
            <a:spAutoFit/>
          </a:bodyPr>
          <a:lstStyle/>
          <a:p>
            <a:r>
              <a:rPr lang="cs-CZ" b="1" i="1" dirty="0" smtClean="0"/>
              <a:t>Směr indukovaného proudu je vždy opačný než směr mag. toku</a:t>
            </a:r>
            <a:r>
              <a:rPr lang="cs-CZ" dirty="0" smtClean="0"/>
              <a:t>. Kolem vodiče s proudem vzniká vlastní magnetické pole, které představuje jakési „bránění se“ vodiče (částic s nábojem) změně, která ho vyvolala. </a:t>
            </a:r>
            <a:endParaRPr lang="en-US" dirty="0"/>
          </a:p>
        </p:txBody>
      </p:sp>
    </p:spTree>
    <p:extLst>
      <p:ext uri="{BB962C8B-B14F-4D97-AF65-F5344CB8AC3E}">
        <p14:creationId xmlns:p14="http://schemas.microsoft.com/office/powerpoint/2010/main" val="3151551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Indukčnost </a:t>
            </a:r>
            <a:r>
              <a:rPr lang="cs-CZ" sz="3600" b="1" i="1" dirty="0" smtClean="0">
                <a:effectLst>
                  <a:outerShdw blurRad="38100" dist="38100" dir="2700000" algn="tl">
                    <a:srgbClr val="000000">
                      <a:alpha val="43137"/>
                    </a:srgbClr>
                  </a:outerShdw>
                </a:effectLst>
              </a:rPr>
              <a:t>L</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433386" y="1257300"/>
            <a:ext cx="8277225" cy="707886"/>
          </a:xfrm>
          <a:prstGeom prst="rect">
            <a:avLst/>
          </a:prstGeom>
          <a:noFill/>
        </p:spPr>
        <p:txBody>
          <a:bodyPr wrap="square" rtlCol="0">
            <a:spAutoFit/>
          </a:bodyPr>
          <a:lstStyle/>
          <a:p>
            <a:pPr algn="ctr"/>
            <a:r>
              <a:rPr lang="cs-CZ" sz="2000" b="1" i="1" dirty="0" smtClean="0"/>
              <a:t>Indukčnost je schopnost elektricky vodivých těles budit kolem sebe magnetické pole.</a:t>
            </a:r>
            <a:endParaRPr lang="en-US" sz="2000" b="1" i="1" dirty="0"/>
          </a:p>
        </p:txBody>
      </p:sp>
      <mc:AlternateContent xmlns:mc="http://schemas.openxmlformats.org/markup-compatibility/2006" xmlns:a14="http://schemas.microsoft.com/office/drawing/2010/main">
        <mc:Choice Requires="a14">
          <p:sp>
            <p:nvSpPr>
              <p:cNvPr id="4" name="TextovéPole 3"/>
              <p:cNvSpPr txBox="1"/>
              <p:nvPr/>
            </p:nvSpPr>
            <p:spPr>
              <a:xfrm>
                <a:off x="3642224" y="2305693"/>
                <a:ext cx="1859548" cy="6876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𝑳</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sym typeface="Symbol" panose="05050102010706020507" pitchFamily="18" charset="2"/>
                            </a:rPr>
                            <m:t></m:t>
                          </m:r>
                        </m:num>
                        <m:den>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𝑰</m:t>
                          </m:r>
                        </m:den>
                      </m:f>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       </m:t>
                      </m:r>
                      <m:d>
                        <m:dPr>
                          <m:begChr m:val="["/>
                          <m:endChr m:val="]"/>
                          <m:ctrlPr>
                            <a:rPr lang="cs-CZ" sz="2400" b="1" i="1" smtClean="0">
                              <a:solidFill>
                                <a:srgbClr val="800000"/>
                              </a:solidFill>
                              <a:effectLst>
                                <a:outerShdw blurRad="38100" dist="38100" dir="2700000" algn="tl">
                                  <a:srgbClr val="000000">
                                    <a:alpha val="43137"/>
                                  </a:srgbClr>
                                </a:outerShdw>
                              </a:effectLst>
                              <a:latin typeface="Cambria Math"/>
                            </a:rPr>
                          </m:ctrlPr>
                        </m:d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𝑯</m:t>
                          </m:r>
                        </m:e>
                      </m:d>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4" name="TextovéPole 3"/>
              <p:cNvSpPr txBox="1">
                <a:spLocks noRot="1" noChangeAspect="1" noMove="1" noResize="1" noEditPoints="1" noAdjustHandles="1" noChangeArrowheads="1" noChangeShapeType="1" noTextEdit="1"/>
              </p:cNvSpPr>
              <p:nvPr/>
            </p:nvSpPr>
            <p:spPr>
              <a:xfrm>
                <a:off x="3642224" y="2305693"/>
                <a:ext cx="1859548" cy="687689"/>
              </a:xfrm>
              <a:prstGeom prst="rect">
                <a:avLst/>
              </a:prstGeom>
              <a:blipFill rotWithShape="0">
                <a:blip r:embed="rId2"/>
                <a:stretch>
                  <a:fillRect b="-7080"/>
                </a:stretch>
              </a:blipFill>
            </p:spPr>
            <p:txBody>
              <a:bodyPr/>
              <a:lstStyle/>
              <a:p>
                <a:r>
                  <a:rPr lang="en-US">
                    <a:noFill/>
                  </a:rPr>
                  <a:t> </a:t>
                </a:r>
              </a:p>
            </p:txBody>
          </p:sp>
        </mc:Fallback>
      </mc:AlternateContent>
      <p:sp>
        <p:nvSpPr>
          <p:cNvPr id="5" name="TextovéPole 4"/>
          <p:cNvSpPr txBox="1"/>
          <p:nvPr/>
        </p:nvSpPr>
        <p:spPr>
          <a:xfrm>
            <a:off x="533400" y="3505200"/>
            <a:ext cx="8177211" cy="923330"/>
          </a:xfrm>
          <a:prstGeom prst="rect">
            <a:avLst/>
          </a:prstGeom>
          <a:noFill/>
        </p:spPr>
        <p:txBody>
          <a:bodyPr wrap="square" rtlCol="0">
            <a:spAutoFit/>
          </a:bodyPr>
          <a:lstStyle/>
          <a:p>
            <a:r>
              <a:rPr lang="cs-CZ" dirty="0" smtClean="0"/>
              <a:t>Šlo by to říct i obráceně – schopnost magnetického pole budit elektrický proud (je to něco podobného, jako když říkáme jaký má vodič odpor. Můžeme ale také říct, jak je vodič dobře vodivý, tedy odpor vs. vodivost).</a:t>
            </a:r>
            <a:endParaRPr lang="en-US" dirty="0"/>
          </a:p>
        </p:txBody>
      </p:sp>
      <p:sp>
        <p:nvSpPr>
          <p:cNvPr id="6" name="TextovéPole 5"/>
          <p:cNvSpPr txBox="1"/>
          <p:nvPr/>
        </p:nvSpPr>
        <p:spPr>
          <a:xfrm>
            <a:off x="533400" y="4560213"/>
            <a:ext cx="8177211" cy="646331"/>
          </a:xfrm>
          <a:prstGeom prst="rect">
            <a:avLst/>
          </a:prstGeom>
          <a:noFill/>
        </p:spPr>
        <p:txBody>
          <a:bodyPr wrap="square" rtlCol="0">
            <a:spAutoFit/>
          </a:bodyPr>
          <a:lstStyle/>
          <a:p>
            <a:r>
              <a:rPr lang="cs-CZ" dirty="0" smtClean="0"/>
              <a:t>Indukčnost je v podstatě úměrný koeficient vyjadřující vztah mezi budící veličinou a veličinou buzenou. Veličina používaná spíše v praxi u elektrotechnických součástek.</a:t>
            </a:r>
            <a:endParaRPr lang="en-US" dirty="0"/>
          </a:p>
        </p:txBody>
      </p:sp>
      <p:sp>
        <p:nvSpPr>
          <p:cNvPr id="7" name="TextovéPole 6"/>
          <p:cNvSpPr txBox="1"/>
          <p:nvPr/>
        </p:nvSpPr>
        <p:spPr>
          <a:xfrm>
            <a:off x="533399" y="5338227"/>
            <a:ext cx="8177211" cy="646331"/>
          </a:xfrm>
          <a:prstGeom prst="rect">
            <a:avLst/>
          </a:prstGeom>
          <a:noFill/>
        </p:spPr>
        <p:txBody>
          <a:bodyPr wrap="square" rtlCol="0">
            <a:spAutoFit/>
          </a:bodyPr>
          <a:lstStyle/>
          <a:p>
            <a:r>
              <a:rPr lang="cs-CZ" i="1" dirty="0" smtClean="0"/>
              <a:t>Z magnetismu je možné udělat elektřinu a z elektřiny magnetismus. Jde o dva různé projevy té samé věci.</a:t>
            </a:r>
            <a:endParaRPr lang="en-US" i="1" dirty="0"/>
          </a:p>
        </p:txBody>
      </p:sp>
    </p:spTree>
    <p:extLst>
      <p:ext uri="{BB962C8B-B14F-4D97-AF65-F5344CB8AC3E}">
        <p14:creationId xmlns:p14="http://schemas.microsoft.com/office/powerpoint/2010/main" val="2637170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14012"/>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4" name="TextovéPole 3"/>
          <p:cNvSpPr txBox="1"/>
          <p:nvPr/>
        </p:nvSpPr>
        <p:spPr>
          <a:xfrm>
            <a:off x="100012" y="906175"/>
            <a:ext cx="8943976" cy="677108"/>
          </a:xfrm>
          <a:prstGeom prst="rect">
            <a:avLst/>
          </a:prstGeom>
          <a:noFill/>
        </p:spPr>
        <p:txBody>
          <a:bodyPr wrap="square" rtlCol="0">
            <a:spAutoFit/>
          </a:bodyPr>
          <a:lstStyle/>
          <a:p>
            <a:r>
              <a:rPr lang="cs-CZ" sz="1900" dirty="0" smtClean="0"/>
              <a:t>Rovnoměrnou změnou proudu v cívce o 0,5 A za 0,1 s se v cívce indukovalo napětí 50 mV. Jakou má cívka indukčnost?</a:t>
            </a:r>
            <a:endParaRPr lang="cs-CZ" sz="1900" dirty="0"/>
          </a:p>
        </p:txBody>
      </p:sp>
      <p:grpSp>
        <p:nvGrpSpPr>
          <p:cNvPr id="5" name="Skupina 4"/>
          <p:cNvGrpSpPr/>
          <p:nvPr/>
        </p:nvGrpSpPr>
        <p:grpSpPr>
          <a:xfrm>
            <a:off x="280987" y="1631573"/>
            <a:ext cx="4145973" cy="1200329"/>
            <a:chOff x="363682" y="2026227"/>
            <a:chExt cx="4145973" cy="1200329"/>
          </a:xfrm>
        </p:grpSpPr>
        <p:sp>
          <p:nvSpPr>
            <p:cNvPr id="6" name="TextovéPole 5"/>
            <p:cNvSpPr txBox="1"/>
            <p:nvPr/>
          </p:nvSpPr>
          <p:spPr>
            <a:xfrm>
              <a:off x="363682" y="2026227"/>
              <a:ext cx="4145973" cy="1200329"/>
            </a:xfrm>
            <a:prstGeom prst="rect">
              <a:avLst/>
            </a:prstGeom>
            <a:noFill/>
          </p:spPr>
          <p:txBody>
            <a:bodyPr wrap="square" rtlCol="0">
              <a:spAutoFit/>
            </a:bodyPr>
            <a:lstStyle/>
            <a:p>
              <a:r>
                <a:rPr lang="cs-CZ" i="1" dirty="0"/>
                <a:t>I</a:t>
              </a:r>
              <a:r>
                <a:rPr lang="cs-CZ" dirty="0" smtClean="0"/>
                <a:t> = 0,5 </a:t>
              </a:r>
              <a:r>
                <a:rPr lang="cs-CZ" i="1" dirty="0"/>
                <a:t>A</a:t>
              </a:r>
              <a:endParaRPr lang="cs-CZ" i="1" dirty="0" smtClean="0"/>
            </a:p>
            <a:p>
              <a:r>
                <a:rPr lang="cs-CZ" i="1" dirty="0"/>
                <a:t>t</a:t>
              </a:r>
              <a:r>
                <a:rPr lang="cs-CZ" dirty="0" smtClean="0"/>
                <a:t> = 0,1 </a:t>
              </a:r>
              <a:r>
                <a:rPr lang="cs-CZ" i="1" dirty="0"/>
                <a:t>s</a:t>
              </a:r>
              <a:endParaRPr lang="cs-CZ" i="1" dirty="0" smtClean="0"/>
            </a:p>
            <a:p>
              <a:r>
                <a:rPr lang="cs-CZ" i="1" dirty="0" smtClean="0"/>
                <a:t>U</a:t>
              </a:r>
              <a:r>
                <a:rPr lang="cs-CZ" i="1" baseline="-25000" dirty="0" smtClean="0"/>
                <a:t>in</a:t>
              </a:r>
              <a:r>
                <a:rPr lang="cs-CZ" dirty="0" smtClean="0"/>
                <a:t> = 50 </a:t>
              </a:r>
              <a:r>
                <a:rPr lang="cs-CZ" i="1" dirty="0" smtClean="0"/>
                <a:t>mV </a:t>
              </a:r>
              <a:r>
                <a:rPr lang="cs-CZ" dirty="0" smtClean="0"/>
                <a:t>= 0,05 </a:t>
              </a:r>
              <a:r>
                <a:rPr lang="cs-CZ" i="1" dirty="0" smtClean="0"/>
                <a:t>V</a:t>
              </a:r>
            </a:p>
            <a:p>
              <a:r>
                <a:rPr lang="cs-CZ" i="1" dirty="0"/>
                <a:t>L</a:t>
              </a:r>
              <a:r>
                <a:rPr lang="cs-CZ" i="1" dirty="0" smtClean="0"/>
                <a:t> </a:t>
              </a:r>
              <a:r>
                <a:rPr lang="cs-CZ" dirty="0" smtClean="0"/>
                <a:t>= ? </a:t>
              </a:r>
              <a:r>
                <a:rPr lang="cs-CZ" i="1" dirty="0"/>
                <a:t>H</a:t>
              </a:r>
            </a:p>
          </p:txBody>
        </p:sp>
        <p:cxnSp>
          <p:nvCxnSpPr>
            <p:cNvPr id="7" name="Přímá spojnice 6"/>
            <p:cNvCxnSpPr/>
            <p:nvPr/>
          </p:nvCxnSpPr>
          <p:spPr>
            <a:xfrm flipV="1">
              <a:off x="363682" y="3226556"/>
              <a:ext cx="22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Skupina 10"/>
          <p:cNvGrpSpPr/>
          <p:nvPr/>
        </p:nvGrpSpPr>
        <p:grpSpPr>
          <a:xfrm>
            <a:off x="280987" y="2987469"/>
            <a:ext cx="6065873" cy="647741"/>
            <a:chOff x="280987" y="2987469"/>
            <a:chExt cx="6065873" cy="647741"/>
          </a:xfrm>
        </p:grpSpPr>
        <mc:AlternateContent xmlns:mc="http://schemas.openxmlformats.org/markup-compatibility/2006" xmlns:a14="http://schemas.microsoft.com/office/drawing/2010/main">
          <mc:Choice Requires="a14">
            <p:sp>
              <p:nvSpPr>
                <p:cNvPr id="8" name="TextovéPole 7"/>
                <p:cNvSpPr txBox="1"/>
                <p:nvPr/>
              </p:nvSpPr>
              <p:spPr>
                <a:xfrm>
                  <a:off x="280987" y="3039118"/>
                  <a:ext cx="1470274" cy="544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sz="1900" b="1" i="1" smtClean="0">
                            <a:solidFill>
                              <a:schemeClr val="tx1"/>
                            </a:solidFill>
                            <a:effectLst/>
                            <a:latin typeface="Cambria Math" panose="02040503050406030204" pitchFamily="18" charset="0"/>
                          </a:rPr>
                          <m:t>𝑳</m:t>
                        </m:r>
                        <m:r>
                          <a:rPr lang="cs-CZ" sz="1900" b="1" i="1" smtClean="0">
                            <a:solidFill>
                              <a:schemeClr val="tx1"/>
                            </a:solidFill>
                            <a:effectLst/>
                            <a:latin typeface="Cambria Math" panose="02040503050406030204" pitchFamily="18" charset="0"/>
                          </a:rPr>
                          <m:t>=</m:t>
                        </m:r>
                        <m:f>
                          <m:fPr>
                            <m:ctrlPr>
                              <a:rPr lang="cs-CZ" sz="1900" b="1" i="1" smtClean="0">
                                <a:solidFill>
                                  <a:schemeClr val="tx1"/>
                                </a:solidFill>
                                <a:effectLst/>
                                <a:latin typeface="Cambria Math"/>
                              </a:rPr>
                            </m:ctrlPr>
                          </m:fPr>
                          <m:num>
                            <m:r>
                              <a:rPr lang="cs-CZ" sz="1900" b="1" i="1" smtClean="0">
                                <a:solidFill>
                                  <a:schemeClr val="tx1"/>
                                </a:solidFill>
                                <a:effectLst/>
                                <a:latin typeface="Cambria Math" panose="02040503050406030204" pitchFamily="18" charset="0"/>
                                <a:sym typeface="Symbol" panose="05050102010706020507" pitchFamily="18" charset="2"/>
                              </a:rPr>
                              <m:t></m:t>
                            </m:r>
                          </m:num>
                          <m:den>
                            <m:r>
                              <a:rPr lang="cs-CZ" sz="1900" b="1" i="1" smtClean="0">
                                <a:solidFill>
                                  <a:schemeClr val="tx1"/>
                                </a:solidFill>
                                <a:effectLst/>
                                <a:latin typeface="Cambria Math" panose="02040503050406030204" pitchFamily="18" charset="0"/>
                              </a:rPr>
                              <m:t>𝑰</m:t>
                            </m:r>
                          </m:den>
                        </m:f>
                        <m:r>
                          <a:rPr lang="cs-CZ" sz="1900" b="1" i="1" smtClean="0">
                            <a:solidFill>
                              <a:schemeClr val="tx1"/>
                            </a:solidFill>
                            <a:effectLst/>
                            <a:latin typeface="Cambria Math" panose="02040503050406030204" pitchFamily="18" charset="0"/>
                          </a:rPr>
                          <m:t>       </m:t>
                        </m:r>
                        <m:d>
                          <m:dPr>
                            <m:begChr m:val="["/>
                            <m:endChr m:val="]"/>
                            <m:ctrlPr>
                              <a:rPr lang="cs-CZ" sz="1900" b="1" i="1" smtClean="0">
                                <a:solidFill>
                                  <a:schemeClr val="tx1"/>
                                </a:solidFill>
                                <a:effectLst/>
                                <a:latin typeface="Cambria Math"/>
                              </a:rPr>
                            </m:ctrlPr>
                          </m:dPr>
                          <m:e>
                            <m:r>
                              <a:rPr lang="cs-CZ" sz="1900" b="1" i="1" smtClean="0">
                                <a:solidFill>
                                  <a:schemeClr val="tx1"/>
                                </a:solidFill>
                                <a:effectLst/>
                                <a:latin typeface="Cambria Math" panose="02040503050406030204" pitchFamily="18" charset="0"/>
                              </a:rPr>
                              <m:t>𝑯</m:t>
                            </m:r>
                          </m:e>
                        </m:d>
                      </m:oMath>
                    </m:oMathPara>
                  </a14:m>
                  <a:endParaRPr lang="en-US" sz="1900" b="1" dirty="0">
                    <a:solidFill>
                      <a:schemeClr val="tx1"/>
                    </a:solidFill>
                    <a:effectLst/>
                  </a:endParaRPr>
                </a:p>
              </p:txBody>
            </p:sp>
          </mc:Choice>
          <mc:Fallback xmlns="">
            <p:sp>
              <p:nvSpPr>
                <p:cNvPr id="8" name="TextovéPole 7"/>
                <p:cNvSpPr txBox="1">
                  <a:spLocks noRot="1" noChangeAspect="1" noMove="1" noResize="1" noEditPoints="1" noAdjustHandles="1" noChangeArrowheads="1" noChangeShapeType="1" noTextEdit="1"/>
                </p:cNvSpPr>
                <p:nvPr/>
              </p:nvSpPr>
              <p:spPr>
                <a:xfrm>
                  <a:off x="280987" y="3039118"/>
                  <a:ext cx="1470274" cy="544444"/>
                </a:xfrm>
                <a:prstGeom prst="rect">
                  <a:avLst/>
                </a:prstGeom>
                <a:blipFill rotWithShape="0">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Obdélník 8"/>
                <p:cNvSpPr/>
                <p:nvPr/>
              </p:nvSpPr>
              <p:spPr>
                <a:xfrm>
                  <a:off x="2582986" y="2987469"/>
                  <a:ext cx="1491306" cy="6477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900" b="1" i="1" smtClean="0">
                                <a:solidFill>
                                  <a:schemeClr val="tx1"/>
                                </a:solidFill>
                                <a:effectLst/>
                                <a:latin typeface="Cambria Math"/>
                              </a:rPr>
                            </m:ctrlPr>
                          </m:sSubPr>
                          <m:e>
                            <m:r>
                              <a:rPr lang="cs-CZ" sz="1900" b="1" i="1">
                                <a:solidFill>
                                  <a:schemeClr val="tx1"/>
                                </a:solidFill>
                                <a:effectLst/>
                                <a:latin typeface="Cambria Math" panose="02040503050406030204" pitchFamily="18" charset="0"/>
                              </a:rPr>
                              <m:t>𝑼</m:t>
                            </m:r>
                          </m:e>
                          <m:sub>
                            <m:r>
                              <a:rPr lang="cs-CZ" sz="1900" b="1" i="1">
                                <a:solidFill>
                                  <a:schemeClr val="tx1"/>
                                </a:solidFill>
                                <a:effectLst/>
                                <a:latin typeface="Cambria Math" panose="02040503050406030204" pitchFamily="18" charset="0"/>
                              </a:rPr>
                              <m:t>𝒊𝒏</m:t>
                            </m:r>
                          </m:sub>
                        </m:sSub>
                        <m:r>
                          <a:rPr lang="cs-CZ" sz="1900" b="1" i="1">
                            <a:solidFill>
                              <a:schemeClr val="tx1"/>
                            </a:solidFill>
                            <a:effectLst/>
                            <a:latin typeface="Cambria Math" panose="02040503050406030204" pitchFamily="18" charset="0"/>
                          </a:rPr>
                          <m:t>=</m:t>
                        </m:r>
                        <m:r>
                          <a:rPr lang="cs-CZ" sz="1900" b="1" i="1" smtClean="0">
                            <a:solidFill>
                              <a:schemeClr val="tx1"/>
                            </a:solidFill>
                            <a:effectLst/>
                            <a:latin typeface="Cambria Math" panose="02040503050406030204" pitchFamily="18" charset="0"/>
                          </a:rPr>
                          <m:t>−</m:t>
                        </m:r>
                        <m:f>
                          <m:fPr>
                            <m:ctrlPr>
                              <a:rPr lang="cs-CZ" sz="1900" b="1" i="1">
                                <a:solidFill>
                                  <a:schemeClr val="tx1"/>
                                </a:solidFill>
                                <a:effectLst/>
                                <a:latin typeface="Cambria Math"/>
                              </a:rPr>
                            </m:ctrlPr>
                          </m:fPr>
                          <m:num>
                            <m:r>
                              <a:rPr lang="cs-CZ" sz="1900" b="1" i="1" smtClean="0">
                                <a:solidFill>
                                  <a:schemeClr val="tx1"/>
                                </a:solidFill>
                                <a:effectLst/>
                                <a:latin typeface="Cambria Math" panose="02040503050406030204" pitchFamily="18" charset="0"/>
                              </a:rPr>
                              <m:t>𝒅</m:t>
                            </m:r>
                            <m:r>
                              <a:rPr lang="cs-CZ" sz="1900" b="1" i="1">
                                <a:solidFill>
                                  <a:schemeClr val="tx1"/>
                                </a:solidFill>
                                <a:effectLst/>
                                <a:latin typeface="Cambria Math" panose="02040503050406030204" pitchFamily="18" charset="0"/>
                                <a:sym typeface="Symbol" panose="05050102010706020507" pitchFamily="18" charset="2"/>
                              </a:rPr>
                              <m:t></m:t>
                            </m:r>
                          </m:num>
                          <m:den>
                            <m:r>
                              <a:rPr lang="cs-CZ" sz="1900" b="1" i="1" smtClean="0">
                                <a:solidFill>
                                  <a:schemeClr val="tx1"/>
                                </a:solidFill>
                                <a:effectLst/>
                                <a:latin typeface="Cambria Math" panose="02040503050406030204" pitchFamily="18" charset="0"/>
                              </a:rPr>
                              <m:t>𝒅</m:t>
                            </m:r>
                            <m:r>
                              <a:rPr lang="cs-CZ" sz="1900" b="1" i="1">
                                <a:solidFill>
                                  <a:schemeClr val="tx1"/>
                                </a:solidFill>
                                <a:effectLst/>
                                <a:latin typeface="Cambria Math" panose="02040503050406030204" pitchFamily="18" charset="0"/>
                              </a:rPr>
                              <m:t>𝒕</m:t>
                            </m:r>
                          </m:den>
                        </m:f>
                      </m:oMath>
                    </m:oMathPara>
                  </a14:m>
                  <a:endParaRPr lang="cs-CZ" sz="1900" dirty="0">
                    <a:solidFill>
                      <a:schemeClr val="tx1"/>
                    </a:solidFill>
                    <a:effectLst/>
                  </a:endParaRPr>
                </a:p>
              </p:txBody>
            </p:sp>
          </mc:Choice>
          <mc:Fallback xmlns="">
            <p:sp>
              <p:nvSpPr>
                <p:cNvPr id="9" name="Obdélník 8"/>
                <p:cNvSpPr>
                  <a:spLocks noRot="1" noChangeAspect="1" noMove="1" noResize="1" noEditPoints="1" noAdjustHandles="1" noChangeArrowheads="1" noChangeShapeType="1" noTextEdit="1"/>
                </p:cNvSpPr>
                <p:nvPr/>
              </p:nvSpPr>
              <p:spPr>
                <a:xfrm>
                  <a:off x="2582986" y="2987469"/>
                  <a:ext cx="1491306" cy="647741"/>
                </a:xfrm>
                <a:prstGeom prst="rect">
                  <a:avLst/>
                </a:prstGeom>
                <a:blipFill rotWithShape="0">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4906017" y="3165145"/>
                  <a:ext cx="1440843" cy="292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1900" b="1" i="1" smtClean="0">
                                <a:latin typeface="Cambria Math"/>
                              </a:rPr>
                            </m:ctrlPr>
                          </m:sSubPr>
                          <m:e>
                            <m:r>
                              <a:rPr lang="cs-CZ" sz="1900" b="1" i="1" smtClean="0">
                                <a:latin typeface="Cambria Math" panose="02040503050406030204" pitchFamily="18" charset="0"/>
                              </a:rPr>
                              <m:t>𝑼</m:t>
                            </m:r>
                          </m:e>
                          <m:sub>
                            <m:r>
                              <a:rPr lang="cs-CZ" sz="1900" b="1" i="1" smtClean="0">
                                <a:latin typeface="Cambria Math" panose="02040503050406030204" pitchFamily="18" charset="0"/>
                              </a:rPr>
                              <m:t>𝒊𝒏</m:t>
                            </m:r>
                          </m:sub>
                        </m:sSub>
                        <m:r>
                          <a:rPr lang="cs-CZ" sz="1900" b="1" i="1" smtClean="0">
                            <a:latin typeface="Cambria Math" panose="02040503050406030204" pitchFamily="18" charset="0"/>
                            <a:ea typeface="Cambria Math" panose="02040503050406030204" pitchFamily="18" charset="0"/>
                          </a:rPr>
                          <m:t>∙</m:t>
                        </m:r>
                        <m:r>
                          <a:rPr lang="cs-CZ" sz="1900" b="1" i="1" smtClean="0">
                            <a:latin typeface="Cambria Math" panose="02040503050406030204" pitchFamily="18" charset="0"/>
                            <a:ea typeface="Cambria Math" panose="02040503050406030204" pitchFamily="18" charset="0"/>
                          </a:rPr>
                          <m:t>𝒕</m:t>
                        </m:r>
                        <m:r>
                          <a:rPr lang="cs-CZ" sz="1900" b="1" i="1" smtClean="0">
                            <a:latin typeface="Cambria Math" panose="02040503050406030204" pitchFamily="18" charset="0"/>
                            <a:ea typeface="Cambria Math" panose="02040503050406030204" pitchFamily="18" charset="0"/>
                          </a:rPr>
                          <m:t>=</m:t>
                        </m:r>
                        <m:r>
                          <a:rPr lang="cs-CZ" sz="1900" b="1" i="1" smtClean="0">
                            <a:latin typeface="Cambria Math" panose="02040503050406030204" pitchFamily="18" charset="0"/>
                            <a:ea typeface="Cambria Math" panose="02040503050406030204" pitchFamily="18" charset="0"/>
                          </a:rPr>
                          <m:t>𝑳</m:t>
                        </m:r>
                        <m:r>
                          <a:rPr lang="cs-CZ" sz="1900" b="1" i="1" smtClean="0">
                            <a:latin typeface="Cambria Math" panose="02040503050406030204" pitchFamily="18" charset="0"/>
                            <a:ea typeface="Cambria Math" panose="02040503050406030204" pitchFamily="18" charset="0"/>
                          </a:rPr>
                          <m:t>∙</m:t>
                        </m:r>
                        <m:r>
                          <a:rPr lang="cs-CZ" sz="1900" b="1" i="1" smtClean="0">
                            <a:latin typeface="Cambria Math" panose="02040503050406030204" pitchFamily="18" charset="0"/>
                            <a:ea typeface="Cambria Math" panose="02040503050406030204" pitchFamily="18" charset="0"/>
                          </a:rPr>
                          <m:t>𝑰</m:t>
                        </m:r>
                      </m:oMath>
                    </m:oMathPara>
                  </a14:m>
                  <a:endParaRPr lang="cs-CZ" sz="1900" b="1"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4906017" y="3165145"/>
                  <a:ext cx="1440843" cy="292388"/>
                </a:xfrm>
                <a:prstGeom prst="rect">
                  <a:avLst/>
                </a:prstGeom>
                <a:blipFill rotWithShape="0">
                  <a:blip r:embed="rId4"/>
                  <a:stretch>
                    <a:fillRect l="-3814" r="-3814" b="-16667"/>
                  </a:stretch>
                </a:blipFill>
              </p:spPr>
              <p:txBody>
                <a:bodyPr/>
                <a:lstStyle/>
                <a:p>
                  <a:r>
                    <a:rPr lang="cs-CZ">
                      <a:noFill/>
                    </a:rPr>
                    <a:t> </a:t>
                  </a:r>
                </a:p>
              </p:txBody>
            </p:sp>
          </mc:Fallback>
        </mc:AlternateContent>
      </p:grpSp>
      <p:grpSp>
        <p:nvGrpSpPr>
          <p:cNvPr id="15" name="Skupina 14"/>
          <p:cNvGrpSpPr/>
          <p:nvPr/>
        </p:nvGrpSpPr>
        <p:grpSpPr>
          <a:xfrm>
            <a:off x="280987" y="4032231"/>
            <a:ext cx="3729592" cy="555280"/>
            <a:chOff x="280987" y="4032231"/>
            <a:chExt cx="3729592" cy="555280"/>
          </a:xfrm>
        </p:grpSpPr>
        <mc:AlternateContent xmlns:mc="http://schemas.openxmlformats.org/markup-compatibility/2006" xmlns:a14="http://schemas.microsoft.com/office/drawing/2010/main">
          <mc:Choice Requires="a14">
            <p:sp>
              <p:nvSpPr>
                <p:cNvPr id="12" name="TextovéPole 11"/>
                <p:cNvSpPr txBox="1"/>
                <p:nvPr/>
              </p:nvSpPr>
              <p:spPr>
                <a:xfrm>
                  <a:off x="280987" y="4032231"/>
                  <a:ext cx="3682098" cy="55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1" smtClean="0">
                            <a:latin typeface="Cambria Math" panose="02040503050406030204" pitchFamily="18" charset="0"/>
                          </a:rPr>
                          <m:t>𝑳</m:t>
                        </m:r>
                        <m:r>
                          <a:rPr lang="cs-CZ" b="0" i="1" smtClean="0">
                            <a:latin typeface="Cambria Math" panose="02040503050406030204" pitchFamily="18" charset="0"/>
                          </a:rPr>
                          <m:t>=</m:t>
                        </m:r>
                        <m:f>
                          <m:fPr>
                            <m:ctrlPr>
                              <a:rPr lang="cs-CZ" b="0" i="1" smtClean="0">
                                <a:latin typeface="Cambria Math"/>
                              </a:rPr>
                            </m:ctrlPr>
                          </m:fPr>
                          <m:num>
                            <m:sSub>
                              <m:sSubPr>
                                <m:ctrlPr>
                                  <a:rPr lang="cs-CZ" b="0" i="1" smtClean="0">
                                    <a:latin typeface="Cambria Math"/>
                                  </a:rPr>
                                </m:ctrlPr>
                              </m:sSubPr>
                              <m:e>
                                <m:r>
                                  <a:rPr lang="cs-CZ" b="0" i="1" smtClean="0">
                                    <a:latin typeface="Cambria Math" panose="02040503050406030204" pitchFamily="18" charset="0"/>
                                  </a:rPr>
                                  <m:t>𝑈</m:t>
                                </m:r>
                              </m:e>
                              <m:sub>
                                <m:r>
                                  <a:rPr lang="cs-CZ" b="0" i="1" smtClean="0">
                                    <a:latin typeface="Cambria Math" panose="02040503050406030204" pitchFamily="18" charset="0"/>
                                  </a:rPr>
                                  <m:t>𝑖𝑛</m:t>
                                </m:r>
                              </m:sub>
                            </m:sSub>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𝑡</m:t>
                            </m:r>
                          </m:num>
                          <m:den>
                            <m:r>
                              <a:rPr lang="cs-CZ" b="0" i="1" smtClean="0">
                                <a:latin typeface="Cambria Math" panose="02040503050406030204" pitchFamily="18" charset="0"/>
                              </a:rPr>
                              <m:t>𝐼</m:t>
                            </m:r>
                          </m:den>
                        </m:f>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0,05 </m:t>
                            </m:r>
                            <m:r>
                              <a:rPr lang="cs-CZ" b="0" i="1" smtClean="0">
                                <a:latin typeface="Cambria Math" panose="02040503050406030204" pitchFamily="18" charset="0"/>
                              </a:rPr>
                              <m:t>𝑉</m:t>
                            </m:r>
                            <m:r>
                              <a:rPr lang="cs-CZ" b="0" i="1" smtClean="0">
                                <a:latin typeface="Cambria Math" panose="02040503050406030204" pitchFamily="18" charset="0"/>
                                <a:ea typeface="Cambria Math" panose="02040503050406030204" pitchFamily="18" charset="0"/>
                              </a:rPr>
                              <m:t>∙0,1 </m:t>
                            </m:r>
                            <m:r>
                              <a:rPr lang="cs-CZ" b="0" i="1" smtClean="0">
                                <a:latin typeface="Cambria Math" panose="02040503050406030204" pitchFamily="18" charset="0"/>
                                <a:ea typeface="Cambria Math" panose="02040503050406030204" pitchFamily="18" charset="0"/>
                              </a:rPr>
                              <m:t>𝑠</m:t>
                            </m:r>
                          </m:num>
                          <m:den>
                            <m:r>
                              <a:rPr lang="cs-CZ" b="0" i="1" smtClean="0">
                                <a:latin typeface="Cambria Math" panose="02040503050406030204" pitchFamily="18" charset="0"/>
                              </a:rPr>
                              <m:t>0,5 </m:t>
                            </m:r>
                            <m:r>
                              <a:rPr lang="cs-CZ" b="0" i="1" smtClean="0">
                                <a:latin typeface="Cambria Math" panose="02040503050406030204" pitchFamily="18" charset="0"/>
                              </a:rPr>
                              <m:t>𝐴</m:t>
                            </m:r>
                          </m:den>
                        </m:f>
                        <m:r>
                          <a:rPr lang="cs-CZ" b="0" i="1" smtClean="0">
                            <a:latin typeface="Cambria Math" panose="02040503050406030204" pitchFamily="18" charset="0"/>
                          </a:rPr>
                          <m:t>=</m:t>
                        </m:r>
                        <m:r>
                          <a:rPr lang="cs-CZ" b="1" i="1" smtClean="0">
                            <a:latin typeface="Cambria Math" panose="02040503050406030204" pitchFamily="18" charset="0"/>
                          </a:rPr>
                          <m:t>𝟎</m:t>
                        </m:r>
                        <m:r>
                          <a:rPr lang="cs-CZ" b="1" i="1" smtClean="0">
                            <a:latin typeface="Cambria Math" panose="02040503050406030204" pitchFamily="18" charset="0"/>
                          </a:rPr>
                          <m:t>,</m:t>
                        </m:r>
                        <m:r>
                          <a:rPr lang="cs-CZ" b="1" i="1" smtClean="0">
                            <a:latin typeface="Cambria Math" panose="02040503050406030204" pitchFamily="18" charset="0"/>
                          </a:rPr>
                          <m:t>𝟎𝟏</m:t>
                        </m:r>
                        <m:r>
                          <a:rPr lang="cs-CZ" b="1" i="1" smtClean="0">
                            <a:latin typeface="Cambria Math" panose="02040503050406030204" pitchFamily="18" charset="0"/>
                          </a:rPr>
                          <m:t> </m:t>
                        </m:r>
                        <m:r>
                          <a:rPr lang="cs-CZ" b="1" i="1" smtClean="0">
                            <a:latin typeface="Cambria Math" panose="02040503050406030204" pitchFamily="18" charset="0"/>
                          </a:rPr>
                          <m:t>𝑯</m:t>
                        </m:r>
                      </m:oMath>
                    </m:oMathPara>
                  </a14:m>
                  <a:endParaRPr lang="cs-CZ" b="1"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280987" y="4032231"/>
                  <a:ext cx="3682098" cy="555280"/>
                </a:xfrm>
                <a:prstGeom prst="rect">
                  <a:avLst/>
                </a:prstGeom>
                <a:blipFill rotWithShape="0">
                  <a:blip r:embed="rId5"/>
                  <a:stretch>
                    <a:fillRect/>
                  </a:stretch>
                </a:blipFill>
              </p:spPr>
              <p:txBody>
                <a:bodyPr/>
                <a:lstStyle/>
                <a:p>
                  <a:r>
                    <a:rPr lang="cs-CZ">
                      <a:noFill/>
                    </a:rPr>
                    <a:t> </a:t>
                  </a:r>
                </a:p>
              </p:txBody>
            </p:sp>
          </mc:Fallback>
        </mc:AlternateContent>
        <p:cxnSp>
          <p:nvCxnSpPr>
            <p:cNvPr id="13" name="Přímá spojnice 12"/>
            <p:cNvCxnSpPr/>
            <p:nvPr/>
          </p:nvCxnSpPr>
          <p:spPr>
            <a:xfrm flipV="1">
              <a:off x="3110579" y="4498576"/>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flipV="1">
              <a:off x="3217692" y="4587511"/>
              <a:ext cx="68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326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
                                        <p:tgtEl>
                                          <p:spTgt spid="11"/>
                                        </p:tgtEl>
                                      </p:cBhvr>
                                    </p:animEffect>
                                    <p:anim calcmode="lin" valueType="num">
                                      <p:cBhvr>
                                        <p:cTn id="15" dur="250" fill="hold"/>
                                        <p:tgtEl>
                                          <p:spTgt spid="11"/>
                                        </p:tgtEl>
                                        <p:attrNameLst>
                                          <p:attrName>ppt_x</p:attrName>
                                        </p:attrNameLst>
                                      </p:cBhvr>
                                      <p:tavLst>
                                        <p:tav tm="0">
                                          <p:val>
                                            <p:strVal val="#ppt_x"/>
                                          </p:val>
                                        </p:tav>
                                        <p:tav tm="100000">
                                          <p:val>
                                            <p:strVal val="#ppt_x"/>
                                          </p:val>
                                        </p:tav>
                                      </p:tavLst>
                                    </p:anim>
                                    <p:anim calcmode="lin" valueType="num">
                                      <p:cBhvr>
                                        <p:cTn id="1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50"/>
                                        <p:tgtEl>
                                          <p:spTgt spid="15"/>
                                        </p:tgtEl>
                                      </p:cBhvr>
                                    </p:animEffect>
                                    <p:anim calcmode="lin" valueType="num">
                                      <p:cBhvr>
                                        <p:cTn id="22" dur="250" fill="hold"/>
                                        <p:tgtEl>
                                          <p:spTgt spid="15"/>
                                        </p:tgtEl>
                                        <p:attrNameLst>
                                          <p:attrName>ppt_x</p:attrName>
                                        </p:attrNameLst>
                                      </p:cBhvr>
                                      <p:tavLst>
                                        <p:tav tm="0">
                                          <p:val>
                                            <p:strVal val="#ppt_x"/>
                                          </p:val>
                                        </p:tav>
                                        <p:tav tm="100000">
                                          <p:val>
                                            <p:strVal val="#ppt_x"/>
                                          </p:val>
                                        </p:tav>
                                      </p:tavLst>
                                    </p:anim>
                                    <p:anim calcmode="lin" valueType="num">
                                      <p:cBhvr>
                                        <p:cTn id="23"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lstStyle/>
          <a:p>
            <a:pPr algn="ctr"/>
            <a:r>
              <a:rPr lang="cs-CZ" b="1" dirty="0" smtClean="0">
                <a:effectLst>
                  <a:outerShdw blurRad="38100" dist="38100" dir="2700000" algn="tl">
                    <a:srgbClr val="000000">
                      <a:alpha val="43137"/>
                    </a:srgbClr>
                  </a:outerShdw>
                </a:effectLst>
              </a:rPr>
              <a:t>Energie magnetického pole cívky</a:t>
            </a:r>
            <a:endParaRPr lang="en-US"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TextovéPole 2"/>
              <p:cNvSpPr txBox="1"/>
              <p:nvPr/>
            </p:nvSpPr>
            <p:spPr>
              <a:xfrm>
                <a:off x="4231236" y="1960901"/>
                <a:ext cx="2624628"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00000"/>
                              </a:solidFill>
                              <a:effectLst>
                                <a:outerShdw blurRad="38100" dist="38100" dir="2700000" algn="tl">
                                  <a:srgbClr val="000000">
                                    <a:alpha val="43137"/>
                                  </a:srgbClr>
                                </a:outerShdw>
                              </a:effectLst>
                              <a:latin typeface="Cambria Math"/>
                            </a:rPr>
                          </m:ctrlPr>
                        </m:sSub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𝑬</m:t>
                          </m:r>
                        </m:e>
                        <m: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𝒎</m:t>
                          </m:r>
                        </m:sub>
                      </m:sSub>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m:t>
                      </m:r>
                      <m:f>
                        <m:fPr>
                          <m:ctrlPr>
                            <a:rPr lang="cs-CZ" sz="2400" b="1" i="1" smtClean="0">
                              <a:solidFill>
                                <a:srgbClr val="800000"/>
                              </a:solidFill>
                              <a:effectLst>
                                <a:outerShdw blurRad="38100" dist="38100" dir="2700000" algn="tl">
                                  <a:srgbClr val="000000">
                                    <a:alpha val="43137"/>
                                  </a:srgbClr>
                                </a:outerShdw>
                              </a:effectLst>
                              <a:latin typeface="Cambria Math"/>
                            </a:rPr>
                          </m:ctrlPr>
                        </m:fPr>
                        <m:num>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𝟏</m:t>
                          </m:r>
                        </m:num>
                        <m:den>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𝟐</m:t>
                          </m:r>
                        </m:den>
                      </m:f>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rPr>
                        <m:t>𝑳</m:t>
                      </m:r>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p>
                        <m:sSupPr>
                          <m:ctrlPr>
                            <a:rPr lang="cs-CZ" sz="2400" b="1" i="1" smtClean="0">
                              <a:solidFill>
                                <a:srgbClr val="800000"/>
                              </a:solidFill>
                              <a:effectLst>
                                <a:outerShdw blurRad="38100" dist="38100" dir="2700000" algn="tl">
                                  <a:srgbClr val="000000">
                                    <a:alpha val="43137"/>
                                  </a:srgbClr>
                                </a:outerShdw>
                              </a:effectLst>
                              <a:latin typeface="Cambria Math"/>
                              <a:ea typeface="Cambria Math" panose="02040503050406030204" pitchFamily="18" charset="0"/>
                            </a:rPr>
                          </m:ctrlPr>
                        </m:sSup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𝑰</m:t>
                          </m:r>
                        </m:e>
                        <m:sup>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𝟐</m:t>
                          </m:r>
                        </m:sup>
                      </m:sSup>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d>
                        <m:dPr>
                          <m:begChr m:val="["/>
                          <m:endChr m:val="]"/>
                          <m:ctrlPr>
                            <a:rPr lang="cs-CZ" sz="2400" b="1" i="1" smtClean="0">
                              <a:solidFill>
                                <a:srgbClr val="800000"/>
                              </a:solidFill>
                              <a:effectLst>
                                <a:outerShdw blurRad="38100" dist="38100" dir="2700000" algn="tl">
                                  <a:srgbClr val="000000">
                                    <a:alpha val="43137"/>
                                  </a:srgbClr>
                                </a:outerShdw>
                              </a:effectLst>
                              <a:latin typeface="Cambria Math"/>
                              <a:ea typeface="Cambria Math" panose="02040503050406030204" pitchFamily="18" charset="0"/>
                            </a:rPr>
                          </m:ctrlPr>
                        </m:dPr>
                        <m:e>
                          <m:r>
                            <a:rPr lang="cs-CZ" sz="2400" b="1" i="1" smtClean="0">
                              <a:solidFill>
                                <a:srgbClr val="8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𝑱</m:t>
                          </m:r>
                        </m:e>
                      </m:d>
                    </m:oMath>
                  </m:oMathPara>
                </a14:m>
                <a:endParaRPr lang="en-US" sz="2400" b="1" dirty="0">
                  <a:solidFill>
                    <a:srgbClr val="800000"/>
                  </a:solidFill>
                  <a:effectLst>
                    <a:outerShdw blurRad="38100" dist="38100" dir="2700000" algn="tl">
                      <a:srgbClr val="000000">
                        <a:alpha val="43137"/>
                      </a:srgbClr>
                    </a:outerShdw>
                  </a:effectLst>
                </a:endParaRPr>
              </a:p>
            </p:txBody>
          </p:sp>
        </mc:Choice>
        <mc:Fallback xmlns="">
          <p:sp>
            <p:nvSpPr>
              <p:cNvPr id="3" name="TextovéPole 2"/>
              <p:cNvSpPr txBox="1">
                <a:spLocks noRot="1" noChangeAspect="1" noMove="1" noResize="1" noEditPoints="1" noAdjustHandles="1" noChangeArrowheads="1" noChangeShapeType="1" noTextEdit="1"/>
              </p:cNvSpPr>
              <p:nvPr/>
            </p:nvSpPr>
            <p:spPr>
              <a:xfrm>
                <a:off x="4231236" y="1960901"/>
                <a:ext cx="2624628" cy="691471"/>
              </a:xfrm>
              <a:prstGeom prst="rect">
                <a:avLst/>
              </a:prstGeom>
              <a:blipFill rotWithShape="0">
                <a:blip r:embed="rId2"/>
                <a:stretch>
                  <a:fillRect b="-7080"/>
                </a:stretch>
              </a:blipFill>
            </p:spPr>
            <p:txBody>
              <a:bodyPr/>
              <a:lstStyle/>
              <a:p>
                <a:r>
                  <a:rPr lang="en-US">
                    <a:noFill/>
                  </a:rPr>
                  <a:t> </a:t>
                </a:r>
              </a:p>
            </p:txBody>
          </p:sp>
        </mc:Fallback>
      </mc:AlternateContent>
      <p:sp>
        <p:nvSpPr>
          <p:cNvPr id="4" name="TextovéPole 3"/>
          <p:cNvSpPr txBox="1"/>
          <p:nvPr/>
        </p:nvSpPr>
        <p:spPr>
          <a:xfrm>
            <a:off x="628650" y="3558479"/>
            <a:ext cx="7948613" cy="923330"/>
          </a:xfrm>
          <a:prstGeom prst="rect">
            <a:avLst/>
          </a:prstGeom>
          <a:noFill/>
        </p:spPr>
        <p:txBody>
          <a:bodyPr wrap="square" rtlCol="0">
            <a:spAutoFit/>
          </a:bodyPr>
          <a:lstStyle/>
          <a:p>
            <a:r>
              <a:rPr lang="cs-CZ" dirty="0" smtClean="0"/>
              <a:t>Vztah platí pouze pro </a:t>
            </a:r>
            <a:r>
              <a:rPr lang="cs-CZ" b="1" i="1" dirty="0" smtClean="0"/>
              <a:t>cívku bez jádra</a:t>
            </a:r>
            <a:r>
              <a:rPr lang="cs-CZ" dirty="0" smtClean="0"/>
              <a:t> (resp. s otevřeným jádrem). Obecný výpočet magnetické energie je složitý. Naštěstí je cívka jedna z nejpoužívanějších součástek, u které si vystačíme s výše uvedeným vztahem, ke kterému lze dospět z indukčnosti.</a:t>
            </a:r>
            <a:endParaRPr lang="en-US" dirty="0"/>
          </a:p>
        </p:txBody>
      </p:sp>
      <p:pic>
        <p:nvPicPr>
          <p:cNvPr id="2050" name="Picture 2" descr="http://fyzika.jreichl.com/data/E_nestacionarni_pole_soubory/image07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75" y="1444623"/>
            <a:ext cx="1895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zseries.in/electronics%20lab/passive%20components/inductors/pictures/air%20core%20induc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661" y="4690665"/>
            <a:ext cx="23431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971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3886" y="-182563"/>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Faradayovy zákony elektrolýzy</a:t>
            </a:r>
            <a:endParaRPr lang="en-US" sz="36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238124" y="800100"/>
                <a:ext cx="8658225" cy="5667375"/>
              </a:xfrm>
            </p:spPr>
            <p:txBody>
              <a:bodyPr>
                <a:normAutofit/>
              </a:bodyPr>
              <a:lstStyle/>
              <a:p>
                <a:pPr marL="0" indent="0">
                  <a:buNone/>
                </a:pPr>
                <a:r>
                  <a:rPr lang="cs-CZ" sz="1800" dirty="0" smtClean="0"/>
                  <a:t>Při elektrolýze ionty na anodě odevzdávají elektrony a na katodě je přijímají. Na elektrodách se tak mohou nahromadit molekuly (příp. atomy), kterých množství lze určit.</a:t>
                </a:r>
              </a:p>
              <a:p>
                <a:pPr marL="0" indent="0">
                  <a:spcAft>
                    <a:spcPts val="1200"/>
                  </a:spcAft>
                  <a:buNone/>
                </a:pPr>
                <a:r>
                  <a:rPr lang="cs-CZ" sz="1800" b="1" i="1" dirty="0" smtClean="0"/>
                  <a:t>1. Hmotnost vyloučené látky je přímo úměrná náboji, který prošel elektrolytem:</a:t>
                </a:r>
              </a:p>
              <a:p>
                <a:pPr marL="0" indent="0">
                  <a:spcAft>
                    <a:spcPts val="1200"/>
                  </a:spcAft>
                  <a:buNone/>
                </a:pPr>
                <a14:m>
                  <m:oMathPara xmlns:m="http://schemas.openxmlformats.org/officeDocument/2006/math">
                    <m:oMathParaPr>
                      <m:jc m:val="centerGroup"/>
                    </m:oMathParaPr>
                    <m:oMath xmlns:m="http://schemas.openxmlformats.org/officeDocument/2006/math">
                      <m:r>
                        <a:rPr lang="cs-CZ" sz="1800" b="1" i="1" smtClean="0">
                          <a:solidFill>
                            <a:srgbClr val="800000"/>
                          </a:solidFill>
                          <a:latin typeface="Cambria Math" panose="02040503050406030204" pitchFamily="18" charset="0"/>
                        </a:rPr>
                        <m:t>𝒎</m:t>
                      </m:r>
                      <m:r>
                        <a:rPr lang="cs-CZ" sz="1800" b="1" i="1" smtClean="0">
                          <a:solidFill>
                            <a:srgbClr val="800000"/>
                          </a:solidFill>
                          <a:latin typeface="Cambria Math" panose="02040503050406030204" pitchFamily="18" charset="0"/>
                        </a:rPr>
                        <m:t>=</m:t>
                      </m:r>
                      <m:r>
                        <a:rPr lang="cs-CZ" sz="1800" b="1" i="1" smtClean="0">
                          <a:solidFill>
                            <a:srgbClr val="800000"/>
                          </a:solidFill>
                          <a:latin typeface="Cambria Math" panose="02040503050406030204" pitchFamily="18" charset="0"/>
                        </a:rPr>
                        <m:t>𝑨</m:t>
                      </m:r>
                      <m:r>
                        <a:rPr lang="cs-CZ" sz="1800" b="1" i="1" smtClean="0">
                          <a:solidFill>
                            <a:srgbClr val="800000"/>
                          </a:solidFill>
                          <a:latin typeface="Cambria Math" panose="02040503050406030204" pitchFamily="18" charset="0"/>
                          <a:ea typeface="Cambria Math" panose="02040503050406030204" pitchFamily="18" charset="0"/>
                        </a:rPr>
                        <m:t>∙</m:t>
                      </m:r>
                      <m:r>
                        <a:rPr lang="cs-CZ" sz="1800" b="1" i="1" smtClean="0">
                          <a:solidFill>
                            <a:srgbClr val="800000"/>
                          </a:solidFill>
                          <a:latin typeface="Cambria Math" panose="02040503050406030204" pitchFamily="18" charset="0"/>
                          <a:ea typeface="Cambria Math" panose="02040503050406030204" pitchFamily="18" charset="0"/>
                        </a:rPr>
                        <m:t>𝑸</m:t>
                      </m:r>
                      <m:r>
                        <a:rPr lang="cs-CZ" sz="1800" b="1" i="1" smtClean="0">
                          <a:solidFill>
                            <a:srgbClr val="800000"/>
                          </a:solidFill>
                          <a:latin typeface="Cambria Math" panose="02040503050406030204" pitchFamily="18" charset="0"/>
                          <a:ea typeface="Cambria Math" panose="02040503050406030204" pitchFamily="18" charset="0"/>
                        </a:rPr>
                        <m:t>=</m:t>
                      </m:r>
                      <m:r>
                        <a:rPr lang="cs-CZ" sz="1800" b="1" i="1" smtClean="0">
                          <a:solidFill>
                            <a:srgbClr val="800000"/>
                          </a:solidFill>
                          <a:latin typeface="Cambria Math" panose="02040503050406030204" pitchFamily="18" charset="0"/>
                          <a:ea typeface="Cambria Math" panose="02040503050406030204" pitchFamily="18" charset="0"/>
                        </a:rPr>
                        <m:t>𝑨</m:t>
                      </m:r>
                      <m:r>
                        <a:rPr lang="cs-CZ" sz="1800" b="1" i="1" smtClean="0">
                          <a:solidFill>
                            <a:srgbClr val="800000"/>
                          </a:solidFill>
                          <a:latin typeface="Cambria Math" panose="02040503050406030204" pitchFamily="18" charset="0"/>
                          <a:ea typeface="Cambria Math" panose="02040503050406030204" pitchFamily="18" charset="0"/>
                        </a:rPr>
                        <m:t>∙</m:t>
                      </m:r>
                      <m:r>
                        <a:rPr lang="cs-CZ" sz="1800" b="1" i="1" smtClean="0">
                          <a:solidFill>
                            <a:srgbClr val="800000"/>
                          </a:solidFill>
                          <a:latin typeface="Cambria Math" panose="02040503050406030204" pitchFamily="18" charset="0"/>
                          <a:ea typeface="Cambria Math" panose="02040503050406030204" pitchFamily="18" charset="0"/>
                        </a:rPr>
                        <m:t>𝑰</m:t>
                      </m:r>
                      <m:r>
                        <a:rPr lang="cs-CZ" sz="1800" b="1" i="1" smtClean="0">
                          <a:solidFill>
                            <a:srgbClr val="800000"/>
                          </a:solidFill>
                          <a:latin typeface="Cambria Math" panose="02040503050406030204" pitchFamily="18" charset="0"/>
                          <a:ea typeface="Cambria Math" panose="02040503050406030204" pitchFamily="18" charset="0"/>
                        </a:rPr>
                        <m:t>∙</m:t>
                      </m:r>
                      <m:r>
                        <a:rPr lang="cs-CZ" sz="1800" b="1" i="1" smtClean="0">
                          <a:solidFill>
                            <a:srgbClr val="800000"/>
                          </a:solidFill>
                          <a:latin typeface="Cambria Math" panose="02040503050406030204" pitchFamily="18" charset="0"/>
                          <a:ea typeface="Cambria Math" panose="02040503050406030204" pitchFamily="18" charset="0"/>
                        </a:rPr>
                        <m:t>𝒕</m:t>
                      </m:r>
                    </m:oMath>
                  </m:oMathPara>
                </a14:m>
                <a:endParaRPr lang="cs-CZ" sz="1800" b="1" i="1" dirty="0" smtClean="0">
                  <a:solidFill>
                    <a:srgbClr val="800000"/>
                  </a:solidFill>
                  <a:ea typeface="Cambria Math" panose="02040503050406030204" pitchFamily="18" charset="0"/>
                </a:endParaRPr>
              </a:p>
              <a:p>
                <a:pPr marL="0" indent="0">
                  <a:buNone/>
                </a:pPr>
                <a:r>
                  <a:rPr lang="cs-CZ" sz="1800" b="1" dirty="0" smtClean="0">
                    <a:solidFill>
                      <a:srgbClr val="800000"/>
                    </a:solidFill>
                    <a:effectLst>
                      <a:outerShdw blurRad="38100" dist="38100" dir="2700000" algn="tl">
                        <a:srgbClr val="000000">
                          <a:alpha val="43137"/>
                        </a:srgbClr>
                      </a:outerShdw>
                    </a:effectLst>
                  </a:rPr>
                  <a:t>A</a:t>
                </a:r>
                <a:r>
                  <a:rPr lang="cs-CZ" sz="1800" dirty="0" smtClean="0"/>
                  <a:t> – elektrochemický ekvivalent látky; [</a:t>
                </a:r>
                <a:r>
                  <a:rPr lang="cs-CZ" sz="1800" i="1" dirty="0" smtClean="0"/>
                  <a:t>kg.C</a:t>
                </a:r>
                <a:r>
                  <a:rPr lang="cs-CZ" sz="1800" i="1" baseline="30000" dirty="0" smtClean="0"/>
                  <a:t>-1</a:t>
                </a:r>
                <a:r>
                  <a:rPr lang="cs-CZ" sz="1800" dirty="0" smtClean="0"/>
                  <a:t>]</a:t>
                </a:r>
              </a:p>
              <a:p>
                <a:pPr marL="0" indent="0">
                  <a:buNone/>
                </a:pPr>
                <a:endParaRPr lang="cs-CZ" sz="1800" b="1" i="1" dirty="0">
                  <a:solidFill>
                    <a:srgbClr val="800000"/>
                  </a:solidFill>
                </a:endParaRPr>
              </a:p>
              <a:p>
                <a:pPr marL="0" indent="0">
                  <a:spcAft>
                    <a:spcPts val="1200"/>
                  </a:spcAft>
                  <a:buNone/>
                </a:pPr>
                <a:r>
                  <a:rPr lang="cs-CZ" sz="1800" b="1" i="1" dirty="0" smtClean="0"/>
                  <a:t>2. Zpřesnění elektrochemického ekvivalentu:</a:t>
                </a:r>
              </a:p>
              <a:p>
                <a:pPr marL="0" indent="0">
                  <a:spcAft>
                    <a:spcPts val="1200"/>
                  </a:spcAft>
                  <a:buNone/>
                </a:pPr>
                <a14:m>
                  <m:oMathPara xmlns:m="http://schemas.openxmlformats.org/officeDocument/2006/math">
                    <m:oMathParaPr>
                      <m:jc m:val="centerGroup"/>
                    </m:oMathParaPr>
                    <m:oMath xmlns:m="http://schemas.openxmlformats.org/officeDocument/2006/math">
                      <m:r>
                        <a:rPr lang="cs-CZ" sz="1800" b="1" i="1" smtClean="0">
                          <a:solidFill>
                            <a:srgbClr val="800000"/>
                          </a:solidFill>
                          <a:latin typeface="Cambria Math" panose="02040503050406030204" pitchFamily="18" charset="0"/>
                        </a:rPr>
                        <m:t>𝑨</m:t>
                      </m:r>
                      <m:r>
                        <a:rPr lang="cs-CZ" sz="1800" b="1" i="1" smtClean="0">
                          <a:solidFill>
                            <a:srgbClr val="800000"/>
                          </a:solidFill>
                          <a:latin typeface="Cambria Math" panose="02040503050406030204" pitchFamily="18" charset="0"/>
                        </a:rPr>
                        <m:t>=</m:t>
                      </m:r>
                      <m:f>
                        <m:fPr>
                          <m:ctrlPr>
                            <a:rPr lang="cs-CZ" sz="1800" b="1" i="1" smtClean="0">
                              <a:solidFill>
                                <a:srgbClr val="800000"/>
                              </a:solidFill>
                              <a:latin typeface="Cambria Math"/>
                            </a:rPr>
                          </m:ctrlPr>
                        </m:fPr>
                        <m:num>
                          <m:sSub>
                            <m:sSubPr>
                              <m:ctrlPr>
                                <a:rPr lang="cs-CZ" sz="1800" b="1" i="1" smtClean="0">
                                  <a:solidFill>
                                    <a:srgbClr val="800000"/>
                                  </a:solidFill>
                                  <a:latin typeface="Cambria Math"/>
                                </a:rPr>
                              </m:ctrlPr>
                            </m:sSubPr>
                            <m:e>
                              <m:r>
                                <a:rPr lang="cs-CZ" sz="1800" b="1" i="1" smtClean="0">
                                  <a:solidFill>
                                    <a:srgbClr val="800000"/>
                                  </a:solidFill>
                                  <a:latin typeface="Cambria Math" panose="02040503050406030204" pitchFamily="18" charset="0"/>
                                </a:rPr>
                                <m:t>𝑴</m:t>
                              </m:r>
                            </m:e>
                            <m:sub>
                              <m:r>
                                <a:rPr lang="cs-CZ" sz="1800" b="1" i="1" smtClean="0">
                                  <a:solidFill>
                                    <a:srgbClr val="800000"/>
                                  </a:solidFill>
                                  <a:latin typeface="Cambria Math" panose="02040503050406030204" pitchFamily="18" charset="0"/>
                                </a:rPr>
                                <m:t>𝒎</m:t>
                              </m:r>
                            </m:sub>
                          </m:sSub>
                        </m:num>
                        <m:den>
                          <m:r>
                            <a:rPr lang="cs-CZ" sz="1800" b="1" i="1" smtClean="0">
                              <a:solidFill>
                                <a:srgbClr val="800000"/>
                              </a:solidFill>
                              <a:latin typeface="Cambria Math" panose="02040503050406030204" pitchFamily="18" charset="0"/>
                            </a:rPr>
                            <m:t>𝑭𝒛</m:t>
                          </m:r>
                        </m:den>
                      </m:f>
                    </m:oMath>
                  </m:oMathPara>
                </a14:m>
                <a:endParaRPr lang="cs-CZ" sz="1800" b="1" i="1" dirty="0" smtClean="0"/>
              </a:p>
              <a:p>
                <a:pPr marL="0" indent="0">
                  <a:buNone/>
                </a:pPr>
                <a:r>
                  <a:rPr lang="cs-CZ" sz="1800" b="1" dirty="0" smtClean="0">
                    <a:solidFill>
                      <a:srgbClr val="800000"/>
                    </a:solidFill>
                    <a:effectLst>
                      <a:outerShdw blurRad="38100" dist="38100" dir="2700000" algn="tl">
                        <a:srgbClr val="000000">
                          <a:alpha val="43137"/>
                        </a:srgbClr>
                      </a:outerShdw>
                    </a:effectLst>
                  </a:rPr>
                  <a:t>F </a:t>
                </a:r>
                <a:r>
                  <a:rPr lang="cs-CZ" sz="1800" dirty="0" smtClean="0"/>
                  <a:t>– Faradayova konstanta; </a:t>
                </a:r>
                <a:r>
                  <a:rPr lang="cs-CZ" sz="1800" i="1" dirty="0" smtClean="0"/>
                  <a:t>F = N</a:t>
                </a:r>
                <a:r>
                  <a:rPr lang="cs-CZ" sz="1800" i="1" baseline="-25000" dirty="0" smtClean="0"/>
                  <a:t>A</a:t>
                </a:r>
                <a:r>
                  <a:rPr lang="cs-CZ" sz="1800" i="1" dirty="0" smtClean="0"/>
                  <a:t> . e = </a:t>
                </a:r>
                <a:r>
                  <a:rPr lang="cs-CZ" sz="1800" dirty="0" smtClean="0"/>
                  <a:t>9,65.10</a:t>
                </a:r>
                <a:r>
                  <a:rPr lang="cs-CZ" sz="1800" baseline="30000" dirty="0" smtClean="0"/>
                  <a:t>4</a:t>
                </a:r>
                <a:r>
                  <a:rPr lang="cs-CZ" sz="1800" dirty="0" smtClean="0"/>
                  <a:t> </a:t>
                </a:r>
                <a:r>
                  <a:rPr lang="cs-CZ" sz="1800" i="1" dirty="0" smtClean="0"/>
                  <a:t>C.mol</a:t>
                </a:r>
                <a:r>
                  <a:rPr lang="cs-CZ" sz="1800" i="1" baseline="30000" dirty="0" smtClean="0"/>
                  <a:t>-1</a:t>
                </a:r>
                <a:endParaRPr lang="cs-CZ" sz="1800" i="1" dirty="0"/>
              </a:p>
              <a:p>
                <a:pPr marL="0" indent="0">
                  <a:buNone/>
                </a:pPr>
                <a:r>
                  <a:rPr lang="cs-CZ" sz="1800" b="1" dirty="0" smtClean="0">
                    <a:solidFill>
                      <a:srgbClr val="800000"/>
                    </a:solidFill>
                    <a:effectLst>
                      <a:outerShdw blurRad="38100" dist="38100" dir="2700000" algn="tl">
                        <a:srgbClr val="000000">
                          <a:alpha val="43137"/>
                        </a:srgbClr>
                      </a:outerShdw>
                    </a:effectLst>
                  </a:rPr>
                  <a:t>z</a:t>
                </a:r>
                <a:r>
                  <a:rPr lang="cs-CZ" sz="1800" dirty="0" smtClean="0"/>
                  <a:t> – počet elementárních nábojů (elektronů) pro vyloučení molekuly</a:t>
                </a:r>
                <a:endParaRPr lang="cs-CZ" sz="1800" b="1" baseline="30000" dirty="0">
                  <a:solidFill>
                    <a:srgbClr val="800000"/>
                  </a:solidFill>
                  <a:effectLst>
                    <a:outerShdw blurRad="38100" dist="38100" dir="2700000" algn="tl">
                      <a:srgbClr val="000000">
                        <a:alpha val="43137"/>
                      </a:srgbClr>
                    </a:outerShdw>
                  </a:effectLst>
                </a:endParaRPr>
              </a:p>
              <a:p>
                <a:pPr marL="0" indent="0">
                  <a:buNone/>
                </a:pPr>
                <a:r>
                  <a:rPr lang="cs-CZ" sz="1800" b="1" dirty="0" smtClean="0">
                    <a:solidFill>
                      <a:srgbClr val="800000"/>
                    </a:solidFill>
                    <a:effectLst>
                      <a:outerShdw blurRad="38100" dist="38100" dir="2700000" algn="tl">
                        <a:srgbClr val="000000">
                          <a:alpha val="43137"/>
                        </a:srgbClr>
                      </a:outerShdw>
                    </a:effectLst>
                  </a:rPr>
                  <a:t>M</a:t>
                </a:r>
                <a:r>
                  <a:rPr lang="cs-CZ" sz="1800" b="1" baseline="-25000" dirty="0" smtClean="0">
                    <a:solidFill>
                      <a:srgbClr val="800000"/>
                    </a:solidFill>
                    <a:effectLst>
                      <a:outerShdw blurRad="38100" dist="38100" dir="2700000" algn="tl">
                        <a:srgbClr val="000000">
                          <a:alpha val="43137"/>
                        </a:srgbClr>
                      </a:outerShdw>
                    </a:effectLst>
                  </a:rPr>
                  <a:t>m</a:t>
                </a:r>
                <a:r>
                  <a:rPr lang="cs-CZ" sz="1800" dirty="0" smtClean="0"/>
                  <a:t> – molární hmotnost</a:t>
                </a:r>
              </a:p>
              <a:p>
                <a:pPr marL="0" indent="0">
                  <a:buNone/>
                </a:pPr>
                <a:endParaRPr lang="cs-CZ" sz="1800" dirty="0"/>
              </a:p>
              <a:p>
                <a:pPr marL="0" indent="0">
                  <a:buNone/>
                </a:pPr>
                <a:r>
                  <a:rPr lang="cs-CZ" sz="1800" i="1" dirty="0" smtClean="0"/>
                  <a:t>Význam 2. zákona je ten, že látkové množství různých látek vyloučených při elektrolýze stejným nábojem jsou chemicky ekvivalentní (mohou se v chemické </a:t>
                </a:r>
                <a:r>
                  <a:rPr lang="cs-CZ" sz="1800" i="1" dirty="0"/>
                  <a:t>s</a:t>
                </a:r>
                <a:r>
                  <a:rPr lang="cs-CZ" sz="1800" i="1" dirty="0" smtClean="0"/>
                  <a:t>loučenině navzájem nahradit nebo sloučit).</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238124" y="800100"/>
                <a:ext cx="8658225" cy="5667375"/>
              </a:xfrm>
              <a:blipFill rotWithShape="0">
                <a:blip r:embed="rId2"/>
                <a:stretch>
                  <a:fillRect l="-634" t="-968"/>
                </a:stretch>
              </a:blipFill>
            </p:spPr>
            <p:txBody>
              <a:bodyPr/>
              <a:lstStyle/>
              <a:p>
                <a:r>
                  <a:rPr lang="en-US">
                    <a:noFill/>
                  </a:rPr>
                  <a:t> </a:t>
                </a:r>
              </a:p>
            </p:txBody>
          </p:sp>
        </mc:Fallback>
      </mc:AlternateContent>
    </p:spTree>
    <p:extLst>
      <p:ext uri="{BB962C8B-B14F-4D97-AF65-F5344CB8AC3E}">
        <p14:creationId xmlns:p14="http://schemas.microsoft.com/office/powerpoint/2010/main" val="2709101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628650" y="114012"/>
            <a:ext cx="78867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cs-CZ" sz="3600" b="1" u="sng" dirty="0" smtClean="0">
                <a:effectLst>
                  <a:outerShdw blurRad="38100" dist="38100" dir="2700000" algn="tl">
                    <a:srgbClr val="000000">
                      <a:alpha val="43137"/>
                    </a:srgbClr>
                  </a:outerShdw>
                </a:effectLst>
              </a:rPr>
              <a:t>Příklad</a:t>
            </a:r>
            <a:endParaRPr lang="cs-CZ" sz="3600" b="1" u="sng" dirty="0">
              <a:effectLst>
                <a:outerShdw blurRad="38100" dist="38100" dir="2700000" algn="tl">
                  <a:srgbClr val="000000">
                    <a:alpha val="43137"/>
                  </a:srgbClr>
                </a:outerShdw>
              </a:effectLst>
            </a:endParaRPr>
          </a:p>
        </p:txBody>
      </p:sp>
      <p:sp>
        <p:nvSpPr>
          <p:cNvPr id="3" name="TextovéPole 2"/>
          <p:cNvSpPr txBox="1"/>
          <p:nvPr/>
        </p:nvSpPr>
        <p:spPr>
          <a:xfrm>
            <a:off x="314325" y="933450"/>
            <a:ext cx="8458200" cy="677108"/>
          </a:xfrm>
          <a:prstGeom prst="rect">
            <a:avLst/>
          </a:prstGeom>
          <a:noFill/>
        </p:spPr>
        <p:txBody>
          <a:bodyPr wrap="square" rtlCol="0">
            <a:spAutoFit/>
          </a:bodyPr>
          <a:lstStyle/>
          <a:p>
            <a:r>
              <a:rPr lang="cs-CZ" sz="1900" dirty="0" smtClean="0"/>
              <a:t>Energie magnetického pole cívky, kterou prochází proud 200 mA je 5 mJ. Jakou má cívka indukčnost?</a:t>
            </a:r>
            <a:endParaRPr lang="cs-CZ" sz="1900" dirty="0"/>
          </a:p>
        </p:txBody>
      </p:sp>
      <p:grpSp>
        <p:nvGrpSpPr>
          <p:cNvPr id="4" name="Skupina 3"/>
          <p:cNvGrpSpPr/>
          <p:nvPr/>
        </p:nvGrpSpPr>
        <p:grpSpPr>
          <a:xfrm>
            <a:off x="314325" y="1658848"/>
            <a:ext cx="4145973" cy="925007"/>
            <a:chOff x="363682" y="2026227"/>
            <a:chExt cx="4145973" cy="925007"/>
          </a:xfrm>
        </p:grpSpPr>
        <p:sp>
          <p:nvSpPr>
            <p:cNvPr id="5" name="TextovéPole 4"/>
            <p:cNvSpPr txBox="1"/>
            <p:nvPr/>
          </p:nvSpPr>
          <p:spPr>
            <a:xfrm>
              <a:off x="363682" y="2026227"/>
              <a:ext cx="4145973" cy="923330"/>
            </a:xfrm>
            <a:prstGeom prst="rect">
              <a:avLst/>
            </a:prstGeom>
            <a:noFill/>
          </p:spPr>
          <p:txBody>
            <a:bodyPr wrap="square" rtlCol="0">
              <a:spAutoFit/>
            </a:bodyPr>
            <a:lstStyle/>
            <a:p>
              <a:r>
                <a:rPr lang="cs-CZ" i="1" dirty="0"/>
                <a:t>I</a:t>
              </a:r>
              <a:r>
                <a:rPr lang="cs-CZ" dirty="0" smtClean="0"/>
                <a:t> = 200 </a:t>
              </a:r>
              <a:r>
                <a:rPr lang="cs-CZ" i="1" dirty="0" smtClean="0"/>
                <a:t>mA</a:t>
              </a:r>
              <a:r>
                <a:rPr lang="cs-CZ" dirty="0" smtClean="0"/>
                <a:t> = 0,2 </a:t>
              </a:r>
              <a:r>
                <a:rPr lang="cs-CZ" i="1" dirty="0" smtClean="0"/>
                <a:t>A</a:t>
              </a:r>
            </a:p>
            <a:p>
              <a:r>
                <a:rPr lang="cs-CZ" i="1" dirty="0" smtClean="0"/>
                <a:t>E</a:t>
              </a:r>
              <a:r>
                <a:rPr lang="cs-CZ" i="1" baseline="-25000" dirty="0" smtClean="0"/>
                <a:t>m</a:t>
              </a:r>
              <a:r>
                <a:rPr lang="cs-CZ" dirty="0" smtClean="0"/>
                <a:t> = 5 </a:t>
              </a:r>
              <a:r>
                <a:rPr lang="cs-CZ" i="1" dirty="0" smtClean="0"/>
                <a:t>mJ</a:t>
              </a:r>
              <a:r>
                <a:rPr lang="cs-CZ" dirty="0" smtClean="0"/>
                <a:t> = 0,005 </a:t>
              </a:r>
              <a:r>
                <a:rPr lang="cs-CZ" i="1" dirty="0" smtClean="0"/>
                <a:t>J</a:t>
              </a:r>
            </a:p>
            <a:p>
              <a:r>
                <a:rPr lang="cs-CZ" i="1" dirty="0"/>
                <a:t>L</a:t>
              </a:r>
              <a:r>
                <a:rPr lang="cs-CZ" i="1" dirty="0" smtClean="0"/>
                <a:t> </a:t>
              </a:r>
              <a:r>
                <a:rPr lang="cs-CZ" dirty="0" smtClean="0"/>
                <a:t>= ? </a:t>
              </a:r>
              <a:r>
                <a:rPr lang="cs-CZ" i="1" dirty="0"/>
                <a:t>H</a:t>
              </a:r>
            </a:p>
          </p:txBody>
        </p:sp>
        <p:cxnSp>
          <p:nvCxnSpPr>
            <p:cNvPr id="6" name="Přímá spojnice 5"/>
            <p:cNvCxnSpPr/>
            <p:nvPr/>
          </p:nvCxnSpPr>
          <p:spPr>
            <a:xfrm flipV="1">
              <a:off x="430357" y="2951234"/>
              <a:ext cx="22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ovéPole 6"/>
              <p:cNvSpPr txBox="1"/>
              <p:nvPr/>
            </p:nvSpPr>
            <p:spPr>
              <a:xfrm>
                <a:off x="381000" y="2780051"/>
                <a:ext cx="1431417" cy="5473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900" b="1" i="1" smtClean="0">
                              <a:solidFill>
                                <a:schemeClr val="tx1"/>
                              </a:solidFill>
                              <a:effectLst/>
                              <a:latin typeface="Cambria Math"/>
                            </a:rPr>
                          </m:ctrlPr>
                        </m:sSubPr>
                        <m:e>
                          <m:r>
                            <a:rPr lang="cs-CZ" sz="1900" b="1" i="1" smtClean="0">
                              <a:solidFill>
                                <a:schemeClr val="tx1"/>
                              </a:solidFill>
                              <a:effectLst/>
                              <a:latin typeface="Cambria Math" panose="02040503050406030204" pitchFamily="18" charset="0"/>
                            </a:rPr>
                            <m:t>𝑬</m:t>
                          </m:r>
                        </m:e>
                        <m:sub>
                          <m:r>
                            <a:rPr lang="cs-CZ" sz="1900" b="1" i="1" smtClean="0">
                              <a:solidFill>
                                <a:schemeClr val="tx1"/>
                              </a:solidFill>
                              <a:effectLst/>
                              <a:latin typeface="Cambria Math" panose="02040503050406030204" pitchFamily="18" charset="0"/>
                            </a:rPr>
                            <m:t>𝒎</m:t>
                          </m:r>
                        </m:sub>
                      </m:sSub>
                      <m:r>
                        <a:rPr lang="cs-CZ" sz="1900" b="1" i="1" smtClean="0">
                          <a:solidFill>
                            <a:schemeClr val="tx1"/>
                          </a:solidFill>
                          <a:effectLst/>
                          <a:latin typeface="Cambria Math" panose="02040503050406030204" pitchFamily="18" charset="0"/>
                        </a:rPr>
                        <m:t>=</m:t>
                      </m:r>
                      <m:f>
                        <m:fPr>
                          <m:ctrlPr>
                            <a:rPr lang="cs-CZ" sz="1900" b="1" i="1" smtClean="0">
                              <a:solidFill>
                                <a:schemeClr val="tx1"/>
                              </a:solidFill>
                              <a:effectLst/>
                              <a:latin typeface="Cambria Math"/>
                            </a:rPr>
                          </m:ctrlPr>
                        </m:fPr>
                        <m:num>
                          <m:r>
                            <a:rPr lang="cs-CZ" sz="1900" b="1" i="1" smtClean="0">
                              <a:solidFill>
                                <a:schemeClr val="tx1"/>
                              </a:solidFill>
                              <a:effectLst/>
                              <a:latin typeface="Cambria Math" panose="02040503050406030204" pitchFamily="18" charset="0"/>
                            </a:rPr>
                            <m:t>𝟏</m:t>
                          </m:r>
                        </m:num>
                        <m:den>
                          <m:r>
                            <a:rPr lang="cs-CZ" sz="1900" b="1" i="1" smtClean="0">
                              <a:solidFill>
                                <a:schemeClr val="tx1"/>
                              </a:solidFill>
                              <a:effectLst/>
                              <a:latin typeface="Cambria Math" panose="02040503050406030204" pitchFamily="18" charset="0"/>
                            </a:rPr>
                            <m:t>𝟐</m:t>
                          </m:r>
                        </m:den>
                      </m:f>
                      <m:r>
                        <a:rPr lang="cs-CZ" sz="1900" b="1" i="1" smtClean="0">
                          <a:solidFill>
                            <a:schemeClr val="tx1"/>
                          </a:solidFill>
                          <a:effectLst/>
                          <a:latin typeface="Cambria Math" panose="02040503050406030204" pitchFamily="18" charset="0"/>
                        </a:rPr>
                        <m:t>𝑳</m:t>
                      </m:r>
                      <m:r>
                        <a:rPr lang="cs-CZ" sz="1900" b="1" i="1" smtClean="0">
                          <a:solidFill>
                            <a:schemeClr val="tx1"/>
                          </a:solidFill>
                          <a:effectLst/>
                          <a:latin typeface="Cambria Math" panose="02040503050406030204" pitchFamily="18" charset="0"/>
                          <a:ea typeface="Cambria Math" panose="02040503050406030204" pitchFamily="18" charset="0"/>
                        </a:rPr>
                        <m:t>∙</m:t>
                      </m:r>
                      <m:sSup>
                        <m:sSupPr>
                          <m:ctrlPr>
                            <a:rPr lang="cs-CZ" sz="1900" b="1" i="1" smtClean="0">
                              <a:solidFill>
                                <a:schemeClr val="tx1"/>
                              </a:solidFill>
                              <a:effectLst/>
                              <a:latin typeface="Cambria Math"/>
                              <a:ea typeface="Cambria Math" panose="02040503050406030204" pitchFamily="18" charset="0"/>
                            </a:rPr>
                          </m:ctrlPr>
                        </m:sSupPr>
                        <m:e>
                          <m:r>
                            <a:rPr lang="cs-CZ" sz="1900" b="1" i="1" smtClean="0">
                              <a:solidFill>
                                <a:schemeClr val="tx1"/>
                              </a:solidFill>
                              <a:effectLst/>
                              <a:latin typeface="Cambria Math" panose="02040503050406030204" pitchFamily="18" charset="0"/>
                              <a:ea typeface="Cambria Math" panose="02040503050406030204" pitchFamily="18" charset="0"/>
                            </a:rPr>
                            <m:t>𝑰</m:t>
                          </m:r>
                        </m:e>
                        <m:sup>
                          <m:r>
                            <a:rPr lang="cs-CZ" sz="1900" b="1" i="1" smtClean="0">
                              <a:solidFill>
                                <a:schemeClr val="tx1"/>
                              </a:solidFill>
                              <a:effectLst/>
                              <a:latin typeface="Cambria Math" panose="02040503050406030204" pitchFamily="18" charset="0"/>
                              <a:ea typeface="Cambria Math" panose="02040503050406030204" pitchFamily="18" charset="0"/>
                            </a:rPr>
                            <m:t>𝟐</m:t>
                          </m:r>
                        </m:sup>
                      </m:sSup>
                    </m:oMath>
                  </m:oMathPara>
                </a14:m>
                <a:endParaRPr lang="en-US" sz="1900" b="1" dirty="0">
                  <a:solidFill>
                    <a:schemeClr val="tx1"/>
                  </a:solidFill>
                  <a:effectLst/>
                </a:endParaRPr>
              </a:p>
            </p:txBody>
          </p:sp>
        </mc:Choice>
        <mc:Fallback xmlns="">
          <p:sp>
            <p:nvSpPr>
              <p:cNvPr id="7" name="TextovéPole 6"/>
              <p:cNvSpPr txBox="1">
                <a:spLocks noRot="1" noChangeAspect="1" noMove="1" noResize="1" noEditPoints="1" noAdjustHandles="1" noChangeArrowheads="1" noChangeShapeType="1" noTextEdit="1"/>
              </p:cNvSpPr>
              <p:nvPr/>
            </p:nvSpPr>
            <p:spPr>
              <a:xfrm>
                <a:off x="381000" y="2780051"/>
                <a:ext cx="1431417" cy="547394"/>
              </a:xfrm>
              <a:prstGeom prst="rect">
                <a:avLst/>
              </a:prstGeom>
              <a:blipFill rotWithShape="0">
                <a:blip r:embed="rId2"/>
                <a:stretch>
                  <a:fillRect/>
                </a:stretch>
              </a:blipFill>
            </p:spPr>
            <p:txBody>
              <a:bodyPr/>
              <a:lstStyle/>
              <a:p>
                <a:r>
                  <a:rPr lang="cs-CZ">
                    <a:noFill/>
                  </a:rPr>
                  <a:t> </a:t>
                </a:r>
              </a:p>
            </p:txBody>
          </p:sp>
        </mc:Fallback>
      </mc:AlternateContent>
      <p:grpSp>
        <p:nvGrpSpPr>
          <p:cNvPr id="11" name="Skupina 10"/>
          <p:cNvGrpSpPr/>
          <p:nvPr/>
        </p:nvGrpSpPr>
        <p:grpSpPr>
          <a:xfrm>
            <a:off x="381000" y="3719512"/>
            <a:ext cx="3496229" cy="555280"/>
            <a:chOff x="381000" y="3719512"/>
            <a:chExt cx="3496229" cy="555280"/>
          </a:xfrm>
        </p:grpSpPr>
        <mc:AlternateContent xmlns:mc="http://schemas.openxmlformats.org/markup-compatibility/2006" xmlns:a14="http://schemas.microsoft.com/office/drawing/2010/main">
          <mc:Choice Requires="a14">
            <p:sp>
              <p:nvSpPr>
                <p:cNvPr id="8" name="TextovéPole 7"/>
                <p:cNvSpPr txBox="1"/>
                <p:nvPr/>
              </p:nvSpPr>
              <p:spPr>
                <a:xfrm>
                  <a:off x="381000" y="3719512"/>
                  <a:ext cx="3418948" cy="5552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cs-CZ" b="1" i="0" smtClean="0">
                            <a:latin typeface="Cambria Math" panose="02040503050406030204" pitchFamily="18" charset="0"/>
                          </a:rPr>
                          <m:t>𝐋</m:t>
                        </m:r>
                        <m:r>
                          <a:rPr lang="cs-CZ" b="0" i="0"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2</m:t>
                            </m:r>
                            <m:r>
                              <a:rPr lang="cs-CZ" b="0" i="1" smtClean="0">
                                <a:latin typeface="Cambria Math" panose="02040503050406030204" pitchFamily="18" charset="0"/>
                                <a:ea typeface="Cambria Math" panose="02040503050406030204" pitchFamily="18" charset="0"/>
                              </a:rPr>
                              <m:t>∙</m:t>
                            </m:r>
                            <m:sSub>
                              <m:sSubPr>
                                <m:ctrlPr>
                                  <a:rPr lang="cs-CZ" b="0" i="1" smtClean="0">
                                    <a:latin typeface="Cambria Math"/>
                                    <a:ea typeface="Cambria Math" panose="02040503050406030204" pitchFamily="18" charset="0"/>
                                  </a:rPr>
                                </m:ctrlPr>
                              </m:sSubPr>
                              <m:e>
                                <m:r>
                                  <a:rPr lang="cs-CZ" b="0" i="1" smtClean="0">
                                    <a:latin typeface="Cambria Math" panose="02040503050406030204" pitchFamily="18" charset="0"/>
                                    <a:ea typeface="Cambria Math" panose="02040503050406030204" pitchFamily="18" charset="0"/>
                                  </a:rPr>
                                  <m:t>𝐸</m:t>
                                </m:r>
                              </m:e>
                              <m:sub>
                                <m:r>
                                  <a:rPr lang="cs-CZ" b="0" i="1" smtClean="0">
                                    <a:latin typeface="Cambria Math" panose="02040503050406030204" pitchFamily="18" charset="0"/>
                                    <a:ea typeface="Cambria Math" panose="02040503050406030204" pitchFamily="18" charset="0"/>
                                  </a:rPr>
                                  <m:t>𝑚</m:t>
                                </m:r>
                              </m:sub>
                            </m:sSub>
                          </m:num>
                          <m:den>
                            <m:sSup>
                              <m:sSupPr>
                                <m:ctrlPr>
                                  <a:rPr lang="cs-CZ" b="0" i="1" smtClean="0">
                                    <a:latin typeface="Cambria Math"/>
                                  </a:rPr>
                                </m:ctrlPr>
                              </m:sSupPr>
                              <m:e>
                                <m:r>
                                  <a:rPr lang="cs-CZ" b="0" i="1" smtClean="0">
                                    <a:latin typeface="Cambria Math" panose="02040503050406030204" pitchFamily="18" charset="0"/>
                                  </a:rPr>
                                  <m:t>𝐼</m:t>
                                </m:r>
                              </m:e>
                              <m:sup>
                                <m:r>
                                  <a:rPr lang="cs-CZ" b="0" i="1" smtClean="0">
                                    <a:latin typeface="Cambria Math" panose="02040503050406030204" pitchFamily="18" charset="0"/>
                                  </a:rPr>
                                  <m:t>2</m:t>
                                </m:r>
                              </m:sup>
                            </m:sSup>
                          </m:den>
                        </m:f>
                        <m:r>
                          <a:rPr lang="cs-CZ" b="0" i="1" smtClean="0">
                            <a:latin typeface="Cambria Math" panose="02040503050406030204" pitchFamily="18" charset="0"/>
                          </a:rPr>
                          <m:t>=</m:t>
                        </m:r>
                        <m:f>
                          <m:fPr>
                            <m:ctrlPr>
                              <a:rPr lang="cs-CZ" b="0" i="1" smtClean="0">
                                <a:latin typeface="Cambria Math"/>
                              </a:rPr>
                            </m:ctrlPr>
                          </m:fPr>
                          <m:num>
                            <m:r>
                              <a:rPr lang="cs-CZ" b="0" i="1" smtClean="0">
                                <a:latin typeface="Cambria Math" panose="02040503050406030204" pitchFamily="18" charset="0"/>
                              </a:rPr>
                              <m:t>2</m:t>
                            </m:r>
                            <m:r>
                              <a:rPr lang="cs-CZ" b="0" i="1" smtClean="0">
                                <a:latin typeface="Cambria Math" panose="02040503050406030204" pitchFamily="18" charset="0"/>
                                <a:ea typeface="Cambria Math" panose="02040503050406030204" pitchFamily="18" charset="0"/>
                              </a:rPr>
                              <m:t>∙0,005 </m:t>
                            </m:r>
                            <m:r>
                              <a:rPr lang="cs-CZ" b="0" i="1" smtClean="0">
                                <a:latin typeface="Cambria Math" panose="02040503050406030204" pitchFamily="18" charset="0"/>
                                <a:ea typeface="Cambria Math" panose="02040503050406030204" pitchFamily="18" charset="0"/>
                              </a:rPr>
                              <m:t>𝐽</m:t>
                            </m:r>
                          </m:num>
                          <m:den>
                            <m:sSup>
                              <m:sSupPr>
                                <m:ctrlPr>
                                  <a:rPr lang="cs-CZ" b="0" i="1" smtClean="0">
                                    <a:latin typeface="Cambria Math"/>
                                  </a:rPr>
                                </m:ctrlPr>
                              </m:sSupPr>
                              <m:e>
                                <m:r>
                                  <a:rPr lang="cs-CZ" b="0" i="1" smtClean="0">
                                    <a:latin typeface="Cambria Math" panose="02040503050406030204" pitchFamily="18" charset="0"/>
                                  </a:rPr>
                                  <m:t>0,2</m:t>
                                </m:r>
                              </m:e>
                              <m:sup>
                                <m:r>
                                  <a:rPr lang="cs-CZ" b="0" i="1" smtClean="0">
                                    <a:latin typeface="Cambria Math" panose="02040503050406030204" pitchFamily="18" charset="0"/>
                                  </a:rPr>
                                  <m:t>2</m:t>
                                </m:r>
                              </m:sup>
                            </m:sSup>
                            <m:r>
                              <a:rPr lang="cs-CZ" b="0" i="1" smtClean="0">
                                <a:latin typeface="Cambria Math" panose="02040503050406030204" pitchFamily="18" charset="0"/>
                              </a:rPr>
                              <m:t> </m:t>
                            </m:r>
                            <m:r>
                              <a:rPr lang="cs-CZ" b="0" i="1" smtClean="0">
                                <a:latin typeface="Cambria Math" panose="02040503050406030204" pitchFamily="18" charset="0"/>
                              </a:rPr>
                              <m:t>𝐴</m:t>
                            </m:r>
                          </m:den>
                        </m:f>
                        <m:r>
                          <a:rPr lang="cs-CZ" b="0" i="1" smtClean="0">
                            <a:latin typeface="Cambria Math" panose="02040503050406030204" pitchFamily="18" charset="0"/>
                          </a:rPr>
                          <m:t>=</m:t>
                        </m:r>
                        <m:r>
                          <a:rPr lang="cs-CZ" b="1" i="1" smtClean="0">
                            <a:latin typeface="Cambria Math" panose="02040503050406030204" pitchFamily="18" charset="0"/>
                          </a:rPr>
                          <m:t>𝟎</m:t>
                        </m:r>
                        <m:r>
                          <a:rPr lang="cs-CZ" b="1" i="1" smtClean="0">
                            <a:latin typeface="Cambria Math" panose="02040503050406030204" pitchFamily="18" charset="0"/>
                          </a:rPr>
                          <m:t>,</m:t>
                        </m:r>
                        <m:r>
                          <a:rPr lang="cs-CZ" b="1" i="1" smtClean="0">
                            <a:latin typeface="Cambria Math" panose="02040503050406030204" pitchFamily="18" charset="0"/>
                          </a:rPr>
                          <m:t>𝟐𝟓</m:t>
                        </m:r>
                        <m:r>
                          <a:rPr lang="cs-CZ" b="1" i="1" smtClean="0">
                            <a:latin typeface="Cambria Math" panose="02040503050406030204" pitchFamily="18" charset="0"/>
                          </a:rPr>
                          <m:t> </m:t>
                        </m:r>
                        <m:r>
                          <a:rPr lang="cs-CZ" b="1" i="1" smtClean="0">
                            <a:latin typeface="Cambria Math" panose="02040503050406030204" pitchFamily="18" charset="0"/>
                          </a:rPr>
                          <m:t>𝑯</m:t>
                        </m:r>
                      </m:oMath>
                    </m:oMathPara>
                  </a14:m>
                  <a:endParaRPr lang="cs-CZ" b="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381000" y="3719512"/>
                  <a:ext cx="3418948" cy="555280"/>
                </a:xfrm>
                <a:prstGeom prst="rect">
                  <a:avLst/>
                </a:prstGeom>
                <a:blipFill rotWithShape="0">
                  <a:blip r:embed="rId3"/>
                  <a:stretch>
                    <a:fillRect/>
                  </a:stretch>
                </a:blipFill>
              </p:spPr>
              <p:txBody>
                <a:bodyPr/>
                <a:lstStyle/>
                <a:p>
                  <a:r>
                    <a:rPr lang="cs-CZ">
                      <a:noFill/>
                    </a:rPr>
                    <a:t> </a:t>
                  </a:r>
                </a:p>
              </p:txBody>
            </p:sp>
          </mc:Fallback>
        </mc:AlternateContent>
        <p:cxnSp>
          <p:nvCxnSpPr>
            <p:cNvPr id="9" name="Přímá spojnice 8"/>
            <p:cNvCxnSpPr/>
            <p:nvPr/>
          </p:nvCxnSpPr>
          <p:spPr>
            <a:xfrm flipV="1">
              <a:off x="2977229" y="4165201"/>
              <a:ext cx="9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flipV="1">
              <a:off x="3074860" y="4248598"/>
              <a:ext cx="68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03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anim calcmode="lin" valueType="num">
                                      <p:cBhvr>
                                        <p:cTn id="15" dur="250" fill="hold"/>
                                        <p:tgtEl>
                                          <p:spTgt spid="7"/>
                                        </p:tgtEl>
                                        <p:attrNameLst>
                                          <p:attrName>ppt_x</p:attrName>
                                        </p:attrNameLst>
                                      </p:cBhvr>
                                      <p:tavLst>
                                        <p:tav tm="0">
                                          <p:val>
                                            <p:strVal val="#ppt_x"/>
                                          </p:val>
                                        </p:tav>
                                        <p:tav tm="100000">
                                          <p:val>
                                            <p:strVal val="#ppt_x"/>
                                          </p:val>
                                        </p:tav>
                                      </p:tavLst>
                                    </p:anim>
                                    <p:anim calcmode="lin" valueType="num">
                                      <p:cBhvr>
                                        <p:cTn id="16" dur="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strVal val="#ppt_x"/>
                                          </p:val>
                                        </p:tav>
                                        <p:tav tm="100000">
                                          <p:val>
                                            <p:strVal val="#ppt_x"/>
                                          </p:val>
                                        </p:tav>
                                      </p:tavLst>
                                    </p:anim>
                                    <p:anim calcmode="lin" valueType="num">
                                      <p:cBhvr>
                                        <p:cTn id="23"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Elektrický proud v plynech</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347660" y="1239838"/>
            <a:ext cx="8448675" cy="677108"/>
          </a:xfrm>
          <a:prstGeom prst="rect">
            <a:avLst/>
          </a:prstGeom>
          <a:noFill/>
        </p:spPr>
        <p:txBody>
          <a:bodyPr wrap="square" rtlCol="0">
            <a:spAutoFit/>
          </a:bodyPr>
          <a:lstStyle/>
          <a:p>
            <a:r>
              <a:rPr lang="cs-CZ" sz="1900" dirty="0" smtClean="0"/>
              <a:t>Plyny lze za určitých podmínek také ionizovat; např. zahřátím na vysokou teplotu nebo ozářením (v podstatě „čímkoliv“ s vysokou energií).</a:t>
            </a:r>
            <a:endParaRPr lang="en-US" sz="1900" dirty="0"/>
          </a:p>
        </p:txBody>
      </p:sp>
      <p:sp>
        <p:nvSpPr>
          <p:cNvPr id="4" name="TextovéPole 3"/>
          <p:cNvSpPr txBox="1"/>
          <p:nvPr/>
        </p:nvSpPr>
        <p:spPr>
          <a:xfrm>
            <a:off x="347661" y="2062024"/>
            <a:ext cx="8162925" cy="677108"/>
          </a:xfrm>
          <a:prstGeom prst="rect">
            <a:avLst/>
          </a:prstGeom>
          <a:noFill/>
        </p:spPr>
        <p:txBody>
          <a:bodyPr wrap="square" rtlCol="0">
            <a:spAutoFit/>
          </a:bodyPr>
          <a:lstStyle/>
          <a:p>
            <a:r>
              <a:rPr lang="cs-CZ" sz="1900" dirty="0" smtClean="0"/>
              <a:t>Podobně jako u elektrolytů i v ionizovaném plynu je proud způsobený uspořádaným pohybem iontů k jednotlivým elektrodám v elektrickém poli.</a:t>
            </a:r>
            <a:endParaRPr lang="en-US" sz="1900" dirty="0"/>
          </a:p>
        </p:txBody>
      </p:sp>
      <p:sp>
        <p:nvSpPr>
          <p:cNvPr id="5" name="TextovéPole 4"/>
          <p:cNvSpPr txBox="1"/>
          <p:nvPr/>
        </p:nvSpPr>
        <p:spPr>
          <a:xfrm>
            <a:off x="347661" y="2884210"/>
            <a:ext cx="8448675" cy="677108"/>
          </a:xfrm>
          <a:prstGeom prst="rect">
            <a:avLst/>
          </a:prstGeom>
          <a:noFill/>
        </p:spPr>
        <p:txBody>
          <a:bodyPr wrap="square" rtlCol="0">
            <a:spAutoFit/>
          </a:bodyPr>
          <a:lstStyle/>
          <a:p>
            <a:r>
              <a:rPr lang="cs-CZ" sz="1900" b="1" i="1" dirty="0" smtClean="0">
                <a:solidFill>
                  <a:srgbClr val="800000"/>
                </a:solidFill>
              </a:rPr>
              <a:t>Nesamostatný výboj </a:t>
            </a:r>
            <a:r>
              <a:rPr lang="cs-CZ" sz="1900" dirty="0" smtClean="0"/>
              <a:t>– elektrický proud v plynu, který se udržuje jen pod dobu působení ionizátoru.</a:t>
            </a:r>
            <a:endParaRPr lang="en-US" sz="1900" b="1" i="1" dirty="0">
              <a:solidFill>
                <a:srgbClr val="800000"/>
              </a:solidFill>
            </a:endParaRPr>
          </a:p>
        </p:txBody>
      </p:sp>
      <p:sp>
        <p:nvSpPr>
          <p:cNvPr id="6" name="TextovéPole 5"/>
          <p:cNvSpPr txBox="1"/>
          <p:nvPr/>
        </p:nvSpPr>
        <p:spPr>
          <a:xfrm>
            <a:off x="347661" y="3706396"/>
            <a:ext cx="8167689" cy="969496"/>
          </a:xfrm>
          <a:prstGeom prst="rect">
            <a:avLst/>
          </a:prstGeom>
          <a:noFill/>
        </p:spPr>
        <p:txBody>
          <a:bodyPr wrap="square" rtlCol="0">
            <a:spAutoFit/>
          </a:bodyPr>
          <a:lstStyle/>
          <a:p>
            <a:r>
              <a:rPr lang="cs-CZ" sz="1900" b="1" i="1" dirty="0" smtClean="0">
                <a:solidFill>
                  <a:srgbClr val="800000"/>
                </a:solidFill>
              </a:rPr>
              <a:t>Samostatný výboj </a:t>
            </a:r>
            <a:r>
              <a:rPr lang="cs-CZ" sz="1900" dirty="0" smtClean="0"/>
              <a:t>– nezávislý na vnějším ionizátoru. Ionizovaný plyn v takovém výboji se nazývá </a:t>
            </a:r>
            <a:r>
              <a:rPr lang="cs-CZ" sz="1900" b="1" i="1" dirty="0" smtClean="0"/>
              <a:t>plasma</a:t>
            </a:r>
            <a:r>
              <a:rPr lang="cs-CZ" sz="1900" dirty="0" smtClean="0"/>
              <a:t>. Patří sem např. obloukový a jiskrový výboj, korona, doutnavý výboj.</a:t>
            </a:r>
            <a:endParaRPr lang="en-US" sz="1900" b="1" i="1" dirty="0">
              <a:solidFill>
                <a:srgbClr val="800000"/>
              </a:solidFill>
            </a:endParaRPr>
          </a:p>
        </p:txBody>
      </p:sp>
      <p:sp>
        <p:nvSpPr>
          <p:cNvPr id="7" name="TextovéPole 6"/>
          <p:cNvSpPr txBox="1"/>
          <p:nvPr/>
        </p:nvSpPr>
        <p:spPr>
          <a:xfrm>
            <a:off x="347661" y="4820970"/>
            <a:ext cx="8167689" cy="1200329"/>
          </a:xfrm>
          <a:prstGeom prst="rect">
            <a:avLst/>
          </a:prstGeom>
          <a:noFill/>
        </p:spPr>
        <p:txBody>
          <a:bodyPr wrap="square" rtlCol="0">
            <a:spAutoFit/>
          </a:bodyPr>
          <a:lstStyle/>
          <a:p>
            <a:r>
              <a:rPr lang="cs-CZ" dirty="0" smtClean="0"/>
              <a:t>To, jestli el. proud v plynu bude nebo nebude závislý na ionizátoru, závisí především od použitého napětí. </a:t>
            </a:r>
            <a:r>
              <a:rPr lang="cs-CZ" b="1" i="1" dirty="0" smtClean="0"/>
              <a:t>Čím větší napětí, tím větší kinetickou energii získávají ionty a elektrony, které pak mohou narážet do stále neutrálních částic a ty ionizovat</a:t>
            </a:r>
            <a:r>
              <a:rPr lang="cs-CZ" dirty="0" smtClean="0"/>
              <a:t>. Dochází pak k prudkému (lavinovitému) zvýšení počtu iontů.</a:t>
            </a:r>
            <a:endParaRPr lang="en-US" dirty="0"/>
          </a:p>
        </p:txBody>
      </p:sp>
    </p:spTree>
    <p:extLst>
      <p:ext uri="{BB962C8B-B14F-4D97-AF65-F5344CB8AC3E}">
        <p14:creationId xmlns:p14="http://schemas.microsoft.com/office/powerpoint/2010/main" val="243635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Voltampérová charakteristika výboje</a:t>
            </a:r>
            <a:endParaRPr lang="en-US" sz="3600" b="1" dirty="0">
              <a:effectLst>
                <a:outerShdw blurRad="38100" dist="38100" dir="2700000" algn="tl">
                  <a:srgbClr val="000000">
                    <a:alpha val="43137"/>
                  </a:srgbClr>
                </a:outerShdw>
              </a:effectLst>
            </a:endParaRPr>
          </a:p>
        </p:txBody>
      </p:sp>
      <p:pic>
        <p:nvPicPr>
          <p:cNvPr id="2052" name="Picture 4" descr="Výbo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286" y="1116019"/>
            <a:ext cx="2700000" cy="2134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22643" y="3381375"/>
            <a:ext cx="8603514" cy="3724096"/>
          </a:xfrm>
          <a:prstGeom prst="rect">
            <a:avLst/>
          </a:prstGeom>
          <a:noFill/>
        </p:spPr>
        <p:txBody>
          <a:bodyPr wrap="square" rtlCol="0">
            <a:spAutoFit/>
          </a:bodyPr>
          <a:lstStyle/>
          <a:p>
            <a:pPr>
              <a:spcAft>
                <a:spcPts val="1200"/>
              </a:spcAft>
            </a:pPr>
            <a:r>
              <a:rPr lang="cs-CZ" b="1" dirty="0">
                <a:solidFill>
                  <a:srgbClr val="800000"/>
                </a:solidFill>
                <a:effectLst>
                  <a:outerShdw blurRad="38100" dist="38100" dir="2700000" algn="tl">
                    <a:srgbClr val="000000">
                      <a:alpha val="43137"/>
                    </a:srgbClr>
                  </a:outerShdw>
                </a:effectLst>
              </a:rPr>
              <a:t>p</a:t>
            </a:r>
            <a:r>
              <a:rPr lang="cs-CZ" b="1" dirty="0" smtClean="0">
                <a:solidFill>
                  <a:srgbClr val="800000"/>
                </a:solidFill>
                <a:effectLst>
                  <a:outerShdw blurRad="38100" dist="38100" dir="2700000" algn="tl">
                    <a:srgbClr val="000000">
                      <a:alpha val="43137"/>
                    </a:srgbClr>
                  </a:outerShdw>
                </a:effectLst>
              </a:rPr>
              <a:t>ři malém napětí </a:t>
            </a:r>
            <a:r>
              <a:rPr lang="cs-CZ" dirty="0" smtClean="0"/>
              <a:t>– počet elektronů, které doletí k elektrodě je přímo úměrný napětí (podle Ohmova zákona). Většina iontů plynu zaniká rekombinací ještě předtím, než dorazí ke svým elektrodám.</a:t>
            </a:r>
            <a:endParaRPr lang="cs-CZ" b="1" dirty="0">
              <a:solidFill>
                <a:srgbClr val="800000"/>
              </a:solidFill>
              <a:effectLst>
                <a:outerShdw blurRad="38100" dist="38100" dir="2700000" algn="tl">
                  <a:srgbClr val="000000">
                    <a:alpha val="43137"/>
                  </a:srgbClr>
                </a:outerShdw>
              </a:effectLst>
            </a:endParaRPr>
          </a:p>
          <a:p>
            <a:pPr>
              <a:spcAft>
                <a:spcPts val="1200"/>
              </a:spcAft>
            </a:pPr>
            <a:r>
              <a:rPr lang="cs-CZ" b="1" dirty="0" smtClean="0">
                <a:solidFill>
                  <a:srgbClr val="800000"/>
                </a:solidFill>
                <a:effectLst>
                  <a:outerShdw blurRad="38100" dist="38100" dir="2700000" algn="tl">
                    <a:srgbClr val="000000">
                      <a:alpha val="43137"/>
                    </a:srgbClr>
                  </a:outerShdw>
                </a:effectLst>
              </a:rPr>
              <a:t>nasycený proud </a:t>
            </a:r>
            <a:r>
              <a:rPr lang="cs-CZ" dirty="0" smtClean="0"/>
              <a:t>– při určitém napětí je rychlost elektronů dost vysoká, a proto většina z nich doletí k elektrodě mnohem dříve, než ionty plynu stihnou rekombinovat. Na elektrodu tedy dopadne mnohem více elektronů. Proud se ale se vzrůstajícím napětím dlouho nemění (neplatí Ohmův zákon).</a:t>
            </a:r>
            <a:endParaRPr lang="cs-CZ" b="1" dirty="0">
              <a:effectLst>
                <a:outerShdw blurRad="38100" dist="38100" dir="2700000" algn="tl">
                  <a:srgbClr val="000000">
                    <a:alpha val="43137"/>
                  </a:srgbClr>
                </a:outerShdw>
              </a:effectLst>
            </a:endParaRPr>
          </a:p>
          <a:p>
            <a:r>
              <a:rPr lang="cs-CZ" b="1" dirty="0">
                <a:solidFill>
                  <a:srgbClr val="800000"/>
                </a:solidFill>
                <a:effectLst>
                  <a:outerShdw blurRad="38100" dist="38100" dir="2700000" algn="tl">
                    <a:srgbClr val="000000">
                      <a:alpha val="43137"/>
                    </a:srgbClr>
                  </a:outerShdw>
                </a:effectLst>
              </a:rPr>
              <a:t>U</a:t>
            </a:r>
            <a:r>
              <a:rPr lang="cs-CZ" b="1" baseline="-25000" dirty="0">
                <a:solidFill>
                  <a:srgbClr val="800000"/>
                </a:solidFill>
                <a:effectLst>
                  <a:outerShdw blurRad="38100" dist="38100" dir="2700000" algn="tl">
                    <a:srgbClr val="000000">
                      <a:alpha val="43137"/>
                    </a:srgbClr>
                  </a:outerShdw>
                </a:effectLst>
              </a:rPr>
              <a:t>z</a:t>
            </a:r>
            <a:r>
              <a:rPr lang="cs-CZ" dirty="0"/>
              <a:t> – tzv. </a:t>
            </a:r>
            <a:r>
              <a:rPr lang="cs-CZ" b="1" dirty="0">
                <a:solidFill>
                  <a:srgbClr val="800000"/>
                </a:solidFill>
                <a:effectLst>
                  <a:outerShdw blurRad="38100" dist="38100" dir="2700000" algn="tl">
                    <a:srgbClr val="000000">
                      <a:alpha val="43137"/>
                    </a:srgbClr>
                  </a:outerShdw>
                </a:effectLst>
              </a:rPr>
              <a:t>zápalné napětí</a:t>
            </a:r>
            <a:r>
              <a:rPr lang="cs-CZ" dirty="0"/>
              <a:t>, při kterém vzniká samostatný </a:t>
            </a:r>
            <a:r>
              <a:rPr lang="cs-CZ" dirty="0" smtClean="0"/>
              <a:t>výboj kvůli lavinovité ionizaci a dojde k prudkému nárůstu proudu (domino efektem vzniká stále více iontů a volných elektronů). Ohmův zákon také neplatí.</a:t>
            </a:r>
            <a:endParaRPr lang="cs-CZ" dirty="0"/>
          </a:p>
          <a:p>
            <a:endParaRPr lang="cs-CZ" b="1" dirty="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0635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Magnetismus</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495300" y="1181100"/>
            <a:ext cx="8153400" cy="1015663"/>
          </a:xfrm>
          <a:prstGeom prst="rect">
            <a:avLst/>
          </a:prstGeom>
          <a:noFill/>
        </p:spPr>
        <p:txBody>
          <a:bodyPr wrap="square" rtlCol="0">
            <a:spAutoFit/>
          </a:bodyPr>
          <a:lstStyle/>
          <a:p>
            <a:r>
              <a:rPr lang="cs-CZ" sz="2000" i="1" dirty="0" smtClean="0"/>
              <a:t>Příčinou vzniku magnetického pole je stejná vlastnost částic, která dává vznik i elektrickému poli – </a:t>
            </a:r>
            <a:r>
              <a:rPr lang="cs-CZ" sz="2000" b="1" i="1" dirty="0" smtClean="0"/>
              <a:t>náboj</a:t>
            </a:r>
            <a:r>
              <a:rPr lang="cs-CZ" sz="2000" i="1" dirty="0" smtClean="0"/>
              <a:t>. Magnetické pole vzniká za stejné podmínky jako elektrický proud, a to pokud se náboj </a:t>
            </a:r>
            <a:r>
              <a:rPr lang="cs-CZ" sz="2000" b="1" i="1" dirty="0" smtClean="0"/>
              <a:t>pohybuje</a:t>
            </a:r>
            <a:r>
              <a:rPr lang="cs-CZ" sz="2000" i="1" dirty="0" smtClean="0"/>
              <a:t>.</a:t>
            </a:r>
          </a:p>
        </p:txBody>
      </p:sp>
      <p:sp>
        <p:nvSpPr>
          <p:cNvPr id="4" name="TextovéPole 3"/>
          <p:cNvSpPr txBox="1"/>
          <p:nvPr/>
        </p:nvSpPr>
        <p:spPr>
          <a:xfrm>
            <a:off x="495300" y="2196763"/>
            <a:ext cx="8153400" cy="707886"/>
          </a:xfrm>
          <a:prstGeom prst="rect">
            <a:avLst/>
          </a:prstGeom>
          <a:noFill/>
        </p:spPr>
        <p:txBody>
          <a:bodyPr wrap="square" rtlCol="0">
            <a:spAutoFit/>
          </a:bodyPr>
          <a:lstStyle/>
          <a:p>
            <a:r>
              <a:rPr lang="cs-CZ" sz="2000" i="1" dirty="0" smtClean="0"/>
              <a:t>Ve své nejzákladnější podstatě magnetismus (stejně jako elektřina) tkví v interakci mezi elementárními částicemi.</a:t>
            </a:r>
          </a:p>
        </p:txBody>
      </p:sp>
      <p:pic>
        <p:nvPicPr>
          <p:cNvPr id="3076" name="Picture 4" descr="http://ak9.picdn.net/shutterstock/videos/1121605/preview/stock-footage-animated-structure-of-an-atom.jpg"/>
          <p:cNvPicPr>
            <a:picLocks noChangeAspect="1" noChangeArrowheads="1"/>
          </p:cNvPicPr>
          <p:nvPr/>
        </p:nvPicPr>
        <p:blipFill rotWithShape="1">
          <a:blip r:embed="rId2">
            <a:extLst>
              <a:ext uri="{28A0092B-C50C-407E-A947-70E740481C1C}">
                <a14:useLocalDpi xmlns:a14="http://schemas.microsoft.com/office/drawing/2010/main" val="0"/>
              </a:ext>
            </a:extLst>
          </a:blip>
          <a:srcRect r="28500"/>
          <a:stretch/>
        </p:blipFill>
        <p:spPr bwMode="auto">
          <a:xfrm>
            <a:off x="495300" y="3212426"/>
            <a:ext cx="2724150" cy="2533651"/>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238125" y="5746077"/>
            <a:ext cx="3857625" cy="646331"/>
          </a:xfrm>
          <a:prstGeom prst="rect">
            <a:avLst/>
          </a:prstGeom>
          <a:noFill/>
        </p:spPr>
        <p:txBody>
          <a:bodyPr wrap="square" rtlCol="0">
            <a:spAutoFit/>
          </a:bodyPr>
          <a:lstStyle/>
          <a:p>
            <a:r>
              <a:rPr lang="cs-CZ" dirty="0" smtClean="0"/>
              <a:t>Elektrony se pohybují kolem jádra po orbitalech. Mají tedy určitou hybnost.</a:t>
            </a:r>
            <a:endParaRPr lang="en-US" dirty="0"/>
          </a:p>
        </p:txBody>
      </p:sp>
      <p:pic>
        <p:nvPicPr>
          <p:cNvPr id="10" name="Picture 2" descr="http://www.physics.sjsu.edu/becker/physics51/images/29_22_Magnetic_dipole_mo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b="5427"/>
          <a:stretch/>
        </p:blipFill>
        <p:spPr bwMode="auto">
          <a:xfrm>
            <a:off x="5210175" y="3113902"/>
            <a:ext cx="2556000" cy="263217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4943475" y="5746076"/>
            <a:ext cx="3571875" cy="646331"/>
          </a:xfrm>
          <a:prstGeom prst="rect">
            <a:avLst/>
          </a:prstGeom>
          <a:noFill/>
        </p:spPr>
        <p:txBody>
          <a:bodyPr wrap="square" rtlCol="0">
            <a:spAutoFit/>
          </a:bodyPr>
          <a:lstStyle/>
          <a:p>
            <a:r>
              <a:rPr lang="cs-CZ" dirty="0" smtClean="0"/>
              <a:t>Moment hybnosti </a:t>
            </a:r>
            <a:r>
              <a:rPr lang="cs-CZ" i="1" dirty="0" smtClean="0"/>
              <a:t>L</a:t>
            </a:r>
            <a:r>
              <a:rPr lang="cs-CZ" dirty="0" smtClean="0"/>
              <a:t> vs. magnetický moment </a:t>
            </a:r>
            <a:r>
              <a:rPr lang="el-GR" i="1" dirty="0" smtClean="0"/>
              <a:t>μ</a:t>
            </a:r>
            <a:endParaRPr lang="en-US" dirty="0"/>
          </a:p>
        </p:txBody>
      </p:sp>
    </p:spTree>
    <p:extLst>
      <p:ext uri="{BB962C8B-B14F-4D97-AF65-F5344CB8AC3E}">
        <p14:creationId xmlns:p14="http://schemas.microsoft.com/office/powerpoint/2010/main" val="680121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Elementární magnety</a:t>
            </a:r>
            <a:endParaRPr lang="en-US" sz="3600" b="1" dirty="0">
              <a:effectLst>
                <a:outerShdw blurRad="38100" dist="38100" dir="2700000" algn="tl">
                  <a:srgbClr val="000000">
                    <a:alpha val="43137"/>
                  </a:srgbClr>
                </a:outerShdw>
              </a:effectLst>
            </a:endParaRPr>
          </a:p>
        </p:txBody>
      </p:sp>
      <p:pic>
        <p:nvPicPr>
          <p:cNvPr id="4098" name="Picture 2" descr="http://www.nitt.edu/home/academics/departments/physics/Faculty/lecturers/justin/students/magnetic/origin/orig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37" y="1097859"/>
            <a:ext cx="3564000" cy="190580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57175" y="3324225"/>
            <a:ext cx="3667125" cy="2308324"/>
          </a:xfrm>
          <a:prstGeom prst="rect">
            <a:avLst/>
          </a:prstGeom>
          <a:noFill/>
        </p:spPr>
        <p:txBody>
          <a:bodyPr wrap="square" rtlCol="0">
            <a:spAutoFit/>
          </a:bodyPr>
          <a:lstStyle/>
          <a:p>
            <a:r>
              <a:rPr lang="cs-CZ" dirty="0" smtClean="0"/>
              <a:t>Kromě pohybu kolem jádra elektrony vykazují další vlastnost, která v makroskopickém světě odpovídá rotaci kolem vlastní osy – tzv. </a:t>
            </a:r>
            <a:r>
              <a:rPr lang="cs-CZ" b="1" i="1" dirty="0" smtClean="0"/>
              <a:t>spin</a:t>
            </a:r>
            <a:r>
              <a:rPr lang="cs-CZ" dirty="0" smtClean="0"/>
              <a:t>. (Ve skutečnosti to ale rotace není. Je to spíše vlastnost, která určuje, jak se bude elektron pohybovat, tzv. </a:t>
            </a:r>
            <a:r>
              <a:rPr lang="cs-CZ" b="1" i="1" dirty="0" smtClean="0"/>
              <a:t>vnitřní moment hybnosti elektronu</a:t>
            </a:r>
            <a:r>
              <a:rPr lang="cs-CZ" dirty="0" smtClean="0"/>
              <a:t>.)</a:t>
            </a:r>
            <a:endParaRPr lang="en-US" dirty="0"/>
          </a:p>
        </p:txBody>
      </p:sp>
      <p:pic>
        <p:nvPicPr>
          <p:cNvPr id="4100" name="Picture 4" descr="http://www.princeton.edu/ssp/joseph-henry-project/galvanometer/explaining-the-phenomenon/modern-understanding/spin.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1097859"/>
            <a:ext cx="3744000" cy="2226366"/>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753312" y="3688407"/>
            <a:ext cx="4010025" cy="2308324"/>
          </a:xfrm>
          <a:prstGeom prst="rect">
            <a:avLst/>
          </a:prstGeom>
          <a:noFill/>
        </p:spPr>
        <p:txBody>
          <a:bodyPr wrap="square" rtlCol="0">
            <a:spAutoFit/>
          </a:bodyPr>
          <a:lstStyle/>
          <a:p>
            <a:r>
              <a:rPr lang="cs-CZ" dirty="0" smtClean="0"/>
              <a:t>U elektronu existují pouze dvě možnosti, jak může být tento moment hybnosti orientován. A na základě této orientace lze určit, jak bude vypadat i buzené magnetické pole. Elektrony a další částice s nábojem pak můžeme považovat za jakési drobounké magnety.</a:t>
            </a:r>
          </a:p>
          <a:p>
            <a:endParaRPr lang="en-US" dirty="0"/>
          </a:p>
        </p:txBody>
      </p:sp>
    </p:spTree>
    <p:extLst>
      <p:ext uri="{BB962C8B-B14F-4D97-AF65-F5344CB8AC3E}">
        <p14:creationId xmlns:p14="http://schemas.microsoft.com/office/powerpoint/2010/main" val="3225520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Magnetické vlastnosti látek</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342900" y="1173163"/>
            <a:ext cx="8458200" cy="1323439"/>
          </a:xfrm>
          <a:prstGeom prst="rect">
            <a:avLst/>
          </a:prstGeom>
          <a:noFill/>
        </p:spPr>
        <p:txBody>
          <a:bodyPr wrap="square" rtlCol="0">
            <a:spAutoFit/>
          </a:bodyPr>
          <a:lstStyle/>
          <a:p>
            <a:r>
              <a:rPr lang="cs-CZ" sz="2000" dirty="0" smtClean="0"/>
              <a:t>Každá látka má magnetické vlastnosti, ale projevy se mohou výrazně lišit. Jak se magnetismus každé látky projevuje lze zjistit tak, že látku vložíme do zevního magnetického pole (například lze pozorovat vychylování střelky kompasu, pokud ho přiblížíme k protékajícímu el. </a:t>
            </a:r>
            <a:r>
              <a:rPr lang="cs-CZ" sz="2000" dirty="0"/>
              <a:t>p</a:t>
            </a:r>
            <a:r>
              <a:rPr lang="cs-CZ" sz="2000" dirty="0" smtClean="0"/>
              <a:t>roudu).</a:t>
            </a:r>
            <a:endParaRPr lang="en-US" sz="2000" dirty="0"/>
          </a:p>
        </p:txBody>
      </p:sp>
      <p:sp>
        <p:nvSpPr>
          <p:cNvPr id="4" name="TextovéPole 3"/>
          <p:cNvSpPr txBox="1"/>
          <p:nvPr/>
        </p:nvSpPr>
        <p:spPr>
          <a:xfrm>
            <a:off x="342900" y="2619375"/>
            <a:ext cx="8067675" cy="3724096"/>
          </a:xfrm>
          <a:prstGeom prst="rect">
            <a:avLst/>
          </a:prstGeom>
          <a:noFill/>
        </p:spPr>
        <p:txBody>
          <a:bodyPr wrap="square" rtlCol="0">
            <a:spAutoFit/>
          </a:bodyPr>
          <a:lstStyle/>
          <a:p>
            <a:r>
              <a:rPr lang="cs-CZ" b="1" dirty="0" smtClean="0">
                <a:solidFill>
                  <a:srgbClr val="800000"/>
                </a:solidFill>
                <a:effectLst>
                  <a:outerShdw blurRad="38100" dist="38100" dir="2700000" algn="tl">
                    <a:srgbClr val="000000">
                      <a:alpha val="43137"/>
                    </a:srgbClr>
                  </a:outerShdw>
                </a:effectLst>
              </a:rPr>
              <a:t>Diamagnetické látky</a:t>
            </a:r>
            <a:r>
              <a:rPr lang="cs-CZ" dirty="0" smtClean="0"/>
              <a:t> – látka složena z částic s nulovým magnetickým momentem a po vložení do magnetického pole bude látka slabě odpuzována. Zároveň dojde k oslabení zevního mag. pole. Patří sem zlato, stříbro, voda, měď…</a:t>
            </a:r>
            <a:endParaRPr lang="cs-CZ" dirty="0"/>
          </a:p>
          <a:p>
            <a:pPr>
              <a:spcBef>
                <a:spcPts val="1200"/>
              </a:spcBef>
            </a:pPr>
            <a:r>
              <a:rPr lang="cs-CZ" b="1" dirty="0" smtClean="0">
                <a:solidFill>
                  <a:srgbClr val="800000"/>
                </a:solidFill>
                <a:effectLst>
                  <a:outerShdw blurRad="38100" dist="38100" dir="2700000" algn="tl">
                    <a:srgbClr val="000000">
                      <a:alpha val="43137"/>
                    </a:srgbClr>
                  </a:outerShdw>
                </a:effectLst>
              </a:rPr>
              <a:t>Paramagnetické látky</a:t>
            </a:r>
            <a:r>
              <a:rPr lang="cs-CZ" dirty="0" smtClean="0"/>
              <a:t> – látka složena z částic s nenulovým magnetickým momentem, ale jejich orientace je náhodná. Po vložení do mag. pole se magnetické momenty více méně srovnají se zevním polem a nepatrně ho zesílí. Po odstranění zevního pole se mag. momenty znovu uspořádají chaoticky. Patří sem sodík, draslík, mangan, vzduch…</a:t>
            </a:r>
            <a:endParaRPr lang="cs-CZ" dirty="0"/>
          </a:p>
          <a:p>
            <a:pPr>
              <a:spcBef>
                <a:spcPts val="1200"/>
              </a:spcBef>
            </a:pPr>
            <a:r>
              <a:rPr lang="cs-CZ" b="1" dirty="0" smtClean="0">
                <a:solidFill>
                  <a:srgbClr val="800000"/>
                </a:solidFill>
                <a:effectLst>
                  <a:outerShdw blurRad="38100" dist="38100" dir="2700000" algn="tl">
                    <a:srgbClr val="000000">
                      <a:alpha val="43137"/>
                    </a:srgbClr>
                  </a:outerShdw>
                </a:effectLst>
              </a:rPr>
              <a:t>Feromagnetické látky</a:t>
            </a:r>
            <a:r>
              <a:rPr lang="cs-CZ" dirty="0" smtClean="0"/>
              <a:t> – po vložení do mag. pole je srovnání magnetických momentů velmi výrazné a proto mohou výrazně zesilovat i zevní pole. Patří sem feromagnety</a:t>
            </a:r>
            <a:r>
              <a:rPr lang="cs-CZ" dirty="0"/>
              <a:t> </a:t>
            </a:r>
            <a:r>
              <a:rPr lang="cs-CZ" dirty="0" smtClean="0"/>
              <a:t>(látky, kterých výsledný mag. moment je nenulový i bez zevního pole) a látky, kterých magnetické momenty zůstanou orientovány i po odstranění zevního pole.</a:t>
            </a:r>
            <a:endParaRPr lang="en-US" dirty="0"/>
          </a:p>
        </p:txBody>
      </p:sp>
    </p:spTree>
    <p:extLst>
      <p:ext uri="{BB962C8B-B14F-4D97-AF65-F5344CB8AC3E}">
        <p14:creationId xmlns:p14="http://schemas.microsoft.com/office/powerpoint/2010/main" val="3979930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algn="ctr"/>
            <a:r>
              <a:rPr lang="cs-CZ" sz="3600" b="1" dirty="0" smtClean="0">
                <a:effectLst>
                  <a:outerShdw blurRad="38100" dist="38100" dir="2700000" algn="tl">
                    <a:srgbClr val="000000">
                      <a:alpha val="43137"/>
                    </a:srgbClr>
                  </a:outerShdw>
                </a:effectLst>
              </a:rPr>
              <a:t>Magnetická síla</a:t>
            </a:r>
            <a:endParaRPr lang="en-US" sz="3600" b="1" dirty="0">
              <a:effectLst>
                <a:outerShdw blurRad="38100" dist="38100" dir="2700000" algn="tl">
                  <a:srgbClr val="000000">
                    <a:alpha val="43137"/>
                  </a:srgbClr>
                </a:outerShdw>
              </a:effectLst>
            </a:endParaRPr>
          </a:p>
        </p:txBody>
      </p:sp>
      <p:sp>
        <p:nvSpPr>
          <p:cNvPr id="3" name="TextovéPole 2"/>
          <p:cNvSpPr txBox="1"/>
          <p:nvPr/>
        </p:nvSpPr>
        <p:spPr>
          <a:xfrm>
            <a:off x="542925" y="1100309"/>
            <a:ext cx="8277225" cy="1323439"/>
          </a:xfrm>
          <a:prstGeom prst="rect">
            <a:avLst/>
          </a:prstGeom>
          <a:noFill/>
        </p:spPr>
        <p:txBody>
          <a:bodyPr wrap="square" rtlCol="0">
            <a:spAutoFit/>
          </a:bodyPr>
          <a:lstStyle/>
          <a:p>
            <a:r>
              <a:rPr lang="cs-CZ" sz="2000" dirty="0" smtClean="0"/>
              <a:t>El. </a:t>
            </a:r>
            <a:r>
              <a:rPr lang="cs-CZ" sz="2000" dirty="0"/>
              <a:t>p</a:t>
            </a:r>
            <a:r>
              <a:rPr lang="cs-CZ" sz="2000" dirty="0" smtClean="0"/>
              <a:t>roud protékající vodičem budí kolem sebe magnetické pole. Když ho vložíme do dutého magnetu, začne na vodič působit magnetická síla a vodič se vychýlí (magnetická síla je výsledkem střetu mag. pole vodiče a mag. pole magnetu).</a:t>
            </a:r>
            <a:endParaRPr lang="en-US" sz="2000" dirty="0"/>
          </a:p>
        </p:txBody>
      </p:sp>
      <p:pic>
        <p:nvPicPr>
          <p:cNvPr id="4" name="Obrázek 3"/>
          <p:cNvPicPr>
            <a:picLocks noChangeAspect="1"/>
          </p:cNvPicPr>
          <p:nvPr/>
        </p:nvPicPr>
        <p:blipFill>
          <a:blip r:embed="rId2"/>
          <a:stretch>
            <a:fillRect/>
          </a:stretch>
        </p:blipFill>
        <p:spPr>
          <a:xfrm>
            <a:off x="542925" y="2632325"/>
            <a:ext cx="2274357" cy="1620000"/>
          </a:xfrm>
          <a:prstGeom prst="rect">
            <a:avLst/>
          </a:prstGeom>
        </p:spPr>
      </p:pic>
      <p:sp>
        <p:nvSpPr>
          <p:cNvPr id="7" name="TextovéPole 6"/>
          <p:cNvSpPr txBox="1"/>
          <p:nvPr/>
        </p:nvSpPr>
        <p:spPr>
          <a:xfrm>
            <a:off x="3410254" y="2632325"/>
            <a:ext cx="2757915" cy="1323439"/>
          </a:xfrm>
          <a:prstGeom prst="rect">
            <a:avLst/>
          </a:prstGeom>
          <a:noFill/>
        </p:spPr>
        <p:txBody>
          <a:bodyPr wrap="square" rtlCol="0">
            <a:spAutoFit/>
          </a:bodyPr>
          <a:lstStyle/>
          <a:p>
            <a:r>
              <a:rPr lang="cs-CZ" sz="2000" dirty="0" smtClean="0"/>
              <a:t>Jaký bude směr síly, závisí na směru proudu.</a:t>
            </a:r>
          </a:p>
          <a:p>
            <a:r>
              <a:rPr lang="cs-CZ" sz="2000" dirty="0" smtClean="0"/>
              <a:t>Platí Flemingovo pravidlo levé ruky.</a:t>
            </a:r>
            <a:endParaRPr lang="en-US" sz="2000" dirty="0"/>
          </a:p>
        </p:txBody>
      </p:sp>
      <p:pic>
        <p:nvPicPr>
          <p:cNvPr id="2050" name="Picture 2" descr="http://kvinta-html.wz.cz/fyzika/elektrina_a_magnetismus/stacionarni_magneticke_pole/obrazky/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168" y="2642080"/>
            <a:ext cx="2539982" cy="1728000"/>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p:cNvPicPr>
            <a:picLocks noChangeAspect="1"/>
          </p:cNvPicPr>
          <p:nvPr/>
        </p:nvPicPr>
        <p:blipFill>
          <a:blip r:embed="rId4"/>
          <a:stretch>
            <a:fillRect/>
          </a:stretch>
        </p:blipFill>
        <p:spPr>
          <a:xfrm>
            <a:off x="379267" y="4588412"/>
            <a:ext cx="2803630" cy="2196000"/>
          </a:xfrm>
          <a:prstGeom prst="rect">
            <a:avLst/>
          </a:prstGeom>
        </p:spPr>
      </p:pic>
      <mc:AlternateContent xmlns:mc="http://schemas.openxmlformats.org/markup-compatibility/2006" xmlns:a14="http://schemas.microsoft.com/office/drawing/2010/main">
        <mc:Choice Requires="a14">
          <p:sp>
            <p:nvSpPr>
              <p:cNvPr id="10" name="TextovéPole 9"/>
              <p:cNvSpPr txBox="1"/>
              <p:nvPr/>
            </p:nvSpPr>
            <p:spPr>
              <a:xfrm>
                <a:off x="4048114" y="4588412"/>
                <a:ext cx="27855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800000"/>
                              </a:solidFill>
                              <a:latin typeface="Cambria Math"/>
                            </a:rPr>
                          </m:ctrlPr>
                        </m:sSubPr>
                        <m:e>
                          <m:r>
                            <a:rPr lang="cs-CZ" sz="2400" b="1" i="1" smtClean="0">
                              <a:solidFill>
                                <a:srgbClr val="800000"/>
                              </a:solidFill>
                              <a:latin typeface="Cambria Math" panose="02040503050406030204" pitchFamily="18" charset="0"/>
                            </a:rPr>
                            <m:t>𝑭</m:t>
                          </m:r>
                        </m:e>
                        <m:sub>
                          <m:r>
                            <a:rPr lang="cs-CZ" sz="2400" b="1" i="1" smtClean="0">
                              <a:solidFill>
                                <a:srgbClr val="800000"/>
                              </a:solidFill>
                              <a:latin typeface="Cambria Math" panose="02040503050406030204" pitchFamily="18" charset="0"/>
                            </a:rPr>
                            <m:t>𝒎</m:t>
                          </m:r>
                        </m:sub>
                      </m:sSub>
                      <m:r>
                        <a:rPr lang="cs-CZ" sz="2400" b="1" i="1" smtClean="0">
                          <a:solidFill>
                            <a:srgbClr val="800000"/>
                          </a:solidFill>
                          <a:latin typeface="Cambria Math" panose="02040503050406030204" pitchFamily="18" charset="0"/>
                        </a:rPr>
                        <m:t>=</m:t>
                      </m:r>
                      <m:r>
                        <a:rPr lang="cs-CZ" sz="2400" b="1" i="1" smtClean="0">
                          <a:solidFill>
                            <a:srgbClr val="800000"/>
                          </a:solidFill>
                          <a:latin typeface="Cambria Math" panose="02040503050406030204" pitchFamily="18" charset="0"/>
                        </a:rPr>
                        <m:t>𝑩</m:t>
                      </m:r>
                      <m:r>
                        <a:rPr lang="cs-CZ" sz="2400" b="1" i="1" smtClean="0">
                          <a:solidFill>
                            <a:srgbClr val="800000"/>
                          </a:solidFill>
                          <a:latin typeface="Cambria Math" panose="02040503050406030204" pitchFamily="18" charset="0"/>
                          <a:ea typeface="Cambria Math" panose="02040503050406030204" pitchFamily="18" charset="0"/>
                        </a:rPr>
                        <m:t>∙</m:t>
                      </m:r>
                      <m:r>
                        <a:rPr lang="cs-CZ" sz="2400" b="1" i="1" smtClean="0">
                          <a:solidFill>
                            <a:srgbClr val="800000"/>
                          </a:solidFill>
                          <a:latin typeface="Cambria Math" panose="02040503050406030204" pitchFamily="18" charset="0"/>
                          <a:ea typeface="Cambria Math" panose="02040503050406030204" pitchFamily="18" charset="0"/>
                        </a:rPr>
                        <m:t>𝑰</m:t>
                      </m:r>
                      <m:r>
                        <a:rPr lang="cs-CZ" sz="2400" b="1" i="1" smtClean="0">
                          <a:solidFill>
                            <a:srgbClr val="800000"/>
                          </a:solidFill>
                          <a:latin typeface="Cambria Math" panose="02040503050406030204" pitchFamily="18" charset="0"/>
                          <a:ea typeface="Cambria Math" panose="02040503050406030204" pitchFamily="18" charset="0"/>
                        </a:rPr>
                        <m:t>∙</m:t>
                      </m:r>
                      <m:r>
                        <a:rPr lang="cs-CZ" sz="2400" b="1" i="1" smtClean="0">
                          <a:solidFill>
                            <a:srgbClr val="800000"/>
                          </a:solidFill>
                          <a:latin typeface="Cambria Math" panose="02040503050406030204" pitchFamily="18" charset="0"/>
                          <a:ea typeface="Cambria Math" panose="02040503050406030204" pitchFamily="18" charset="0"/>
                        </a:rPr>
                        <m:t>𝑳</m:t>
                      </m:r>
                      <m:r>
                        <a:rPr lang="cs-CZ" sz="2400" b="1" i="1" smtClean="0">
                          <a:solidFill>
                            <a:srgbClr val="800000"/>
                          </a:solidFill>
                          <a:latin typeface="Cambria Math" panose="02040503050406030204" pitchFamily="18" charset="0"/>
                          <a:ea typeface="Cambria Math" panose="02040503050406030204" pitchFamily="18" charset="0"/>
                        </a:rPr>
                        <m:t>∙</m:t>
                      </m:r>
                      <m:func>
                        <m:funcPr>
                          <m:ctrlPr>
                            <a:rPr lang="cs-CZ" sz="2400" b="1" i="1" smtClean="0">
                              <a:solidFill>
                                <a:srgbClr val="800000"/>
                              </a:solidFill>
                              <a:latin typeface="Cambria Math"/>
                              <a:ea typeface="Cambria Math" panose="02040503050406030204" pitchFamily="18" charset="0"/>
                            </a:rPr>
                          </m:ctrlPr>
                        </m:funcPr>
                        <m:fName>
                          <m:r>
                            <a:rPr lang="cs-CZ" sz="2400" b="1" i="0" smtClean="0">
                              <a:solidFill>
                                <a:srgbClr val="800000"/>
                              </a:solidFill>
                              <a:latin typeface="Cambria Math" panose="02040503050406030204" pitchFamily="18" charset="0"/>
                              <a:ea typeface="Cambria Math" panose="02040503050406030204" pitchFamily="18" charset="0"/>
                            </a:rPr>
                            <m:t>𝐬𝐢𝐧</m:t>
                          </m:r>
                        </m:fName>
                        <m:e>
                          <m:r>
                            <a:rPr lang="cs-CZ" sz="2400" b="1" i="1" smtClean="0">
                              <a:solidFill>
                                <a:srgbClr val="800000"/>
                              </a:solidFill>
                              <a:latin typeface="Cambria Math" panose="02040503050406030204" pitchFamily="18" charset="0"/>
                              <a:ea typeface="Cambria Math" panose="02040503050406030204" pitchFamily="18" charset="0"/>
                            </a:rPr>
                            <m:t>𝜶</m:t>
                          </m:r>
                        </m:e>
                      </m:func>
                    </m:oMath>
                  </m:oMathPara>
                </a14:m>
                <a:endParaRPr lang="en-US" sz="2400" b="1" dirty="0">
                  <a:solidFill>
                    <a:srgbClr val="800000"/>
                  </a:solidFill>
                </a:endParaRPr>
              </a:p>
            </p:txBody>
          </p:sp>
        </mc:Choice>
        <mc:Fallback xmlns="">
          <p:sp>
            <p:nvSpPr>
              <p:cNvPr id="10" name="TextovéPole 9"/>
              <p:cNvSpPr txBox="1">
                <a:spLocks noRot="1" noChangeAspect="1" noMove="1" noResize="1" noEditPoints="1" noAdjustHandles="1" noChangeArrowheads="1" noChangeShapeType="1" noTextEdit="1"/>
              </p:cNvSpPr>
              <p:nvPr/>
            </p:nvSpPr>
            <p:spPr>
              <a:xfrm>
                <a:off x="4048114" y="4588412"/>
                <a:ext cx="2785506" cy="369332"/>
              </a:xfrm>
              <a:prstGeom prst="rect">
                <a:avLst/>
              </a:prstGeom>
              <a:blipFill rotWithShape="0">
                <a:blip r:embed="rId5"/>
                <a:stretch>
                  <a:fillRect l="-1969" r="-1094" b="-10000"/>
                </a:stretch>
              </a:blipFill>
            </p:spPr>
            <p:txBody>
              <a:bodyPr/>
              <a:lstStyle/>
              <a:p>
                <a:r>
                  <a:rPr lang="cs-CZ">
                    <a:noFill/>
                  </a:rPr>
                  <a:t> </a:t>
                </a:r>
              </a:p>
            </p:txBody>
          </p:sp>
        </mc:Fallback>
      </mc:AlternateContent>
      <p:sp>
        <p:nvSpPr>
          <p:cNvPr id="11" name="TextovéPole 10"/>
          <p:cNvSpPr txBox="1"/>
          <p:nvPr/>
        </p:nvSpPr>
        <p:spPr>
          <a:xfrm>
            <a:off x="4048114" y="5176076"/>
            <a:ext cx="4772036" cy="1477328"/>
          </a:xfrm>
          <a:prstGeom prst="rect">
            <a:avLst/>
          </a:prstGeom>
          <a:noFill/>
        </p:spPr>
        <p:txBody>
          <a:bodyPr wrap="square" rtlCol="0">
            <a:spAutoFit/>
          </a:bodyPr>
          <a:lstStyle/>
          <a:p>
            <a:r>
              <a:rPr lang="cs-CZ" b="1" dirty="0" smtClean="0">
                <a:solidFill>
                  <a:srgbClr val="800000"/>
                </a:solidFill>
                <a:effectLst>
                  <a:outerShdw blurRad="38100" dist="38100" dir="2700000" algn="tl">
                    <a:srgbClr val="000000">
                      <a:alpha val="43137"/>
                    </a:srgbClr>
                  </a:outerShdw>
                </a:effectLst>
              </a:rPr>
              <a:t>B</a:t>
            </a:r>
            <a:r>
              <a:rPr lang="cs-CZ" dirty="0" smtClean="0">
                <a:solidFill>
                  <a:srgbClr val="800000"/>
                </a:solidFill>
              </a:rPr>
              <a:t> – magnetická indukce </a:t>
            </a:r>
            <a:r>
              <a:rPr lang="cs-CZ" dirty="0" smtClean="0"/>
              <a:t>– zatím představuje konstantu, od které závisí mag. síla (jak moc „silná“ ta síla je)</a:t>
            </a:r>
          </a:p>
          <a:p>
            <a:r>
              <a:rPr lang="cs-CZ" b="1" dirty="0" smtClean="0">
                <a:solidFill>
                  <a:srgbClr val="800000"/>
                </a:solidFill>
                <a:effectLst>
                  <a:outerShdw blurRad="38100" dist="38100" dir="2700000" algn="tl">
                    <a:srgbClr val="000000">
                      <a:alpha val="43137"/>
                    </a:srgbClr>
                  </a:outerShdw>
                </a:effectLst>
              </a:rPr>
              <a:t>I </a:t>
            </a:r>
            <a:r>
              <a:rPr lang="cs-CZ" dirty="0" smtClean="0">
                <a:solidFill>
                  <a:srgbClr val="800000"/>
                </a:solidFill>
              </a:rPr>
              <a:t>– velikost proudu</a:t>
            </a:r>
          </a:p>
          <a:p>
            <a:r>
              <a:rPr lang="cs-CZ" b="1" dirty="0" smtClean="0">
                <a:solidFill>
                  <a:srgbClr val="800000"/>
                </a:solidFill>
                <a:effectLst>
                  <a:outerShdw blurRad="38100" dist="38100" dir="2700000" algn="tl">
                    <a:srgbClr val="000000">
                      <a:alpha val="43137"/>
                    </a:srgbClr>
                  </a:outerShdw>
                </a:effectLst>
              </a:rPr>
              <a:t>L </a:t>
            </a:r>
            <a:r>
              <a:rPr lang="cs-CZ" dirty="0" smtClean="0">
                <a:solidFill>
                  <a:srgbClr val="800000"/>
                </a:solidFill>
              </a:rPr>
              <a:t>– délka vodiče</a:t>
            </a:r>
            <a:endParaRPr lang="en-US" b="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620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2469</TotalTime>
  <Words>3052</Words>
  <Application>Microsoft Office PowerPoint</Application>
  <PresentationFormat>Předvádění na obrazovce (4:3)</PresentationFormat>
  <Paragraphs>183</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Office</vt:lpstr>
      <vt:lpstr>Elektrický proud v kapalinách a plynech. Magnetismus</vt:lpstr>
      <vt:lpstr>Elektrický proud v kapalinách</vt:lpstr>
      <vt:lpstr>Faradayovy zákony elektrolýzy</vt:lpstr>
      <vt:lpstr>Elektrický proud v plynech</vt:lpstr>
      <vt:lpstr>Voltampérová charakteristika výboje</vt:lpstr>
      <vt:lpstr>Magnetismus</vt:lpstr>
      <vt:lpstr>Elementární magnety</vt:lpstr>
      <vt:lpstr>Magnetické vlastnosti látek</vt:lpstr>
      <vt:lpstr>Magnetická síla</vt:lpstr>
      <vt:lpstr>Magnetické indukční čáry</vt:lpstr>
      <vt:lpstr>Magnetická indukce B</vt:lpstr>
      <vt:lpstr>Příklad</vt:lpstr>
      <vt:lpstr>Magnetický indukční tok </vt:lpstr>
      <vt:lpstr>Prezentace aplikace PowerPoint</vt:lpstr>
      <vt:lpstr>Prezentace aplikace PowerPoint</vt:lpstr>
      <vt:lpstr>Prezentace aplikace PowerPoint</vt:lpstr>
      <vt:lpstr>Homogenní a nehomogenní magnetické pole</vt:lpstr>
      <vt:lpstr>Stacionární a nestacionární magnetické pole</vt:lpstr>
      <vt:lpstr>Relativní a absolutní permeabilita</vt:lpstr>
      <vt:lpstr>Pohybující se částice v magnetickém poli</vt:lpstr>
      <vt:lpstr>Pohybující se částice v magnetickém poli</vt:lpstr>
      <vt:lpstr>Pohybující se částice v magnetickém poli</vt:lpstr>
      <vt:lpstr>Prezentace aplikace PowerPoint</vt:lpstr>
      <vt:lpstr>Cívka</vt:lpstr>
      <vt:lpstr>Elektromagnetická indukce</vt:lpstr>
      <vt:lpstr>Elektromagnetická indukce</vt:lpstr>
      <vt:lpstr>Indukčnost L</vt:lpstr>
      <vt:lpstr>Prezentace aplikace PowerPoint</vt:lpstr>
      <vt:lpstr>Energie magnetického pole cívky</vt:lpstr>
      <vt:lpstr>Prezentace aplikace PowerPoint</vt:lpstr>
    </vt:vector>
  </TitlesOfParts>
  <Company>1.LF.UK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Elektrický proud v kapalinách a plynech. Magnetismus</dc:title>
  <dc:creator>User</dc:creator>
  <cp:lastModifiedBy>Mamut</cp:lastModifiedBy>
  <cp:revision>135</cp:revision>
  <dcterms:created xsi:type="dcterms:W3CDTF">2015-02-09T09:42:42Z</dcterms:created>
  <dcterms:modified xsi:type="dcterms:W3CDTF">2016-03-21T15:01:54Z</dcterms:modified>
</cp:coreProperties>
</file>