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7" r:id="rId7"/>
    <p:sldId id="288" r:id="rId8"/>
    <p:sldId id="263" r:id="rId9"/>
    <p:sldId id="265" r:id="rId10"/>
    <p:sldId id="267" r:id="rId11"/>
    <p:sldId id="270" r:id="rId12"/>
    <p:sldId id="268" r:id="rId13"/>
    <p:sldId id="269" r:id="rId14"/>
    <p:sldId id="271" r:id="rId15"/>
    <p:sldId id="272" r:id="rId16"/>
    <p:sldId id="285" r:id="rId17"/>
    <p:sldId id="286" r:id="rId18"/>
    <p:sldId id="289" r:id="rId19"/>
    <p:sldId id="276" r:id="rId20"/>
    <p:sldId id="277" r:id="rId21"/>
    <p:sldId id="278" r:id="rId22"/>
    <p:sldId id="279" r:id="rId23"/>
    <p:sldId id="280" r:id="rId24"/>
    <p:sldId id="284" r:id="rId25"/>
    <p:sldId id="29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00" d="100"/>
          <a:sy n="100" d="100"/>
        </p:scale>
        <p:origin x="894" y="-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79EA-041C-47C3-955C-D7CBEFD856C6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9FAB-77EA-4B46-92A1-7CAB46DC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6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79EA-041C-47C3-955C-D7CBEFD856C6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9FAB-77EA-4B46-92A1-7CAB46DC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79EA-041C-47C3-955C-D7CBEFD856C6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9FAB-77EA-4B46-92A1-7CAB46DC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4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79EA-041C-47C3-955C-D7CBEFD856C6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9FAB-77EA-4B46-92A1-7CAB46DC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0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79EA-041C-47C3-955C-D7CBEFD856C6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9FAB-77EA-4B46-92A1-7CAB46DC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79EA-041C-47C3-955C-D7CBEFD856C6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9FAB-77EA-4B46-92A1-7CAB46DC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4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79EA-041C-47C3-955C-D7CBEFD856C6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9FAB-77EA-4B46-92A1-7CAB46DC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1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79EA-041C-47C3-955C-D7CBEFD856C6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9FAB-77EA-4B46-92A1-7CAB46DC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7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79EA-041C-47C3-955C-D7CBEFD856C6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9FAB-77EA-4B46-92A1-7CAB46DC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4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79EA-041C-47C3-955C-D7CBEFD856C6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9FAB-77EA-4B46-92A1-7CAB46DC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1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79EA-041C-47C3-955C-D7CBEFD856C6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9FAB-77EA-4B46-92A1-7CAB46DC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3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479EA-041C-47C3-955C-D7CBEFD856C6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A9FAB-77EA-4B46-92A1-7CAB46DC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9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image" Target="../media/image4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20.png"/><Relationship Id="rId7" Type="http://schemas.openxmlformats.org/officeDocument/2006/relationships/image" Target="../media/image46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46138"/>
            <a:ext cx="7772400" cy="23876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Lidské oko.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Základy kvantové fyziky, obal a jádro atomu.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783013"/>
            <a:ext cx="6858000" cy="1655762"/>
          </a:xfrm>
        </p:spPr>
        <p:txBody>
          <a:bodyPr/>
          <a:lstStyle/>
          <a:p>
            <a:r>
              <a:rPr lang="cs-CZ" dirty="0" smtClean="0"/>
              <a:t>Dr. Jana </a:t>
            </a:r>
            <a:r>
              <a:rPr lang="cs-CZ" dirty="0" err="1" smtClean="0"/>
              <a:t>Mattová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-20637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Kvantování energie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04799" y="883227"/>
                <a:ext cx="8543925" cy="360304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spcAft>
                    <a:spcPts val="1800"/>
                  </a:spcAft>
                  <a:buNone/>
                </a:pPr>
                <a:r>
                  <a:rPr lang="cs-CZ" sz="2000" b="1" i="1" dirty="0"/>
                  <a:t>Energie nemůže vznikat a šířit se spojitě jako jakási niť, ale pouze v kvantech s určitou velikostí, přičemž velikost těchto kvant závisí na frekvenci.</a:t>
                </a:r>
              </a:p>
              <a:p>
                <a:pPr marL="0" indent="0">
                  <a:spcAft>
                    <a:spcPts val="1800"/>
                  </a:spcAft>
                  <a:buNone/>
                </a:pPr>
                <a:r>
                  <a:rPr lang="cs-CZ" sz="2000" dirty="0" smtClean="0"/>
                  <a:t>Pro velikost jednoho kvanta energie – </a:t>
                </a:r>
                <a:r>
                  <a:rPr lang="cs-CZ" sz="2000" i="1" dirty="0" smtClean="0"/>
                  <a:t>fotonu</a:t>
                </a:r>
                <a:r>
                  <a:rPr lang="cs-CZ" sz="2000" dirty="0" smtClean="0"/>
                  <a:t> o určité frekvenci platí: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cs-CZ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cs-CZ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cs-CZ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cs-CZ" sz="2000" dirty="0" smtClean="0"/>
                  <a:t>Význam </a:t>
                </a:r>
                <a:r>
                  <a:rPr lang="cs-CZ" sz="2000" b="1" i="1" u="sng" dirty="0" smtClean="0"/>
                  <a:t>Planckovy konstanty</a:t>
                </a:r>
                <a:r>
                  <a:rPr lang="cs-CZ" sz="2000" b="1" dirty="0" smtClean="0"/>
                  <a:t> </a:t>
                </a:r>
                <a:r>
                  <a:rPr lang="cs-CZ" sz="2000" dirty="0" smtClean="0"/>
                  <a:t>spočívá také v tom, že představuje </a:t>
                </a:r>
                <a:r>
                  <a:rPr lang="cs-CZ" sz="2000" b="1" i="1" u="sng" dirty="0" smtClean="0"/>
                  <a:t>nejmenší možné kvantum energie jakékoliv fyzikální akce</a:t>
                </a:r>
                <a:r>
                  <a:rPr lang="cs-CZ" sz="2000" dirty="0"/>
                  <a:t> </a:t>
                </a:r>
                <a:r>
                  <a:rPr lang="cs-CZ" sz="2000" dirty="0" smtClean="0"/>
                  <a:t>(množství vytvořené nebo přenesené energie za jednotku času, tedy </a:t>
                </a:r>
                <a:r>
                  <a:rPr lang="cs-CZ" sz="2000" i="1" dirty="0" smtClean="0"/>
                  <a:t>J.s</a:t>
                </a:r>
                <a:r>
                  <a:rPr lang="cs-CZ" sz="2000" dirty="0" smtClean="0"/>
                  <a:t>). Jde o nejmenší možný „balíček“ energie, který existuje.</a:t>
                </a:r>
              </a:p>
              <a:p>
                <a:pPr marL="0" indent="0">
                  <a:buNone/>
                </a:pPr>
                <a:r>
                  <a:rPr lang="cs-CZ" sz="2000" dirty="0" smtClean="0"/>
                  <a:t>Kromě záření černého tělesa se objevili i výsledky jiných experimentů, které bylo možné vysvětlit právě kvantováním energie (např. </a:t>
                </a:r>
                <a:r>
                  <a:rPr lang="cs-CZ" sz="2000" b="1" dirty="0" smtClean="0"/>
                  <a:t>tepelné kapacity látek</a:t>
                </a:r>
                <a:r>
                  <a:rPr lang="cs-CZ" sz="2000" dirty="0" smtClean="0"/>
                  <a:t>, </a:t>
                </a:r>
                <a:r>
                  <a:rPr lang="cs-CZ" sz="2000" b="1" dirty="0" smtClean="0"/>
                  <a:t>absorpční a emisní spektra atomů a molekul, fotoelektrický jev…</a:t>
                </a:r>
                <a:r>
                  <a:rPr lang="cs-CZ" sz="2000" dirty="0" smtClean="0"/>
                  <a:t>).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799" y="883227"/>
                <a:ext cx="8543925" cy="3603048"/>
              </a:xfrm>
              <a:blipFill rotWithShape="0">
                <a:blip r:embed="rId2"/>
                <a:stretch>
                  <a:fillRect l="-642" t="-28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www.buzzle.com/images/diagrams/hydrogen-spect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00" y="4595813"/>
            <a:ext cx="4284000" cy="19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7" y="-2012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Částice versus záření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375" y="857250"/>
            <a:ext cx="8467725" cy="2676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Při experimentech s ozařováním materiálů (viditelným, UV či RTG zářením) docházelo k ovlivnění elektronů uvnitř atomů (vyražení z obalu, rozkmitání).</a:t>
            </a:r>
          </a:p>
          <a:p>
            <a:pPr marL="0" indent="0">
              <a:buNone/>
            </a:pPr>
            <a:r>
              <a:rPr lang="cs-CZ" sz="2000" i="1" u="sng" dirty="0" smtClean="0"/>
              <a:t>Hypotéza</a:t>
            </a:r>
            <a:r>
              <a:rPr lang="cs-CZ" sz="2000" dirty="0" smtClean="0"/>
              <a:t> – </a:t>
            </a:r>
            <a:r>
              <a:rPr lang="cs-CZ" sz="2000" i="1" dirty="0" smtClean="0"/>
              <a:t>jelikož foton jako kvantum energie v podobě elektromagnetického vlnění interaguje s elektronem, můžeme foton také považovat za částici, přičemž charakter jejich interakce odpovídá pružné srážce se zachováním celkové energie a hybnosti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r>
              <a:rPr lang="cs-CZ" sz="2000" i="1" u="sng" dirty="0" smtClean="0"/>
              <a:t>Důkazy</a:t>
            </a:r>
            <a:r>
              <a:rPr lang="cs-CZ" sz="2000" dirty="0" smtClean="0"/>
              <a:t> – 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fotoefekt</a:t>
            </a:r>
            <a:r>
              <a:rPr lang="cs-CZ" sz="2000" dirty="0" smtClean="0"/>
              <a:t> (Einstein)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– 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Comptonův rozptyl</a:t>
            </a:r>
            <a:r>
              <a:rPr lang="cs-CZ" sz="2000" dirty="0" smtClean="0"/>
              <a:t> (Compton)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33375" y="3629026"/>
            <a:ext cx="59805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/>
              <a:t>Začali se objevovat důkazy, že elektromagnetické záření je tvořeno </a:t>
            </a:r>
            <a:r>
              <a:rPr lang="cs-CZ" sz="2000" b="1" dirty="0"/>
              <a:t>fotony</a:t>
            </a:r>
            <a:r>
              <a:rPr lang="cs-CZ" sz="2000" dirty="0"/>
              <a:t> (kvanty energie), které </a:t>
            </a:r>
            <a:r>
              <a:rPr lang="cs-CZ" sz="2000" b="1" dirty="0"/>
              <a:t>vykazují částicové vlastnosti</a:t>
            </a:r>
            <a:r>
              <a:rPr lang="cs-CZ" sz="2000" dirty="0"/>
              <a:t>.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Na druhé straně se také zjistilo, že </a:t>
            </a:r>
            <a:r>
              <a:rPr lang="cs-CZ" sz="2000" b="1" dirty="0"/>
              <a:t>elektrony</a:t>
            </a:r>
            <a:r>
              <a:rPr lang="cs-CZ" sz="2000" dirty="0"/>
              <a:t> doposud považované pouze za částice, </a:t>
            </a:r>
            <a:r>
              <a:rPr lang="cs-CZ" sz="2000" b="1" dirty="0"/>
              <a:t>vykazují také vlnové vlastnosti</a:t>
            </a:r>
            <a:r>
              <a:rPr lang="cs-CZ" sz="2000" dirty="0"/>
              <a:t> (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štěrbinový experiment</a:t>
            </a:r>
            <a:r>
              <a:rPr lang="cs-CZ" sz="2000" dirty="0"/>
              <a:t>).</a:t>
            </a:r>
          </a:p>
          <a:p>
            <a:r>
              <a:rPr lang="cs-CZ" sz="2000" dirty="0"/>
              <a:t>Ve výsledku to vedlo k teorii 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korpuskulárně – vlnového dualismu</a:t>
            </a:r>
            <a:r>
              <a:rPr lang="cs-CZ" sz="2000" dirty="0"/>
              <a:t>.</a:t>
            </a:r>
            <a:endParaRPr lang="en-US" sz="2000" dirty="0"/>
          </a:p>
        </p:txBody>
      </p:sp>
      <p:pic>
        <p:nvPicPr>
          <p:cNvPr id="1026" name="Picture 2" descr="http://i.livescience.com/images/i/000/032/998/i02/wave-particle-duality.jpg?1351889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875" y="3629026"/>
            <a:ext cx="2592000" cy="265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Fotoelektrický jev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1325563"/>
            <a:ext cx="4333875" cy="42941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5143500" y="1514475"/>
            <a:ext cx="3695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ozáření kovu světlem nebo UV zářením dojde při určité frekvenci k vyražení elektronů z atomů kovu. Frekvence nutná k emisi elektronů je různá pro různé kovy, tzv. </a:t>
            </a:r>
            <a:r>
              <a:rPr lang="cs-CZ" b="1" i="1" dirty="0" smtClean="0"/>
              <a:t>mezní (hraniční) frekvence</a:t>
            </a:r>
            <a:r>
              <a:rPr lang="cs-CZ" dirty="0" smtClean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5979085" y="3472656"/>
                <a:ext cx="2024529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𝒉𝒇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−</m:t>
                      </m:r>
                    </m:oMath>
                  </m:oMathPara>
                </a14:m>
                <a:endParaRPr lang="en-US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085" y="3472656"/>
                <a:ext cx="2024529" cy="5761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5143499" y="4252694"/>
            <a:ext cx="3695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ym typeface="Symbol" panose="05050102010706020507" pitchFamily="18" charset="2"/>
              </a:rPr>
              <a:t></a:t>
            </a:r>
            <a:r>
              <a:rPr lang="cs-CZ" dirty="0" smtClean="0">
                <a:sym typeface="Symbol" panose="05050102010706020507" pitchFamily="18" charset="2"/>
              </a:rPr>
              <a:t> - </a:t>
            </a:r>
            <a:r>
              <a:rPr lang="cs-CZ" b="1" i="1" dirty="0" smtClean="0">
                <a:sym typeface="Symbol" panose="05050102010706020507" pitchFamily="18" charset="2"/>
              </a:rPr>
              <a:t>výstupní práce</a:t>
            </a:r>
            <a:r>
              <a:rPr lang="cs-CZ" dirty="0" smtClean="0">
                <a:sym typeface="Symbol" panose="05050102010706020507" pitchFamily="18" charset="2"/>
              </a:rPr>
              <a:t>; energie potřebná na vyražení elektronu z atomu; její velikost se musí rovnat minimálně energii </a:t>
            </a:r>
            <a:r>
              <a:rPr lang="cs-CZ" i="1" dirty="0" smtClean="0">
                <a:sym typeface="Symbol" panose="05050102010706020507" pitchFamily="18" charset="2"/>
              </a:rPr>
              <a:t>hf</a:t>
            </a:r>
            <a:r>
              <a:rPr lang="cs-CZ" dirty="0" smtClean="0">
                <a:sym typeface="Symbol" panose="05050102010706020507" pitchFamily="18" charset="2"/>
              </a:rPr>
              <a:t>, kde f představuje hraniční frekvenci.</a:t>
            </a:r>
          </a:p>
        </p:txBody>
      </p:sp>
    </p:spTree>
    <p:extLst>
      <p:ext uri="{BB962C8B-B14F-4D97-AF65-F5344CB8AC3E}">
        <p14:creationId xmlns:p14="http://schemas.microsoft.com/office/powerpoint/2010/main" val="1157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Comptonův jev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upload.wikimedia.org/wikipedia/commons/4/4a/Compton_Effec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182458"/>
            <a:ext cx="43624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48200" y="1127660"/>
            <a:ext cx="4381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 ozáření pevné látky elmag. zářením (RTG, gama) dochází ke změně vlnové délky záření v důsledku předání části energie fotonů atomům nebo elektronům látky. </a:t>
            </a:r>
            <a:r>
              <a:rPr lang="cs-CZ" sz="2000" b="1" dirty="0" smtClean="0"/>
              <a:t>Foton</a:t>
            </a:r>
            <a:r>
              <a:rPr lang="cs-CZ" sz="2000" dirty="0" smtClean="0"/>
              <a:t> po srážce </a:t>
            </a:r>
            <a:r>
              <a:rPr lang="cs-CZ" sz="2000" b="1" dirty="0" smtClean="0"/>
              <a:t>odevzdá část energie</a:t>
            </a:r>
            <a:r>
              <a:rPr lang="cs-CZ" sz="2000" dirty="0" smtClean="0"/>
              <a:t>, </a:t>
            </a:r>
            <a:r>
              <a:rPr lang="cs-CZ" sz="2000" b="1" dirty="0" smtClean="0"/>
              <a:t>změní směr </a:t>
            </a:r>
            <a:r>
              <a:rPr lang="cs-CZ" sz="2000" dirty="0" smtClean="0"/>
              <a:t>pohybu </a:t>
            </a:r>
            <a:r>
              <a:rPr lang="cs-CZ" sz="2000" b="1" dirty="0" smtClean="0"/>
              <a:t>a pokračuje dál </a:t>
            </a:r>
            <a:r>
              <a:rPr lang="cs-CZ" sz="2000" dirty="0" smtClean="0"/>
              <a:t>jako rozptýlené záření </a:t>
            </a:r>
            <a:r>
              <a:rPr lang="cs-CZ" sz="2000" b="1" dirty="0" smtClean="0"/>
              <a:t>o větší vlnové délce</a:t>
            </a:r>
            <a:r>
              <a:rPr lang="cs-CZ" sz="2000" dirty="0" smtClean="0"/>
              <a:t>. Počet rozptýlených fotonů se nemění!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97086" y="5154713"/>
                <a:ext cx="7691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h𝑓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86" y="5154713"/>
                <a:ext cx="769185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6349" t="-4444" r="-1031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640098" y="5158338"/>
                <a:ext cx="74892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𝑝𝑐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098" y="5158338"/>
                <a:ext cx="74892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6504" r="-6504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397086" y="4317631"/>
            <a:ext cx="248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 energii a hybnost fotonů platí: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97086" y="5738208"/>
                <a:ext cx="1635191" cy="5266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𝒉𝒇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num>
                        <m:den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86" y="5738208"/>
                <a:ext cx="1635191" cy="5266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109957" y="5033911"/>
                <a:ext cx="194585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h𝑓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957" y="5033911"/>
                <a:ext cx="1945853" cy="5186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3024974" y="4317631"/>
            <a:ext cx="4848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Energie dopadajícího fotonu se rovná součtu jeho energie po rozptylu a kinetické energie elektronu: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3024974" y="5738208"/>
                <a:ext cx="3144194" cy="572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p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d>
                        <m:dPr>
                          <m:ctrlP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cs-CZ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974" y="5738208"/>
                <a:ext cx="3144194" cy="5727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Obrázek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07" y="4950981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-30274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Vlnová povaha částic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691030"/>
            <a:ext cx="4680000" cy="1829064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26103"/>
            <a:ext cx="4680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4760912"/>
            <a:ext cx="46800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123825" y="1436417"/>
            <a:ext cx="112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projektily</a:t>
            </a:r>
            <a:endParaRPr lang="en-US" sz="16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3825" y="3471226"/>
            <a:ext cx="112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vlny</a:t>
            </a:r>
            <a:endParaRPr lang="en-US" sz="16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23825" y="5507572"/>
            <a:ext cx="112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elektrony</a:t>
            </a:r>
            <a:endParaRPr lang="en-US" sz="16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162675" y="1109041"/>
            <a:ext cx="245745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Pokud necháme elektrony prolétat jednou štěrbinou, na detektor dopadne tolik elektronů, kolik jich prošlo štěrbinou (stejný případ, jako kdybychom vystřelovali projektily).</a:t>
            </a:r>
          </a:p>
          <a:p>
            <a:endParaRPr lang="cs-CZ" sz="1900" dirty="0" smtClean="0"/>
          </a:p>
          <a:p>
            <a:r>
              <a:rPr lang="cs-CZ" sz="1900" dirty="0" smtClean="0"/>
              <a:t>Pokud elektrony prolétají dvěma štěrbinami, chovají se jako interferenční vlny a nelze říct, kam na detektor elektrony vlastně dopadly.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1057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Vlnová povaha částic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25563"/>
            <a:ext cx="3695700" cy="21336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381500" y="1422866"/>
                <a:ext cx="432435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cs-CZ" dirty="0" smtClean="0"/>
                  <a:t>Vlnová funkce (výskyt vlny vzhledem k souřadnicím x, y, z a času t):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 smtClean="0"/>
              </a:p>
              <a:p>
                <a:endParaRPr lang="cs-CZ" dirty="0"/>
              </a:p>
              <a:p>
                <a:pPr>
                  <a:spcAft>
                    <a:spcPts val="1200"/>
                  </a:spcAft>
                </a:pPr>
                <a:r>
                  <a:rPr lang="cs-CZ" dirty="0" smtClean="0"/>
                  <a:t>Fyzikální význam má až její </a:t>
                </a:r>
                <a:r>
                  <a:rPr lang="cs-CZ" b="1" dirty="0" smtClean="0"/>
                  <a:t>druhá mocnina</a:t>
                </a:r>
                <a:r>
                  <a:rPr lang="cs-CZ" dirty="0" smtClean="0"/>
                  <a:t>, která odpovídá </a:t>
                </a:r>
                <a:r>
                  <a:rPr lang="cs-CZ" b="1" dirty="0" smtClean="0"/>
                  <a:t>hustotě pravděpodobnosti výskytu elektronu</a:t>
                </a:r>
                <a:r>
                  <a:rPr lang="cs-CZ" dirty="0" smtClean="0"/>
                  <a:t> v okolí bodu daných souřadnic v čase 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𝝍</m:t>
                              </m:r>
                              <m:r>
                                <a:rPr lang="cs-CZ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cs-CZ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cs-CZ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cs-CZ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cs-CZ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cs-CZ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cs-CZ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cs-CZ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b="1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0" y="1422866"/>
                <a:ext cx="4324350" cy="3170099"/>
              </a:xfrm>
              <a:prstGeom prst="rect">
                <a:avLst/>
              </a:prstGeom>
              <a:blipFill rotWithShape="0">
                <a:blip r:embed="rId3"/>
                <a:stretch>
                  <a:fillRect l="-1269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71912"/>
            <a:ext cx="4229100" cy="26384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381500" y="4690268"/>
                <a:ext cx="3800475" cy="1480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cs-CZ" b="1" dirty="0" smtClean="0"/>
                  <a:t>Neurčitost v poloze a hybnosti</a:t>
                </a:r>
                <a:r>
                  <a:rPr lang="cs-CZ" dirty="0" smtClean="0"/>
                  <a:t>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num>
                        <m:den>
                          <m: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cs-CZ" b="1" dirty="0" smtClean="0">
                  <a:ea typeface="Cambria Math" panose="02040503050406030204" pitchFamily="18" charset="0"/>
                </a:endParaRPr>
              </a:p>
              <a:p>
                <a:r>
                  <a:rPr lang="cs-CZ" dirty="0" smtClean="0"/>
                  <a:t>Heisenbergova relace neurčitosti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0" y="4690268"/>
                <a:ext cx="3800475" cy="1480085"/>
              </a:xfrm>
              <a:prstGeom prst="rect">
                <a:avLst/>
              </a:prstGeom>
              <a:blipFill rotWithShape="0">
                <a:blip r:embed="rId5"/>
                <a:stretch>
                  <a:fillRect l="-1445" t="-2058" b="-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47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Fotometrické veličiny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384" y="1325563"/>
            <a:ext cx="8193232" cy="1156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i="1" dirty="0" smtClean="0">
                <a:solidFill>
                  <a:schemeClr val="accent2">
                    <a:lumMod val="50000"/>
                  </a:schemeClr>
                </a:solidFill>
              </a:rPr>
              <a:t>Světelný tok </a:t>
            </a:r>
            <a:r>
              <a:rPr lang="el-GR" sz="2000" b="1" i="1" dirty="0" smtClean="0">
                <a:solidFill>
                  <a:schemeClr val="accent2">
                    <a:lumMod val="50000"/>
                  </a:schemeClr>
                </a:solidFill>
              </a:rPr>
              <a:t>Φ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000" b="1" dirty="0" smtClean="0"/>
              <a:t>–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vyjadřuje </a:t>
            </a:r>
            <a:r>
              <a:rPr lang="cs-CZ" sz="2000" i="1" u="sng" dirty="0" smtClean="0"/>
              <a:t>intenzitu</a:t>
            </a:r>
            <a:r>
              <a:rPr lang="cs-CZ" sz="2000" dirty="0" smtClean="0"/>
              <a:t> zrakového vjemu vyvolaného energií </a:t>
            </a:r>
            <a:r>
              <a:rPr lang="cs-CZ" sz="2000" i="1" u="sng" dirty="0" smtClean="0"/>
              <a:t>světelného záření</a:t>
            </a:r>
            <a:r>
              <a:rPr lang="cs-CZ" sz="2000" dirty="0" smtClean="0"/>
              <a:t>, které projde za jednotku času určitou plochou, kterou se světlo šíří. Jednotkou je </a:t>
            </a:r>
            <a:r>
              <a:rPr lang="cs-CZ" sz="2000" b="1" i="1" u="sng" dirty="0" smtClean="0"/>
              <a:t>lumen (lm)</a:t>
            </a:r>
            <a:r>
              <a:rPr lang="cs-CZ" sz="2000" dirty="0" smtClean="0"/>
              <a:t>. Jedná se v podstatě o výkon ve wattech, ale zohledňuje se pouze viditelné spektrum.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75384" y="2818390"/>
            <a:ext cx="8193232" cy="631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i="1" dirty="0" smtClean="0">
                <a:solidFill>
                  <a:schemeClr val="accent2">
                    <a:lumMod val="50000"/>
                  </a:schemeClr>
                </a:solidFill>
              </a:rPr>
              <a:t>Svítivost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000" b="1" i="1" dirty="0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000" b="1" dirty="0" smtClean="0"/>
              <a:t>– </a:t>
            </a:r>
            <a:r>
              <a:rPr lang="cs-CZ" sz="2000" dirty="0" smtClean="0"/>
              <a:t>lze definovat jako podíl světelného toku vyzářeného zdrojem v určitém směru do prostorového úhlu a velikosti tohoto úhlu:</a:t>
            </a:r>
            <a:endParaRPr lang="cs-CZ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470563" y="3786043"/>
                <a:ext cx="868635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l-GR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𝜱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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563" y="3786043"/>
                <a:ext cx="868635" cy="5761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475384" y="4640908"/>
            <a:ext cx="4998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Jednotkou svítivosti je </a:t>
            </a:r>
            <a:r>
              <a:rPr lang="cs-CZ" sz="2000" b="1" i="1" u="sng" dirty="0" smtClean="0"/>
              <a:t>kandela (cd)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1026" name="Picture 2" descr="http://www.technikerschule-beckum.de/maschinen/projekte/2006_07/p18/images/grafik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43" y="3882458"/>
            <a:ext cx="3672000" cy="191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Fotometrické veličiny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75384" y="1325563"/>
            <a:ext cx="8193232" cy="7214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i="1" dirty="0" smtClean="0">
                <a:solidFill>
                  <a:schemeClr val="accent2">
                    <a:lumMod val="50000"/>
                  </a:schemeClr>
                </a:solidFill>
              </a:rPr>
              <a:t>Osvětlení </a:t>
            </a:r>
            <a:r>
              <a:rPr lang="cs-CZ" sz="2000" b="1" i="1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cs-CZ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000" b="1" dirty="0" smtClean="0"/>
              <a:t>– </a:t>
            </a:r>
            <a:r>
              <a:rPr lang="cs-CZ" sz="2000" dirty="0" smtClean="0"/>
              <a:t>je dáno podílem </a:t>
            </a:r>
            <a:r>
              <a:rPr lang="cs-CZ" sz="2000" i="1" u="sng" dirty="0" smtClean="0"/>
              <a:t>části světelného toku</a:t>
            </a:r>
            <a:r>
              <a:rPr lang="cs-CZ" sz="2000" dirty="0" smtClean="0"/>
              <a:t>, který </a:t>
            </a:r>
            <a:r>
              <a:rPr lang="cs-CZ" sz="2000" i="1" u="sng" dirty="0" smtClean="0"/>
              <a:t>dopadá kolmo</a:t>
            </a:r>
            <a:r>
              <a:rPr lang="cs-CZ" sz="2000" dirty="0" smtClean="0"/>
              <a:t> na určitou plochu:</a:t>
            </a:r>
            <a:endParaRPr lang="cs-CZ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992582" y="2362008"/>
                <a:ext cx="924740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l-GR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𝜱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582" y="2362008"/>
                <a:ext cx="924740" cy="5782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docplayer.cz/docs-images/25/4652963/images/7-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639" y="1686286"/>
            <a:ext cx="2556000" cy="27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75384" y="3255242"/>
            <a:ext cx="409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Jednotkou osvětlení je </a:t>
            </a:r>
            <a:r>
              <a:rPr lang="cs-CZ" sz="2000" b="1" i="1" u="sng" dirty="0" smtClean="0"/>
              <a:t>lux (lx)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5384" y="5673436"/>
            <a:ext cx="7837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Další odvozené fotometrické veličiny: </a:t>
            </a:r>
            <a:r>
              <a:rPr lang="cs-CZ" sz="2000" b="1" i="1" dirty="0" smtClean="0"/>
              <a:t>jas</a:t>
            </a:r>
            <a:r>
              <a:rPr lang="cs-CZ" sz="2000" dirty="0" smtClean="0"/>
              <a:t>, </a:t>
            </a:r>
            <a:r>
              <a:rPr lang="cs-CZ" sz="2000" b="1" i="1" dirty="0" smtClean="0"/>
              <a:t>světlení</a:t>
            </a:r>
            <a:r>
              <a:rPr lang="cs-CZ" sz="2000" dirty="0" smtClean="0"/>
              <a:t>, </a:t>
            </a:r>
            <a:r>
              <a:rPr lang="cs-CZ" sz="2000" b="1" i="1" dirty="0" smtClean="0"/>
              <a:t>světelná účinnost</a:t>
            </a:r>
            <a:r>
              <a:rPr lang="cs-CZ" sz="2000" dirty="0" smtClean="0"/>
              <a:t>.</a:t>
            </a:r>
            <a:endParaRPr lang="cs-CZ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05779" y="3767312"/>
                <a:ext cx="1062021" cy="594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</m:t>
                      </m:r>
                      <m:r>
                        <a:rPr lang="cs-CZ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sSup>
                            <m:sSupPr>
                              <m:ctrlPr>
                                <a:rPr lang="cs-CZ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9" y="3767312"/>
                <a:ext cx="1062021" cy="5948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505779" y="4575493"/>
                <a:ext cx="868635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cs-CZ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l-G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𝜱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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9" y="4575493"/>
                <a:ext cx="868635" cy="5761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2159587" y="4177112"/>
                <a:ext cx="821571" cy="574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sSup>
                            <m:sSupPr>
                              <m:ctrlP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587" y="4177112"/>
                <a:ext cx="821571" cy="5741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3454952" y="4027561"/>
            <a:ext cx="180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latí pouze pro kolmé osvětlení plochy</a:t>
            </a:r>
            <a:endParaRPr lang="cs-CZ" dirty="0"/>
          </a:p>
        </p:txBody>
      </p:sp>
      <p:cxnSp>
        <p:nvCxnSpPr>
          <p:cNvPr id="14" name="Přímá spojnice se šipkou 13"/>
          <p:cNvCxnSpPr>
            <a:stCxn id="8" idx="1"/>
          </p:cNvCxnSpPr>
          <p:nvPr/>
        </p:nvCxnSpPr>
        <p:spPr>
          <a:xfrm flipH="1">
            <a:off x="3067050" y="4489226"/>
            <a:ext cx="38790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7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57200" y="1249363"/>
            <a:ext cx="805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Jak vysoko nad stolem musí být žárovka o svítivosti 100 cd, aby osvětlení stolu pod ní bylo 50 lx?</a:t>
            </a:r>
            <a:endParaRPr lang="cs-CZ" sz="20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542925" y="2084639"/>
            <a:ext cx="2628900" cy="1323439"/>
            <a:chOff x="457200" y="2151314"/>
            <a:chExt cx="2628900" cy="1323439"/>
          </a:xfrm>
        </p:grpSpPr>
        <p:sp>
          <p:nvSpPr>
            <p:cNvPr id="6" name="TextovéPole 5"/>
            <p:cNvSpPr txBox="1"/>
            <p:nvPr/>
          </p:nvSpPr>
          <p:spPr>
            <a:xfrm>
              <a:off x="457200" y="2151314"/>
              <a:ext cx="25301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/>
                <a:t>I</a:t>
              </a:r>
              <a:r>
                <a:rPr lang="cs-CZ" sz="2000" dirty="0" smtClean="0"/>
                <a:t> </a:t>
              </a:r>
              <a:r>
                <a:rPr lang="cs-CZ" sz="2000" dirty="0" smtClean="0"/>
                <a:t>= </a:t>
              </a:r>
              <a:r>
                <a:rPr lang="cs-CZ" sz="2000" dirty="0" smtClean="0"/>
                <a:t>100</a:t>
              </a:r>
              <a:r>
                <a:rPr lang="cs-CZ" sz="2000" dirty="0" smtClean="0"/>
                <a:t> </a:t>
              </a:r>
              <a:r>
                <a:rPr lang="cs-CZ" sz="2000" i="1" dirty="0" smtClean="0"/>
                <a:t>cd</a:t>
              </a:r>
              <a:endParaRPr lang="cs-CZ" sz="2000" i="1" dirty="0" smtClean="0"/>
            </a:p>
            <a:p>
              <a:r>
                <a:rPr lang="cs-CZ" sz="2000" i="1" dirty="0"/>
                <a:t>E</a:t>
              </a:r>
              <a:r>
                <a:rPr lang="cs-CZ" sz="2000" dirty="0" smtClean="0"/>
                <a:t> = 50 </a:t>
              </a:r>
              <a:r>
                <a:rPr lang="cs-CZ" sz="2000" i="1" dirty="0" smtClean="0"/>
                <a:t>lx</a:t>
              </a:r>
              <a:endParaRPr lang="cs-CZ" sz="2000" dirty="0" smtClean="0"/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h</a:t>
              </a:r>
              <a:r>
                <a:rPr lang="cs-CZ" sz="2000" dirty="0" smtClean="0">
                  <a:sym typeface="Symbol" panose="05050102010706020507" pitchFamily="18" charset="2"/>
                </a:rPr>
                <a:t> </a:t>
              </a:r>
              <a:r>
                <a:rPr lang="cs-CZ" sz="2000" dirty="0" smtClean="0">
                  <a:sym typeface="Symbol" panose="05050102010706020507" pitchFamily="18" charset="2"/>
                </a:rPr>
                <a:t>= ? </a:t>
              </a:r>
              <a:r>
                <a:rPr lang="cs-CZ" sz="2000" i="1" dirty="0">
                  <a:sym typeface="Symbol" panose="05050102010706020507" pitchFamily="18" charset="2"/>
                </a:rPr>
                <a:t>m</a:t>
              </a:r>
              <a:endParaRPr lang="cs-CZ" sz="2000" dirty="0"/>
            </a:p>
            <a:p>
              <a:endParaRPr lang="cs-CZ" sz="2000" dirty="0"/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457200" y="3190008"/>
              <a:ext cx="2628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/>
              <p:cNvSpPr txBox="1"/>
              <p:nvPr/>
            </p:nvSpPr>
            <p:spPr>
              <a:xfrm>
                <a:off x="542925" y="3263352"/>
                <a:ext cx="821571" cy="574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cs-CZ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sSup>
                            <m:sSupPr>
                              <m:ctrlPr>
                                <a:rPr lang="cs-CZ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263352"/>
                <a:ext cx="821571" cy="5741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Skupina 10"/>
          <p:cNvGrpSpPr/>
          <p:nvPr/>
        </p:nvGrpSpPr>
        <p:grpSpPr>
          <a:xfrm>
            <a:off x="542925" y="4023528"/>
            <a:ext cx="3830625" cy="821122"/>
            <a:chOff x="542925" y="4023528"/>
            <a:chExt cx="3830625" cy="82112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ovéPole 1"/>
                <p:cNvSpPr txBox="1"/>
                <p:nvPr/>
              </p:nvSpPr>
              <p:spPr>
                <a:xfrm>
                  <a:off x="542925" y="4023528"/>
                  <a:ext cx="3754233" cy="821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num>
                              <m:den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den>
                            </m:f>
                          </m:e>
                        </m:ra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100 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𝑐𝑑</m:t>
                                </m:r>
                              </m:num>
                              <m:den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50 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𝑙𝑥</m:t>
                                </m:r>
                              </m:den>
                            </m:f>
                          </m:e>
                        </m:ra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acc>
                          <m:accPr>
                            <m:chr m:val="̇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acc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𝟒𝟏𝟒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>
            <p:sp>
              <p:nvSpPr>
                <p:cNvPr id="2" name="TextovéPo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25" y="4023528"/>
                  <a:ext cx="3754233" cy="82112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Přímá spojnice 8"/>
            <p:cNvCxnSpPr/>
            <p:nvPr/>
          </p:nvCxnSpPr>
          <p:spPr>
            <a:xfrm>
              <a:off x="3257550" y="4647333"/>
              <a:ext cx="11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3370275" y="4721151"/>
              <a:ext cx="9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528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96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thespectrumofriemannium.files.wordpress.com/2013/06/bohr_atom_model_engli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106613"/>
            <a:ext cx="3204000" cy="305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30462" y="1508681"/>
            <a:ext cx="252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Bohrův model atomu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048125" y="1519794"/>
            <a:ext cx="4569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cs-CZ" dirty="0" smtClean="0"/>
              <a:t>Atom je stabilní soustava složená z kladně nabitého jádra, v němž je soustředěná téměř celá hmotnost atomu, a z elektronového obalu.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048125" y="2720123"/>
            <a:ext cx="4467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cs-CZ" dirty="0" smtClean="0"/>
              <a:t>Atom se může nacházet pouze v kvantových stavech s určitou hodnotou energie (na energetických hladinách). V takovém stavu atom nevydává ani nepřijímá energii a rozložení elektronů je v obalu časově neměnné.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048125" y="4474449"/>
            <a:ext cx="4467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cs-CZ" dirty="0"/>
              <a:t>Při přechodu </a:t>
            </a:r>
            <a:r>
              <a:rPr lang="cs-CZ" dirty="0" smtClean="0"/>
              <a:t>do </a:t>
            </a:r>
            <a:r>
              <a:rPr lang="cs-CZ" dirty="0"/>
              <a:t>stavu s nižší energií </a:t>
            </a:r>
            <a:r>
              <a:rPr lang="cs-CZ" dirty="0" smtClean="0"/>
              <a:t>může </a:t>
            </a:r>
            <a:r>
              <a:rPr lang="cs-CZ" dirty="0"/>
              <a:t>atom vyzářit kvantum elektromagnetického záření (</a:t>
            </a:r>
            <a:r>
              <a:rPr lang="cs-CZ" dirty="0" smtClean="0"/>
              <a:t>foton). Naopak </a:t>
            </a:r>
            <a:r>
              <a:rPr lang="cs-CZ" dirty="0"/>
              <a:t>při pohlcení </a:t>
            </a:r>
            <a:r>
              <a:rPr lang="cs-CZ" dirty="0" smtClean="0"/>
              <a:t>fotonu přejde </a:t>
            </a:r>
            <a:r>
              <a:rPr lang="cs-CZ" dirty="0"/>
              <a:t>atom </a:t>
            </a:r>
            <a:r>
              <a:rPr lang="cs-CZ" dirty="0" smtClean="0"/>
              <a:t>do </a:t>
            </a:r>
            <a:r>
              <a:rPr lang="cs-CZ" dirty="0"/>
              <a:t>stavu s vyšší energií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Lidské oko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9394" t="11413"/>
          <a:stretch/>
        </p:blipFill>
        <p:spPr>
          <a:xfrm>
            <a:off x="257174" y="854915"/>
            <a:ext cx="4791076" cy="287306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191126" y="1493110"/>
            <a:ext cx="395287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b="1" u="sng" dirty="0" smtClean="0"/>
              <a:t>Hlavní optické části oka:</a:t>
            </a:r>
          </a:p>
          <a:p>
            <a:r>
              <a:rPr lang="cs-CZ" sz="1900" i="1" dirty="0" smtClean="0"/>
              <a:t>rohovka (n = 1,377 , </a:t>
            </a:r>
            <a:r>
              <a:rPr lang="cs-CZ" sz="1900" i="1" dirty="0" smtClean="0">
                <a:sym typeface="Symbol" panose="05050102010706020507" pitchFamily="18" charset="2"/>
              </a:rPr>
              <a:t> = 42,4 D</a:t>
            </a:r>
            <a:r>
              <a:rPr lang="cs-CZ" sz="1900" i="1" dirty="0" smtClean="0"/>
              <a:t>)</a:t>
            </a:r>
          </a:p>
          <a:p>
            <a:r>
              <a:rPr lang="cs-CZ" sz="1900" i="1" dirty="0"/>
              <a:t>p</a:t>
            </a:r>
            <a:r>
              <a:rPr lang="cs-CZ" sz="1900" i="1" dirty="0" smtClean="0"/>
              <a:t>řední a zadní komora oční (n = 1,336)</a:t>
            </a:r>
          </a:p>
          <a:p>
            <a:r>
              <a:rPr lang="cs-CZ" sz="1900" i="1" dirty="0" smtClean="0"/>
              <a:t>duhovka, zornice</a:t>
            </a:r>
          </a:p>
          <a:p>
            <a:r>
              <a:rPr lang="cs-CZ" sz="1900" i="1" dirty="0"/>
              <a:t>č</a:t>
            </a:r>
            <a:r>
              <a:rPr lang="cs-CZ" sz="1900" i="1" dirty="0" smtClean="0"/>
              <a:t>očka (n = 1,42 , </a:t>
            </a:r>
            <a:r>
              <a:rPr lang="cs-CZ" sz="1900" i="1" dirty="0" smtClean="0">
                <a:sym typeface="Symbol" panose="05050102010706020507" pitchFamily="18" charset="2"/>
              </a:rPr>
              <a:t> = 20 D</a:t>
            </a:r>
            <a:r>
              <a:rPr lang="cs-CZ" sz="1900" i="1" dirty="0" smtClean="0"/>
              <a:t>)</a:t>
            </a:r>
            <a:endParaRPr lang="en-US" sz="1900" i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b="19273"/>
          <a:stretch/>
        </p:blipFill>
        <p:spPr>
          <a:xfrm>
            <a:off x="188327" y="4238611"/>
            <a:ext cx="3132000" cy="18962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121" t="4738" r="3556" b="5900"/>
          <a:stretch/>
        </p:blipFill>
        <p:spPr>
          <a:xfrm rot="16200000">
            <a:off x="4405313" y="3848100"/>
            <a:ext cx="3124200" cy="24003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315200" y="4863583"/>
            <a:ext cx="138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Akomodace</a:t>
            </a:r>
          </a:p>
          <a:p>
            <a:r>
              <a:rPr lang="cs-CZ" dirty="0" smtClean="0"/>
              <a:t>čočky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409950" y="4863583"/>
            <a:ext cx="116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Žlutá skvrna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Elektronový obal atomu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tulane.edu/~sanelson/images/electshell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066808"/>
            <a:ext cx="2700000" cy="298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762374" y="1066808"/>
                <a:ext cx="4892675" cy="2345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dirty="0" smtClean="0"/>
                  <a:t>Elektrony se nacházejí na orbitalech s přesně definovanou energií (tzv. slupky K, L, M, N…).</a:t>
                </a:r>
              </a:p>
              <a:p>
                <a:pPr>
                  <a:spcAft>
                    <a:spcPts val="1800"/>
                  </a:spcAft>
                </a:pPr>
                <a:r>
                  <a:rPr lang="cs-CZ" b="1" dirty="0" smtClean="0"/>
                  <a:t>Počet elektronů na dané slupce</a:t>
                </a:r>
                <a:r>
                  <a:rPr lang="cs-CZ" dirty="0" smtClean="0"/>
                  <a:t> je určen výrazem: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b="1" dirty="0" smtClean="0"/>
              </a:p>
              <a:p>
                <a:endParaRPr lang="cs-CZ" b="1" dirty="0"/>
              </a:p>
              <a:p>
                <a:r>
                  <a:rPr lang="cs-CZ" i="1" dirty="0"/>
                  <a:t>n</a:t>
                </a:r>
                <a:r>
                  <a:rPr lang="cs-CZ" i="1" dirty="0" smtClean="0"/>
                  <a:t> – hlavní kvantové číslo</a:t>
                </a:r>
                <a:r>
                  <a:rPr lang="cs-CZ" dirty="0" smtClean="0"/>
                  <a:t> (zároveň určuje energii elektronu a pořadí slupky od jádra)</a:t>
                </a:r>
                <a:endParaRPr lang="en-US" i="1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374" y="1066808"/>
                <a:ext cx="4892675" cy="2345322"/>
              </a:xfrm>
              <a:prstGeom prst="rect">
                <a:avLst/>
              </a:prstGeom>
              <a:blipFill rotWithShape="0">
                <a:blip r:embed="rId3"/>
                <a:stretch>
                  <a:fillRect l="-996" t="-1299" b="-3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://www.cdn.sciencebuddies.org/Files/6146/6/Bohr_atom_anim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050000"/>
            <a:ext cx="3861013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762374" y="3563357"/>
                <a:ext cx="4892675" cy="2539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cs-CZ" dirty="0" smtClean="0"/>
                  <a:t>Přeskoky elektronů – po absorpci energie (fotonu) může elektron přeskočit na vyšší energetické hladiny. Naopak při </a:t>
                </a:r>
                <a:r>
                  <a:rPr lang="cs-CZ" dirty="0"/>
                  <a:t>z</a:t>
                </a:r>
                <a:r>
                  <a:rPr lang="cs-CZ" dirty="0" smtClean="0"/>
                  <a:t>pětném </a:t>
                </a:r>
                <a:r>
                  <a:rPr lang="cs-CZ" dirty="0"/>
                  <a:t>s</a:t>
                </a:r>
                <a:r>
                  <a:rPr lang="cs-CZ" dirty="0" smtClean="0"/>
                  <a:t>eskoku na nižší energetickou hladinu dojde k vyzáření fotonu atomem. Množství absorbované/emitované energie je diskrétní, závisí na frekvenci a je dáno rozdílem energetických stavů: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𝒉𝒇</m:t>
                      </m:r>
                    </m:oMath>
                  </m:oMathPara>
                </a14:m>
                <a:endParaRPr lang="en-US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374" y="3563357"/>
                <a:ext cx="4892675" cy="2539157"/>
              </a:xfrm>
              <a:prstGeom prst="rect">
                <a:avLst/>
              </a:prstGeom>
              <a:blipFill rotWithShape="0">
                <a:blip r:embed="rId5"/>
                <a:stretch>
                  <a:fillRect l="-996" t="-1442" r="-623" b="-1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8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Kvantová čísla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2750" y="1325563"/>
            <a:ext cx="7886700" cy="2998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i="1" u="sng" dirty="0" smtClean="0"/>
              <a:t>Hlavní kvantové číslo n</a:t>
            </a:r>
            <a:r>
              <a:rPr lang="cs-CZ" sz="2000" dirty="0" smtClean="0"/>
              <a:t> – určuje </a:t>
            </a:r>
            <a:r>
              <a:rPr lang="cs-CZ" sz="2000" i="1" dirty="0" smtClean="0"/>
              <a:t>celkovou energii</a:t>
            </a:r>
            <a:r>
              <a:rPr lang="cs-CZ" sz="2000" dirty="0" smtClean="0"/>
              <a:t> elektronu a pořadí slupky od jádra.</a:t>
            </a:r>
          </a:p>
          <a:p>
            <a:pPr marL="0" indent="0">
              <a:buNone/>
            </a:pPr>
            <a:r>
              <a:rPr lang="cs-CZ" sz="2000" b="1" u="sng" dirty="0" smtClean="0"/>
              <a:t>Vedlejší kvantové číslo </a:t>
            </a:r>
            <a:r>
              <a:rPr lang="cs-CZ" sz="2000" b="1" u="sng" dirty="0" smtClean="0">
                <a:latin typeface="Freestyle Script" panose="030804020302050B0404" pitchFamily="66" charset="0"/>
              </a:rPr>
              <a:t>l</a:t>
            </a:r>
            <a:r>
              <a:rPr lang="cs-CZ" sz="2000" dirty="0" smtClean="0"/>
              <a:t> – určuje </a:t>
            </a:r>
            <a:r>
              <a:rPr lang="cs-CZ" sz="2000" i="1" dirty="0" smtClean="0"/>
              <a:t>tvar a symetrii orbitalu</a:t>
            </a:r>
            <a:r>
              <a:rPr lang="cs-CZ" sz="2000" dirty="0" smtClean="0"/>
              <a:t>, může nabývat hodnot (n – 1). Odpovídá chemickému značení </a:t>
            </a:r>
            <a:r>
              <a:rPr lang="cs-CZ" sz="2000" i="1" dirty="0" smtClean="0"/>
              <a:t>s</a:t>
            </a:r>
            <a:r>
              <a:rPr lang="cs-CZ" sz="2000" dirty="0" smtClean="0"/>
              <a:t>, </a:t>
            </a:r>
            <a:r>
              <a:rPr lang="cs-CZ" sz="2000" i="1" dirty="0" smtClean="0"/>
              <a:t>p</a:t>
            </a:r>
            <a:r>
              <a:rPr lang="cs-CZ" sz="2000" dirty="0" smtClean="0"/>
              <a:t>, </a:t>
            </a:r>
            <a:r>
              <a:rPr lang="cs-CZ" sz="2000" i="1" dirty="0" smtClean="0"/>
              <a:t>d</a:t>
            </a:r>
            <a:r>
              <a:rPr lang="cs-CZ" sz="2000" dirty="0" smtClean="0"/>
              <a:t>, </a:t>
            </a:r>
            <a:r>
              <a:rPr lang="cs-CZ" sz="2000" i="1" dirty="0" smtClean="0"/>
              <a:t>f</a:t>
            </a:r>
            <a:r>
              <a:rPr lang="cs-CZ" sz="2000" dirty="0" smtClean="0"/>
              <a:t>, …</a:t>
            </a:r>
          </a:p>
          <a:p>
            <a:pPr marL="0" indent="0">
              <a:buNone/>
            </a:pPr>
            <a:r>
              <a:rPr lang="cs-CZ" sz="2000" b="1" u="sng" dirty="0" smtClean="0"/>
              <a:t>Magnetické kvantové číslo </a:t>
            </a:r>
            <a:r>
              <a:rPr lang="cs-CZ" sz="2000" b="1" i="1" u="sng" dirty="0" smtClean="0"/>
              <a:t>m</a:t>
            </a:r>
            <a:r>
              <a:rPr lang="cs-CZ" sz="2000" dirty="0" smtClean="0"/>
              <a:t> – určuje směr vektoru orbitálního momentu hybnosti v prostoru, tedy </a:t>
            </a:r>
            <a:r>
              <a:rPr lang="cs-CZ" sz="2000" i="1" dirty="0" smtClean="0"/>
              <a:t>polohu orbitalu v prostoru</a:t>
            </a:r>
            <a:r>
              <a:rPr lang="cs-CZ" sz="2000" dirty="0" smtClean="0"/>
              <a:t>. Může nabývat hodnot 0 a ± </a:t>
            </a:r>
            <a:r>
              <a:rPr lang="cs-CZ" sz="2000" dirty="0" smtClean="0">
                <a:latin typeface="Freestyle Script" panose="030804020302050B0404" pitchFamily="66" charset="0"/>
              </a:rPr>
              <a:t>l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r>
              <a:rPr lang="cs-CZ" sz="2000" b="1" u="sng" dirty="0" smtClean="0"/>
              <a:t>Spinové kvantové číslo </a:t>
            </a:r>
            <a:r>
              <a:rPr lang="cs-CZ" sz="2000" b="1" i="1" u="sng" dirty="0" smtClean="0"/>
              <a:t>s</a:t>
            </a:r>
            <a:r>
              <a:rPr lang="cs-CZ" sz="2000" dirty="0" smtClean="0"/>
              <a:t> – určuje vnitřní (vlastní) moment hybnosti elektronu.</a:t>
            </a:r>
          </a:p>
        </p:txBody>
      </p:sp>
      <p:pic>
        <p:nvPicPr>
          <p:cNvPr id="3074" name="Picture 2" descr="http://crescentok.com/staff/jaskew/isr/chemistry/qnumb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4403726"/>
            <a:ext cx="3810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Atomové jádro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i.imgur.com/jy9XCY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55"/>
          <a:stretch/>
        </p:blipFill>
        <p:spPr bwMode="auto">
          <a:xfrm>
            <a:off x="412750" y="1173164"/>
            <a:ext cx="2736000" cy="25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364650" y="1325563"/>
                <a:ext cx="5455500" cy="1932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Atomové jádro je tvořeno </a:t>
                </a:r>
                <a:r>
                  <a:rPr lang="cs-CZ" b="1" i="1" dirty="0" smtClean="0"/>
                  <a:t>protony</a:t>
                </a:r>
                <a:r>
                  <a:rPr lang="cs-CZ" dirty="0" smtClean="0"/>
                  <a:t> a </a:t>
                </a:r>
                <a:r>
                  <a:rPr lang="cs-CZ" b="1" i="1" dirty="0" smtClean="0"/>
                  <a:t>neutrony</a:t>
                </a:r>
                <a:r>
                  <a:rPr lang="cs-CZ" dirty="0" smtClean="0"/>
                  <a:t>, přičemž každý atom má přesně daný počet protonů a neutronů, což lze schematicky zapsat:</a:t>
                </a:r>
              </a:p>
              <a:p>
                <a:endParaRPr lang="cs-CZ" dirty="0"/>
              </a:p>
              <a:p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  <m:sup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  <m:e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sPre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650" y="1325563"/>
                <a:ext cx="5455500" cy="1932837"/>
              </a:xfrm>
              <a:prstGeom prst="rect">
                <a:avLst/>
              </a:prstGeom>
              <a:blipFill rotWithShape="0">
                <a:blip r:embed="rId3"/>
                <a:stretch>
                  <a:fillRect l="-1006" t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2" name="Picture 6" descr="http://images.slideplayer.com/1/267561/slides/slide_3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98" b="50729"/>
          <a:stretch/>
        </p:blipFill>
        <p:spPr bwMode="auto">
          <a:xfrm>
            <a:off x="212725" y="4005263"/>
            <a:ext cx="2473325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64650" y="3748310"/>
            <a:ext cx="47148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Protony a neutrony jsou samy složeny z dalších elementárnějších částic – </a:t>
            </a:r>
            <a:r>
              <a:rPr lang="cs-CZ" b="1" i="1" dirty="0" smtClean="0"/>
              <a:t>kvarků</a:t>
            </a:r>
            <a:r>
              <a:rPr lang="cs-CZ" dirty="0" smtClean="0"/>
              <a:t>, které jsou pohromadě „slepeny“ prostřednictvím </a:t>
            </a:r>
            <a:r>
              <a:rPr lang="cs-CZ" b="1" i="1" dirty="0" smtClean="0"/>
              <a:t>gluonů</a:t>
            </a:r>
            <a:r>
              <a:rPr lang="cs-CZ" dirty="0" smtClean="0"/>
              <a:t> (částice </a:t>
            </a:r>
            <a:r>
              <a:rPr lang="cs-CZ" dirty="0"/>
              <a:t>z</a:t>
            </a:r>
            <a:r>
              <a:rPr lang="cs-CZ" dirty="0" smtClean="0"/>
              <a:t>prostředkující </a:t>
            </a:r>
            <a:r>
              <a:rPr lang="cs-CZ" i="1" u="sng" dirty="0" smtClean="0"/>
              <a:t>silnou jadernou interakci</a:t>
            </a:r>
            <a:r>
              <a:rPr lang="cs-CZ" dirty="0" smtClean="0"/>
              <a:t> – tak jako foton zprostředkující elmag. interakci). Silná jaderní interakce je nejsilnější interakce mezi částicemi, kterou zatím známe).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Radioaktivita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95275" y="1085850"/>
            <a:ext cx="8315325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Radioaktivita</a:t>
            </a:r>
            <a:r>
              <a:rPr lang="cs-CZ" sz="1900" dirty="0" smtClean="0"/>
              <a:t> – schopnost samovolné přeměny jader (tzv. nestabilní nuklidy) některých prvků na jiná jádra, při které vzniká ionizující záření.</a:t>
            </a:r>
          </a:p>
          <a:p>
            <a:pPr>
              <a:spcAft>
                <a:spcPts val="1000"/>
              </a:spcAft>
            </a:pPr>
            <a:r>
              <a:rPr lang="cs-CZ" sz="1900" b="1" u="sng" dirty="0" smtClean="0"/>
              <a:t>Přirozená radioaktivita</a:t>
            </a:r>
            <a:r>
              <a:rPr lang="cs-CZ" sz="1900" dirty="0" smtClean="0"/>
              <a:t> – dochází k </a:t>
            </a:r>
            <a:r>
              <a:rPr lang="cs-CZ" sz="1900" i="1" dirty="0" smtClean="0"/>
              <a:t>přirozené samovolné přeměně jader </a:t>
            </a:r>
            <a:r>
              <a:rPr lang="cs-CZ" sz="1900" dirty="0" smtClean="0"/>
              <a:t>(bez lidského zásahu). Patří sem například </a:t>
            </a:r>
            <a:r>
              <a:rPr lang="cs-CZ" sz="1900" baseline="30000" dirty="0" smtClean="0"/>
              <a:t>14</a:t>
            </a:r>
            <a:r>
              <a:rPr lang="cs-CZ" sz="1900" dirty="0" smtClean="0"/>
              <a:t>C (</a:t>
            </a:r>
            <a:r>
              <a:rPr lang="cs-CZ" sz="1900" i="1" dirty="0" smtClean="0"/>
              <a:t>t</a:t>
            </a:r>
            <a:r>
              <a:rPr lang="cs-CZ" sz="1900" i="1" baseline="-25000" dirty="0" smtClean="0"/>
              <a:t>1/2</a:t>
            </a:r>
            <a:r>
              <a:rPr lang="cs-CZ" sz="1900" dirty="0" smtClean="0"/>
              <a:t> = 5730 let), </a:t>
            </a:r>
            <a:r>
              <a:rPr lang="cs-CZ" sz="1900" baseline="30000" dirty="0" smtClean="0"/>
              <a:t>238</a:t>
            </a:r>
            <a:r>
              <a:rPr lang="cs-CZ" sz="1900" dirty="0" smtClean="0"/>
              <a:t>U </a:t>
            </a:r>
            <a:r>
              <a:rPr lang="cs-CZ" sz="1900" dirty="0"/>
              <a:t>(</a:t>
            </a:r>
            <a:r>
              <a:rPr lang="cs-CZ" sz="1900" i="1" dirty="0"/>
              <a:t>t</a:t>
            </a:r>
            <a:r>
              <a:rPr lang="cs-CZ" sz="1900" i="1" baseline="-25000" dirty="0"/>
              <a:t>1/2</a:t>
            </a:r>
            <a:r>
              <a:rPr lang="cs-CZ" sz="1900" dirty="0"/>
              <a:t> = </a:t>
            </a:r>
            <a:r>
              <a:rPr lang="en-US" sz="2000" dirty="0" smtClean="0"/>
              <a:t>4,4</a:t>
            </a:r>
            <a:r>
              <a:rPr lang="cs-CZ" sz="2000" dirty="0" smtClean="0"/>
              <a:t>7</a:t>
            </a:r>
            <a:r>
              <a:rPr lang="en-US" sz="2000" dirty="0" smtClean="0"/>
              <a:t>×10</a:t>
            </a:r>
            <a:r>
              <a:rPr lang="en-US" sz="2000" baseline="30000" dirty="0" smtClean="0"/>
              <a:t>9</a:t>
            </a:r>
            <a:r>
              <a:rPr lang="cs-CZ" sz="2000" dirty="0" smtClean="0"/>
              <a:t> let</a:t>
            </a:r>
            <a:r>
              <a:rPr lang="cs-CZ" sz="1900" dirty="0" smtClean="0"/>
              <a:t>) či </a:t>
            </a:r>
            <a:r>
              <a:rPr lang="cs-CZ" sz="1900" baseline="30000" dirty="0" smtClean="0"/>
              <a:t>40</a:t>
            </a:r>
            <a:r>
              <a:rPr lang="cs-CZ" sz="1900" dirty="0" smtClean="0"/>
              <a:t>K (</a:t>
            </a:r>
            <a:r>
              <a:rPr lang="cs-CZ" sz="1900" i="1" dirty="0"/>
              <a:t>t</a:t>
            </a:r>
            <a:r>
              <a:rPr lang="cs-CZ" sz="1900" i="1" baseline="-25000" dirty="0"/>
              <a:t>1/2</a:t>
            </a:r>
            <a:r>
              <a:rPr lang="cs-CZ" sz="1900" dirty="0"/>
              <a:t> = </a:t>
            </a:r>
            <a:r>
              <a:rPr lang="en-US" sz="2000" dirty="0" smtClean="0"/>
              <a:t>1,25×10</a:t>
            </a:r>
            <a:r>
              <a:rPr lang="en-US" sz="2000" baseline="30000" dirty="0" smtClean="0"/>
              <a:t>9</a:t>
            </a:r>
            <a:r>
              <a:rPr lang="en-US" sz="2000" dirty="0"/>
              <a:t> </a:t>
            </a:r>
            <a:r>
              <a:rPr lang="cs-CZ" sz="2000" dirty="0" smtClean="0"/>
              <a:t>let</a:t>
            </a:r>
            <a:r>
              <a:rPr lang="cs-CZ" sz="1900" dirty="0" smtClean="0"/>
              <a:t>).</a:t>
            </a:r>
          </a:p>
          <a:p>
            <a:r>
              <a:rPr lang="cs-CZ" sz="1900" b="1" u="sng" dirty="0" smtClean="0"/>
              <a:t>Umělá radioaktivita </a:t>
            </a:r>
            <a:r>
              <a:rPr lang="cs-CZ" sz="1900" dirty="0" smtClean="0"/>
              <a:t>– umělou radioaktivitu získávají prvky transmutací (uměle vyvolanou jadernou reakcí nebo ostřelováním urychlených částic). Patří sem například </a:t>
            </a:r>
            <a:r>
              <a:rPr lang="cs-CZ" sz="1900" baseline="30000" dirty="0" smtClean="0"/>
              <a:t>232</a:t>
            </a:r>
            <a:r>
              <a:rPr lang="cs-CZ" sz="1900" dirty="0" smtClean="0"/>
              <a:t>U </a:t>
            </a:r>
            <a:r>
              <a:rPr lang="cs-CZ" sz="1900" dirty="0"/>
              <a:t>(</a:t>
            </a:r>
            <a:r>
              <a:rPr lang="cs-CZ" sz="1900" i="1" dirty="0"/>
              <a:t>t</a:t>
            </a:r>
            <a:r>
              <a:rPr lang="cs-CZ" sz="1900" i="1" baseline="-25000" dirty="0"/>
              <a:t>1/2</a:t>
            </a:r>
            <a:r>
              <a:rPr lang="cs-CZ" sz="1900" dirty="0"/>
              <a:t> = </a:t>
            </a:r>
            <a:r>
              <a:rPr lang="cs-CZ" sz="1900" dirty="0" smtClean="0"/>
              <a:t>68,9 </a:t>
            </a:r>
            <a:r>
              <a:rPr lang="cs-CZ" sz="1900" dirty="0"/>
              <a:t>let), </a:t>
            </a:r>
            <a:r>
              <a:rPr lang="cs-CZ" sz="1900" baseline="30000" dirty="0" smtClean="0"/>
              <a:t>18</a:t>
            </a:r>
            <a:r>
              <a:rPr lang="cs-CZ" sz="1900" dirty="0" smtClean="0"/>
              <a:t>F </a:t>
            </a:r>
            <a:r>
              <a:rPr lang="cs-CZ" sz="1900" dirty="0"/>
              <a:t>(</a:t>
            </a:r>
            <a:r>
              <a:rPr lang="cs-CZ" sz="1900" i="1" dirty="0"/>
              <a:t>t</a:t>
            </a:r>
            <a:r>
              <a:rPr lang="cs-CZ" sz="1900" i="1" baseline="-25000" dirty="0"/>
              <a:t>1/2</a:t>
            </a:r>
            <a:r>
              <a:rPr lang="cs-CZ" sz="1900" dirty="0"/>
              <a:t> = </a:t>
            </a:r>
            <a:r>
              <a:rPr lang="cs-CZ" sz="1900" dirty="0" smtClean="0"/>
              <a:t>110 min) či </a:t>
            </a:r>
            <a:r>
              <a:rPr lang="cs-CZ" sz="1900" baseline="30000" dirty="0" smtClean="0"/>
              <a:t>81m</a:t>
            </a:r>
            <a:r>
              <a:rPr lang="cs-CZ" sz="1900" dirty="0" smtClean="0"/>
              <a:t>Kr </a:t>
            </a:r>
            <a:r>
              <a:rPr lang="cs-CZ" sz="1900" dirty="0"/>
              <a:t>(</a:t>
            </a:r>
            <a:r>
              <a:rPr lang="cs-CZ" sz="1900" i="1" dirty="0"/>
              <a:t>t</a:t>
            </a:r>
            <a:r>
              <a:rPr lang="cs-CZ" sz="1900" i="1" baseline="-25000" dirty="0"/>
              <a:t>1/2</a:t>
            </a:r>
            <a:r>
              <a:rPr lang="cs-CZ" sz="1900" dirty="0"/>
              <a:t> = </a:t>
            </a:r>
            <a:r>
              <a:rPr lang="cs-CZ" sz="1900" dirty="0" smtClean="0"/>
              <a:t>13 s).</a:t>
            </a:r>
            <a:endParaRPr lang="en-US" sz="1900" dirty="0"/>
          </a:p>
        </p:txBody>
      </p:sp>
      <p:pic>
        <p:nvPicPr>
          <p:cNvPr id="1026" name="Picture 2" descr="http://obrazky.superia.cz/1280/radioaktivi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50" y="4109568"/>
            <a:ext cx="219600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95275" y="4132911"/>
            <a:ext cx="5638800" cy="1974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900" dirty="0" smtClean="0"/>
              <a:t>Radioaktivita je </a:t>
            </a:r>
            <a:r>
              <a:rPr lang="cs-CZ" sz="1900" b="1" dirty="0" smtClean="0"/>
              <a:t>děj náhodný</a:t>
            </a:r>
            <a:r>
              <a:rPr lang="cs-CZ" sz="1900" dirty="0" smtClean="0"/>
              <a:t>, nejsme schopni předpovědět, které jádro se kdy přemění. Až při dostatečně velkém počtu prvků lze radioaktivitu popsat matematicky.</a:t>
            </a:r>
          </a:p>
          <a:p>
            <a:r>
              <a:rPr lang="cs-CZ" sz="1900" i="1" dirty="0" smtClean="0"/>
              <a:t>Rychlost radioaktivity nelze ovlivnit žádným fyzikálním nebo chemickým procesem!</a:t>
            </a:r>
            <a:endParaRPr lang="en-US" sz="1900" i="1" dirty="0"/>
          </a:p>
        </p:txBody>
      </p:sp>
    </p:spTree>
    <p:extLst>
      <p:ext uri="{BB962C8B-B14F-4D97-AF65-F5344CB8AC3E}">
        <p14:creationId xmlns:p14="http://schemas.microsoft.com/office/powerpoint/2010/main" val="16405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Parametry radioaktivní přeměny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403985" y="1401275"/>
                <a:ext cx="1594924" cy="735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>
                              <a:latin typeface="Cambria Math" panose="02040503050406030204" pitchFamily="18" charset="0"/>
                            </a:rPr>
                            <m:t>𝒅𝑵</m:t>
                          </m:r>
                        </m:num>
                        <m:den>
                          <m:r>
                            <a:rPr lang="cs-CZ" sz="2200" b="1" i="1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cs-CZ" sz="22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l-GR" sz="2200" b="1" i="1"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cs-CZ" sz="2200" b="1" i="1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85" y="1401275"/>
                <a:ext cx="1594924" cy="73545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385858" y="2369000"/>
                <a:ext cx="1513876" cy="3519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200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8" y="2369000"/>
                <a:ext cx="1513876" cy="351956"/>
              </a:xfrm>
              <a:prstGeom prst="rect">
                <a:avLst/>
              </a:prstGeom>
              <a:blipFill rotWithShape="0">
                <a:blip r:embed="rId3"/>
                <a:stretch>
                  <a:fillRect l="-4016" t="-5263" r="-1205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2390775" y="1401275"/>
            <a:ext cx="6753225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i="1" dirty="0" smtClean="0"/>
              <a:t>N</a:t>
            </a:r>
            <a:r>
              <a:rPr lang="cs-CZ" dirty="0" smtClean="0"/>
              <a:t> – </a:t>
            </a:r>
            <a:r>
              <a:rPr lang="cs-CZ" u="sng" dirty="0" smtClean="0"/>
              <a:t>počet dosud nerozpadlých</a:t>
            </a:r>
            <a:r>
              <a:rPr lang="cs-CZ" dirty="0" smtClean="0"/>
              <a:t> radioaktivních </a:t>
            </a:r>
            <a:r>
              <a:rPr lang="cs-CZ" u="sng" dirty="0" smtClean="0"/>
              <a:t>jader</a:t>
            </a:r>
            <a:r>
              <a:rPr lang="cs-CZ" dirty="0" smtClean="0"/>
              <a:t> v čase </a:t>
            </a:r>
            <a:r>
              <a:rPr lang="cs-CZ" i="1" dirty="0" smtClean="0"/>
              <a:t>t</a:t>
            </a:r>
            <a:endParaRPr lang="cs-CZ" dirty="0" smtClean="0"/>
          </a:p>
          <a:p>
            <a:pPr>
              <a:spcAft>
                <a:spcPts val="600"/>
              </a:spcAft>
            </a:pPr>
            <a:r>
              <a:rPr lang="el-GR" i="1" dirty="0" smtClean="0"/>
              <a:t>λ</a:t>
            </a:r>
            <a:r>
              <a:rPr lang="cs-CZ" i="1" dirty="0" smtClean="0"/>
              <a:t> – </a:t>
            </a:r>
            <a:r>
              <a:rPr lang="cs-CZ" u="sng" dirty="0" smtClean="0"/>
              <a:t>rozpadová konstanta</a:t>
            </a:r>
            <a:r>
              <a:rPr lang="cs-CZ" dirty="0" smtClean="0"/>
              <a:t>, určuje jak rychle se jádra rozpadají (je poměrem počtu přeměněných jader za určitý čas a počtu dosud nepřeměněných jader)</a:t>
            </a:r>
          </a:p>
          <a:p>
            <a:pPr>
              <a:spcAft>
                <a:spcPts val="600"/>
              </a:spcAft>
            </a:pPr>
            <a:r>
              <a:rPr lang="cs-CZ" i="1" dirty="0" smtClean="0"/>
              <a:t>A</a:t>
            </a:r>
            <a:r>
              <a:rPr lang="cs-CZ" dirty="0" smtClean="0"/>
              <a:t> – </a:t>
            </a:r>
            <a:r>
              <a:rPr lang="cs-CZ" u="sng" dirty="0" smtClean="0"/>
              <a:t>aktivita</a:t>
            </a:r>
            <a:r>
              <a:rPr lang="cs-CZ" dirty="0" smtClean="0"/>
              <a:t> – počet atomů, které se přemění za jednu sekundu; [</a:t>
            </a:r>
            <a:r>
              <a:rPr lang="cs-CZ" i="1" dirty="0" err="1" smtClean="0"/>
              <a:t>Bq</a:t>
            </a:r>
            <a:r>
              <a:rPr lang="cs-CZ" dirty="0" smtClean="0"/>
              <a:t>]</a:t>
            </a:r>
          </a:p>
          <a:p>
            <a:pPr>
              <a:spcAft>
                <a:spcPts val="600"/>
              </a:spcAft>
            </a:pPr>
            <a:r>
              <a:rPr lang="cs-CZ" i="1" dirty="0" smtClean="0"/>
              <a:t>A</a:t>
            </a:r>
            <a:r>
              <a:rPr lang="cs-CZ" i="1" baseline="-25000" dirty="0" smtClean="0"/>
              <a:t>0</a:t>
            </a:r>
            <a:r>
              <a:rPr lang="cs-CZ" dirty="0" smtClean="0"/>
              <a:t> – aktivita v čase </a:t>
            </a:r>
            <a:r>
              <a:rPr lang="cs-CZ" i="1" dirty="0" smtClean="0"/>
              <a:t>t</a:t>
            </a:r>
            <a:r>
              <a:rPr lang="cs-CZ" dirty="0" smtClean="0"/>
              <a:t> = 0</a:t>
            </a:r>
          </a:p>
          <a:p>
            <a:pPr>
              <a:spcAft>
                <a:spcPts val="600"/>
              </a:spcAft>
            </a:pPr>
            <a:r>
              <a:rPr lang="cs-CZ" i="1" dirty="0" err="1" smtClean="0"/>
              <a:t>T</a:t>
            </a:r>
            <a:r>
              <a:rPr lang="cs-CZ" i="1" baseline="-25000" dirty="0" err="1" smtClean="0"/>
              <a:t>f</a:t>
            </a:r>
            <a:r>
              <a:rPr lang="cs-CZ" dirty="0" smtClean="0"/>
              <a:t> – fyzikální </a:t>
            </a:r>
            <a:r>
              <a:rPr lang="cs-CZ" u="sng" dirty="0" smtClean="0"/>
              <a:t>poločas rozpadu</a:t>
            </a:r>
            <a:r>
              <a:rPr lang="cs-CZ" dirty="0" smtClean="0"/>
              <a:t> (doba, za kterou se rozpadne polovina jader)</a:t>
            </a:r>
          </a:p>
          <a:p>
            <a:r>
              <a:rPr lang="cs-CZ" i="1" dirty="0" smtClean="0"/>
              <a:t>m</a:t>
            </a:r>
            <a:r>
              <a:rPr lang="cs-CZ" i="1" baseline="-25000" dirty="0" smtClean="0"/>
              <a:t>0</a:t>
            </a:r>
            <a:r>
              <a:rPr lang="cs-CZ" dirty="0" smtClean="0"/>
              <a:t> – počáteční hmotnost</a:t>
            </a:r>
          </a:p>
          <a:p>
            <a:pPr>
              <a:spcAft>
                <a:spcPts val="600"/>
              </a:spcAft>
            </a:pPr>
            <a:r>
              <a:rPr lang="cs-CZ" dirty="0"/>
              <a:t> </a:t>
            </a:r>
            <a:r>
              <a:rPr lang="cs-CZ" dirty="0" smtClean="0"/>
              <a:t>        vzorku v čase </a:t>
            </a:r>
            <a:r>
              <a:rPr lang="cs-CZ" i="1" dirty="0" smtClean="0"/>
              <a:t>t</a:t>
            </a:r>
            <a:r>
              <a:rPr lang="cs-CZ" dirty="0" smtClean="0"/>
              <a:t> = 0</a:t>
            </a:r>
          </a:p>
          <a:p>
            <a:r>
              <a:rPr lang="cs-CZ" i="1" dirty="0"/>
              <a:t>m</a:t>
            </a:r>
            <a:r>
              <a:rPr lang="cs-CZ" dirty="0" smtClean="0"/>
              <a:t> – hmotnost vzorku</a:t>
            </a:r>
          </a:p>
          <a:p>
            <a:r>
              <a:rPr lang="cs-CZ" dirty="0"/>
              <a:t> </a:t>
            </a:r>
            <a:r>
              <a:rPr lang="cs-CZ" dirty="0" smtClean="0"/>
              <a:t>       v určitém čase </a:t>
            </a:r>
            <a:r>
              <a:rPr lang="cs-CZ" i="1" dirty="0" smtClean="0"/>
              <a:t>t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403985" y="2953223"/>
                <a:ext cx="99027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200" b="1" i="1" smtClean="0"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85" y="2953223"/>
                <a:ext cx="990271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6135" r="-6135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03985" y="3518752"/>
                <a:ext cx="1456168" cy="3519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200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85" y="3518752"/>
                <a:ext cx="1456168" cy="351956"/>
              </a:xfrm>
              <a:prstGeom prst="rect">
                <a:avLst/>
              </a:prstGeom>
              <a:blipFill rotWithShape="0">
                <a:blip r:embed="rId5"/>
                <a:stretch>
                  <a:fillRect l="-4184" t="-3448" r="-1674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403985" y="4094413"/>
                <a:ext cx="1215717" cy="6431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cs-CZ" sz="2200" b="1" i="0" smtClean="0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</m:num>
                        <m:den>
                          <m:r>
                            <a:rPr lang="el-GR" sz="2200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85" y="4094413"/>
                <a:ext cx="1215717" cy="6431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403985" y="4961243"/>
                <a:ext cx="1606850" cy="3519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200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85" y="4961243"/>
                <a:ext cx="1606850" cy="351956"/>
              </a:xfrm>
              <a:prstGeom prst="rect">
                <a:avLst/>
              </a:prstGeom>
              <a:blipFill rotWithShape="0">
                <a:blip r:embed="rId7"/>
                <a:stretch>
                  <a:fillRect l="-2273" t="-5172" r="-1136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://www.keele.ac.uk/media/keeleuniversity/healthandsafety/radiation/images/halflife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392296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57200" y="1249363"/>
            <a:ext cx="805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Vzorek obsahuje 10</a:t>
            </a:r>
            <a:r>
              <a:rPr lang="cs-CZ" sz="2000" baseline="30000" dirty="0" smtClean="0"/>
              <a:t>6</a:t>
            </a:r>
            <a:r>
              <a:rPr lang="cs-CZ" sz="2000" dirty="0" smtClean="0"/>
              <a:t> jader radionuklidu s poločasem rozpadu 6 hodin. Kolik radioaktivních jader bude obsahovat za jeden den?</a:t>
            </a:r>
            <a:endParaRPr lang="cs-CZ" sz="20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542925" y="2084639"/>
            <a:ext cx="2628900" cy="1323439"/>
            <a:chOff x="457200" y="2151314"/>
            <a:chExt cx="2628900" cy="1323439"/>
          </a:xfrm>
        </p:grpSpPr>
        <p:sp>
          <p:nvSpPr>
            <p:cNvPr id="6" name="TextovéPole 5"/>
            <p:cNvSpPr txBox="1"/>
            <p:nvPr/>
          </p:nvSpPr>
          <p:spPr>
            <a:xfrm>
              <a:off x="457200" y="2151314"/>
              <a:ext cx="25301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/>
                <a:t>N</a:t>
              </a:r>
              <a:r>
                <a:rPr lang="cs-CZ" sz="2000" i="1" baseline="-25000" dirty="0" smtClean="0"/>
                <a:t>0</a:t>
              </a:r>
              <a:r>
                <a:rPr lang="cs-CZ" sz="2000" dirty="0" smtClean="0"/>
                <a:t> = 10</a:t>
              </a:r>
              <a:r>
                <a:rPr lang="cs-CZ" sz="2000" baseline="30000" dirty="0" smtClean="0"/>
                <a:t>6</a:t>
              </a:r>
              <a:endParaRPr lang="cs-CZ" sz="2000" dirty="0" smtClean="0"/>
            </a:p>
            <a:p>
              <a:r>
                <a:rPr lang="cs-CZ" sz="2000" i="1" dirty="0" smtClean="0"/>
                <a:t>T</a:t>
              </a:r>
              <a:r>
                <a:rPr lang="cs-CZ" sz="2000" i="1" baseline="-25000" dirty="0" smtClean="0"/>
                <a:t>1/2</a:t>
              </a:r>
              <a:r>
                <a:rPr lang="cs-CZ" sz="2000" dirty="0" smtClean="0"/>
                <a:t> = 6 </a:t>
              </a:r>
              <a:r>
                <a:rPr lang="cs-CZ" sz="2000" i="1" dirty="0" smtClean="0"/>
                <a:t>hod</a:t>
              </a:r>
              <a:r>
                <a:rPr lang="cs-CZ" sz="2000" dirty="0" smtClean="0"/>
                <a:t> = 21 600 </a:t>
              </a:r>
              <a:r>
                <a:rPr lang="cs-CZ" sz="2000" i="1" dirty="0" smtClean="0"/>
                <a:t>s</a:t>
              </a:r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N</a:t>
              </a:r>
              <a:r>
                <a:rPr lang="cs-CZ" sz="2000" i="1" baseline="-25000" dirty="0" smtClean="0">
                  <a:sym typeface="Symbol" panose="05050102010706020507" pitchFamily="18" charset="2"/>
                </a:rPr>
                <a:t>1den</a:t>
              </a:r>
              <a:r>
                <a:rPr lang="cs-CZ" sz="2000" dirty="0" smtClean="0">
                  <a:sym typeface="Symbol" panose="05050102010706020507" pitchFamily="18" charset="2"/>
                </a:rPr>
                <a:t> = ?</a:t>
              </a:r>
              <a:endParaRPr lang="cs-CZ" sz="2000" dirty="0"/>
            </a:p>
            <a:p>
              <a:endParaRPr lang="cs-CZ" sz="2000" dirty="0"/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457200" y="3252354"/>
              <a:ext cx="2628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4"/>
          <p:cNvGrpSpPr/>
          <p:nvPr/>
        </p:nvGrpSpPr>
        <p:grpSpPr>
          <a:xfrm>
            <a:off x="457200" y="5026730"/>
            <a:ext cx="3973913" cy="675891"/>
            <a:chOff x="457200" y="5026730"/>
            <a:chExt cx="3973913" cy="6758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ovéPole 10"/>
                <p:cNvSpPr txBox="1"/>
                <p:nvPr/>
              </p:nvSpPr>
              <p:spPr>
                <a:xfrm>
                  <a:off x="457200" y="5026730"/>
                  <a:ext cx="3924215" cy="6758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𝟔𝟐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𝟓𝟎𝟎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11" name="TextovéPol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5026730"/>
                  <a:ext cx="3924215" cy="67589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909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Přímá spojnice 11"/>
            <p:cNvCxnSpPr/>
            <p:nvPr/>
          </p:nvCxnSpPr>
          <p:spPr>
            <a:xfrm>
              <a:off x="3567113" y="5566929"/>
              <a:ext cx="86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3662363" y="5635985"/>
              <a:ext cx="68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Skupina 18"/>
          <p:cNvGrpSpPr/>
          <p:nvPr/>
        </p:nvGrpSpPr>
        <p:grpSpPr>
          <a:xfrm>
            <a:off x="457200" y="3293036"/>
            <a:ext cx="7755732" cy="1407071"/>
            <a:chOff x="457200" y="3293036"/>
            <a:chExt cx="7755732" cy="1407071"/>
          </a:xfrm>
        </p:grpSpPr>
        <p:grpSp>
          <p:nvGrpSpPr>
            <p:cNvPr id="14" name="Skupina 13"/>
            <p:cNvGrpSpPr/>
            <p:nvPr/>
          </p:nvGrpSpPr>
          <p:grpSpPr>
            <a:xfrm>
              <a:off x="457200" y="3293036"/>
              <a:ext cx="7353300" cy="1407071"/>
              <a:chOff x="457200" y="3293036"/>
              <a:chExt cx="7353300" cy="1407071"/>
            </a:xfrm>
          </p:grpSpPr>
          <p:sp>
            <p:nvSpPr>
              <p:cNvPr id="9" name="TextovéPole 8"/>
              <p:cNvSpPr txBox="1"/>
              <p:nvPr/>
            </p:nvSpPr>
            <p:spPr>
              <a:xfrm>
                <a:off x="457200" y="3293036"/>
                <a:ext cx="7353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i="1" dirty="0" smtClean="0"/>
                  <a:t>Musíme si uvědomit, jaká bude posloupnost, když se každý poločas rozpadne vždy polovina předchozího počtu jader:</a:t>
                </a:r>
                <a:endParaRPr lang="cs-CZ" i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ovéPole 9"/>
                  <p:cNvSpPr txBox="1"/>
                  <p:nvPr/>
                </p:nvSpPr>
                <p:spPr>
                  <a:xfrm>
                    <a:off x="457200" y="4046723"/>
                    <a:ext cx="6320961" cy="6533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 č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𝒂𝒔𝒆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𝒏𝒂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𝒑𝒐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čá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𝒕𝒌𝒖</m:t>
                              </m:r>
                            </m:sub>
                          </m:sSub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cs-CZ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cs-CZ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cs-CZ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cs-CZ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cs-CZ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cs-CZ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cs-CZ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cs-CZ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cs-CZ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cs-CZ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→   </m:t>
                          </m:r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cs-CZ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oMath>
                      </m:oMathPara>
                    </a14:m>
                    <a:endParaRPr lang="cs-CZ" b="1" dirty="0"/>
                  </a:p>
                </p:txBody>
              </p:sp>
            </mc:Choice>
            <mc:Fallback xmlns="">
              <p:sp>
                <p:nvSpPr>
                  <p:cNvPr id="10" name="TextovéPole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200" y="4046723"/>
                    <a:ext cx="6320961" cy="65338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7" name="Přímá spojnice se šipkou 16"/>
            <p:cNvCxnSpPr/>
            <p:nvPr/>
          </p:nvCxnSpPr>
          <p:spPr>
            <a:xfrm flipH="1">
              <a:off x="6825786" y="4118159"/>
              <a:ext cx="3333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7177088" y="3995048"/>
              <a:ext cx="10358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/>
                <a:t>p</a:t>
              </a:r>
              <a:r>
                <a:rPr lang="cs-CZ" sz="1000" b="1" dirty="0" smtClean="0"/>
                <a:t>očet poločasů</a:t>
              </a:r>
              <a:endParaRPr lang="cs-CZ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5359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875" y="0"/>
            <a:ext cx="8096250" cy="1325563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Druhy radioaktivního rozpadu – rozpad alfa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observatory.cz/static/vystavy/castice/p4_alfa-rozpa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420814"/>
            <a:ext cx="3744000" cy="174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38700" y="1321798"/>
            <a:ext cx="378142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Radioaktivní přeměna, při které jsou emitovány </a:t>
            </a:r>
            <a:r>
              <a:rPr lang="cs-CZ" sz="1900" b="1" u="sng" dirty="0" smtClean="0">
                <a:solidFill>
                  <a:schemeClr val="accent2">
                    <a:lumMod val="50000"/>
                  </a:schemeClr>
                </a:solidFill>
              </a:rPr>
              <a:t>alfa částice</a:t>
            </a:r>
            <a:r>
              <a:rPr lang="cs-CZ" sz="1900" dirty="0" smtClean="0"/>
              <a:t> (2 protony, 2 neutrony – </a:t>
            </a:r>
            <a:r>
              <a:rPr lang="cs-CZ" sz="1900" u="sng" dirty="0" smtClean="0"/>
              <a:t>jádro helia</a:t>
            </a:r>
            <a:r>
              <a:rPr lang="cs-CZ" sz="1900" dirty="0" smtClean="0"/>
              <a:t>)</a:t>
            </a:r>
            <a:endParaRPr lang="en-US" sz="1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263434" y="2647361"/>
                <a:ext cx="2976841" cy="32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sPre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</m:t>
                      </m:r>
                      <m:sPre>
                        <m:sPrePr>
                          <m:ctrlP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𝑯𝒆</m:t>
                          </m:r>
                        </m:e>
                      </m:sPre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sPre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434" y="2647361"/>
                <a:ext cx="2976841" cy="326821"/>
              </a:xfrm>
              <a:prstGeom prst="rect">
                <a:avLst/>
              </a:prstGeom>
              <a:blipFill rotWithShape="0">
                <a:blip r:embed="rId3"/>
                <a:stretch>
                  <a:fillRect l="-409" r="-1636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75" y="3793236"/>
            <a:ext cx="4392000" cy="21045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838700" y="3317232"/>
            <a:ext cx="378142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900" dirty="0" smtClean="0"/>
              <a:t>Kinetická energie alfa částic je v intervalu 2 – 8 </a:t>
            </a:r>
            <a:r>
              <a:rPr lang="cs-CZ" sz="1900" dirty="0" err="1" smtClean="0"/>
              <a:t>MeV</a:t>
            </a:r>
            <a:r>
              <a:rPr lang="cs-CZ" sz="1900" dirty="0" smtClean="0"/>
              <a:t>, což odpovídá rychlosti cca 10</a:t>
            </a:r>
            <a:r>
              <a:rPr lang="cs-CZ" sz="1900" baseline="30000" dirty="0" smtClean="0"/>
              <a:t>4</a:t>
            </a:r>
            <a:r>
              <a:rPr lang="cs-CZ" sz="1900" dirty="0"/>
              <a:t> </a:t>
            </a:r>
            <a:r>
              <a:rPr lang="cs-CZ" sz="1900" dirty="0" smtClean="0"/>
              <a:t>km/s.</a:t>
            </a:r>
          </a:p>
          <a:p>
            <a:r>
              <a:rPr lang="cs-CZ" sz="1900" dirty="0" smtClean="0"/>
              <a:t>Vzhledem k velké hmotnosti a náboji při průletu prostředím </a:t>
            </a:r>
            <a:r>
              <a:rPr lang="cs-CZ" sz="1900" b="1" dirty="0" smtClean="0"/>
              <a:t>rychle ztrácejí energii ionizací a excitací</a:t>
            </a:r>
            <a:r>
              <a:rPr lang="cs-CZ" sz="1900" dirty="0" smtClean="0"/>
              <a:t> (dolet ve vzduchu je kolem 10 cm a ve vodě řádově mikrometry). Mají tedy </a:t>
            </a:r>
            <a:r>
              <a:rPr lang="cs-CZ" sz="1900" b="1" dirty="0" smtClean="0"/>
              <a:t>velkou ionizační schopnost</a:t>
            </a:r>
            <a:r>
              <a:rPr lang="cs-CZ" sz="1900" dirty="0" smtClean="0"/>
              <a:t>, což biologicky působí velmi negativně.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79232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8124825" cy="1325563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Druhy radioaktivního rozpadu – rozpad beta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www.schoolphysics.co.uk/age16-19/Nuclear%20physics/Nuclear%20structure/text/Quarks_/images/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325563"/>
            <a:ext cx="4320000" cy="25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948650" y="1230313"/>
            <a:ext cx="3740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Radioaktivní přeměna, při které jsou emitovány </a:t>
            </a:r>
            <a:r>
              <a:rPr lang="cs-CZ" sz="1900" b="1" dirty="0" smtClean="0">
                <a:solidFill>
                  <a:schemeClr val="accent2">
                    <a:lumMod val="50000"/>
                  </a:schemeClr>
                </a:solidFill>
              </a:rPr>
              <a:t>elektrony</a:t>
            </a:r>
            <a:r>
              <a:rPr lang="cs-CZ" sz="1900" dirty="0" smtClean="0"/>
              <a:t> (beta</a:t>
            </a:r>
            <a:r>
              <a:rPr lang="cs-CZ" sz="1900" baseline="30000" dirty="0" smtClean="0"/>
              <a:t>-</a:t>
            </a:r>
            <a:r>
              <a:rPr lang="cs-CZ" sz="1900" dirty="0" smtClean="0"/>
              <a:t> rozpad) nebo </a:t>
            </a:r>
            <a:r>
              <a:rPr lang="cs-CZ" sz="1900" b="1" dirty="0" smtClean="0">
                <a:solidFill>
                  <a:schemeClr val="accent2">
                    <a:lumMod val="50000"/>
                  </a:schemeClr>
                </a:solidFill>
              </a:rPr>
              <a:t>pozitrony</a:t>
            </a:r>
            <a:r>
              <a:rPr lang="cs-CZ" sz="1900" dirty="0" smtClean="0"/>
              <a:t> (beta</a:t>
            </a:r>
            <a:r>
              <a:rPr lang="cs-CZ" sz="1900" baseline="30000" dirty="0" smtClean="0"/>
              <a:t>+</a:t>
            </a:r>
            <a:r>
              <a:rPr lang="cs-CZ" sz="1900" dirty="0" smtClean="0"/>
              <a:t> rozpad).</a:t>
            </a:r>
            <a:endParaRPr lang="en-US" sz="1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5396242" y="2798416"/>
                <a:ext cx="2844818" cy="328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sPre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</m:t>
                      </m:r>
                      <m:sPre>
                        <m:sPrePr>
                          <m:ctrlP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sPre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242" y="2798416"/>
                <a:ext cx="2844818" cy="328360"/>
              </a:xfrm>
              <a:prstGeom prst="rect">
                <a:avLst/>
              </a:prstGeom>
              <a:blipFill rotWithShape="0">
                <a:blip r:embed="rId3"/>
                <a:stretch>
                  <a:fillRect l="-428" t="-9259" r="-13276" b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5396242" y="2256316"/>
                <a:ext cx="2844818" cy="32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sPre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</m:t>
                      </m:r>
                      <m:sPre>
                        <m:sPrePr>
                          <m:ctrlP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sPre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242" y="2256316"/>
                <a:ext cx="2844818" cy="326821"/>
              </a:xfrm>
              <a:prstGeom prst="rect">
                <a:avLst/>
              </a:prstGeom>
              <a:blipFill rotWithShape="0">
                <a:blip r:embed="rId4"/>
                <a:stretch>
                  <a:fillRect l="-428" t="-1852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87" y="4090987"/>
            <a:ext cx="4392000" cy="2109153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948650" y="3342055"/>
            <a:ext cx="39286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Hmotnost i náboj elektronu (pozitronu) je mnohem menší než u alfa částic, proto je jejich </a:t>
            </a:r>
            <a:r>
              <a:rPr lang="cs-CZ" b="1" dirty="0" smtClean="0"/>
              <a:t>ionizační schopnost menší a tedy i dolet je větší </a:t>
            </a:r>
            <a:r>
              <a:rPr lang="cs-CZ" dirty="0" smtClean="0"/>
              <a:t>(ve vzduchu řádově metry a ve vodě centimetry).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Energie činí desítky keV až jednotky </a:t>
            </a:r>
            <a:r>
              <a:rPr lang="cs-CZ" dirty="0" err="1" smtClean="0"/>
              <a:t>MeV</a:t>
            </a:r>
            <a:r>
              <a:rPr lang="cs-CZ" dirty="0"/>
              <a:t> </a:t>
            </a:r>
            <a:r>
              <a:rPr lang="cs-CZ" dirty="0" smtClean="0"/>
              <a:t>(rychlost se blíží rychlosti světla).</a:t>
            </a:r>
          </a:p>
          <a:p>
            <a:r>
              <a:rPr lang="cs-CZ" dirty="0" smtClean="0"/>
              <a:t>Kromě </a:t>
            </a:r>
            <a:r>
              <a:rPr lang="cs-CZ" dirty="0" err="1" smtClean="0"/>
              <a:t>ionizač</a:t>
            </a:r>
            <a:r>
              <a:rPr lang="cs-CZ" dirty="0" smtClean="0"/>
              <a:t>. a </a:t>
            </a:r>
            <a:r>
              <a:rPr lang="cs-CZ" dirty="0" err="1" smtClean="0"/>
              <a:t>excitač</a:t>
            </a:r>
            <a:r>
              <a:rPr lang="cs-CZ" dirty="0" smtClean="0"/>
              <a:t>. </a:t>
            </a:r>
            <a:r>
              <a:rPr lang="cs-CZ" dirty="0"/>
              <a:t>ú</a:t>
            </a:r>
            <a:r>
              <a:rPr lang="cs-CZ" dirty="0" smtClean="0"/>
              <a:t>činku </a:t>
            </a:r>
            <a:r>
              <a:rPr lang="cs-CZ" b="1" dirty="0" smtClean="0"/>
              <a:t>dochází také ke vzniku brzdného záření</a:t>
            </a:r>
            <a:r>
              <a:rPr lang="cs-CZ" dirty="0" smtClean="0"/>
              <a:t> (atomy prostředí „brzdí“ beta částice a dochází k emisi fotonů).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87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71475" y="0"/>
            <a:ext cx="8401050" cy="1325563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Druhy radioaktivního rozpadu – gama záření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legacy.jefferson.kctcs.edu/techcenter/Classes/Physics/AtomicNuclearandModernPhysics/GammaDec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43000"/>
            <a:ext cx="2952000" cy="215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257675" y="1325563"/>
            <a:ext cx="45148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Radioaktivní přeměna, při které jsou jádry atomů emitovaná </a:t>
            </a:r>
            <a:r>
              <a:rPr lang="cs-CZ" sz="1900" b="1" dirty="0" smtClean="0"/>
              <a:t>gama kvanta elmag. záření</a:t>
            </a:r>
            <a:r>
              <a:rPr lang="cs-CZ" sz="1900" dirty="0" smtClean="0"/>
              <a:t>. Emise gama kvant často doprovází i alfa a beta rozpad.</a:t>
            </a:r>
            <a:endParaRPr lang="en-US" sz="19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597156" y="2651126"/>
                <a:ext cx="1835887" cy="32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sPre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</m:t>
                      </m:r>
                      <m:sPre>
                        <m:sPrePr>
                          <m:ctrlP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sub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sPre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156" y="2651126"/>
                <a:ext cx="1835887" cy="325345"/>
              </a:xfrm>
              <a:prstGeom prst="rect">
                <a:avLst/>
              </a:prstGeom>
              <a:blipFill rotWithShape="0">
                <a:blip r:embed="rId3"/>
                <a:stretch>
                  <a:fillRect l="-997" t="-1887" r="-2990"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3810000"/>
            <a:ext cx="4392000" cy="205012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667250" y="3040150"/>
            <a:ext cx="420052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Foton nemá žádný náboj a má nulovou klidovou hmotnost, proto </a:t>
            </a:r>
            <a:r>
              <a:rPr lang="cs-CZ" b="1" dirty="0" smtClean="0"/>
              <a:t>prostředím proniká mnohem lépe než alfa a beta částice</a:t>
            </a:r>
            <a:r>
              <a:rPr lang="cs-CZ" dirty="0" smtClean="0"/>
              <a:t> (hranice prakticky neexistuje). Na druhé straně je nejméně ionizující. S prostředím interaguje pomocí </a:t>
            </a:r>
            <a:r>
              <a:rPr lang="cs-CZ" b="1" dirty="0" smtClean="0"/>
              <a:t>fotoefektu</a:t>
            </a:r>
            <a:r>
              <a:rPr lang="cs-CZ" dirty="0" smtClean="0"/>
              <a:t>, </a:t>
            </a:r>
            <a:r>
              <a:rPr lang="cs-CZ" b="1" dirty="0" smtClean="0"/>
              <a:t>Comptonova rozptylu</a:t>
            </a:r>
            <a:r>
              <a:rPr lang="cs-CZ" dirty="0" smtClean="0"/>
              <a:t> a </a:t>
            </a:r>
            <a:r>
              <a:rPr lang="cs-CZ" b="1" dirty="0" smtClean="0"/>
              <a:t>tvorbou elektron-pozitronových párů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Energie fotonů je nad 10 keV (jelikož jde o foton, jeho rychlost se rovná rychlosti světla).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Lidské oko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76250" y="1447800"/>
            <a:ext cx="8324850" cy="44767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Blízký bod</a:t>
            </a:r>
            <a:r>
              <a:rPr lang="cs-CZ" sz="2400" dirty="0" smtClean="0"/>
              <a:t> </a:t>
            </a:r>
            <a:r>
              <a:rPr lang="cs-CZ" dirty="0" smtClean="0"/>
              <a:t>– </a:t>
            </a:r>
            <a:r>
              <a:rPr lang="cs-CZ" sz="2000" dirty="0" smtClean="0"/>
              <a:t>vzdálenost, při které oko vidí ostře při maximální akomodaci čočky ( </a:t>
            </a:r>
            <a:r>
              <a:rPr lang="cs-CZ" sz="2000" dirty="0" smtClean="0">
                <a:sym typeface="Symbol" panose="05050102010706020507" pitchFamily="18" charset="2"/>
              </a:rPr>
              <a:t> 10 cm). S věkem se blízký bod od oka vzdaluje, tzv. </a:t>
            </a:r>
            <a:r>
              <a:rPr lang="cs-CZ" sz="2000" i="1" dirty="0" smtClean="0">
                <a:sym typeface="Symbol" panose="05050102010706020507" pitchFamily="18" charset="2"/>
              </a:rPr>
              <a:t>presbyopie – stařecká slepota</a:t>
            </a:r>
            <a:r>
              <a:rPr lang="cs-CZ" sz="2000" dirty="0" smtClean="0">
                <a:sym typeface="Symbol" panose="05050102010706020507" pitchFamily="18" charset="2"/>
              </a:rPr>
              <a:t> (projev přirozené degenerace čočky).</a:t>
            </a:r>
          </a:p>
          <a:p>
            <a:pPr marL="0" indent="0">
              <a:buNone/>
            </a:pPr>
            <a:r>
              <a:rPr lang="cs-CZ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Vzdálený bod</a:t>
            </a:r>
            <a:r>
              <a:rPr lang="cs-CZ" sz="2400" dirty="0" smtClean="0">
                <a:sym typeface="Symbol" panose="05050102010706020507" pitchFamily="18" charset="2"/>
              </a:rPr>
              <a:t> </a:t>
            </a:r>
            <a:r>
              <a:rPr lang="cs-CZ" dirty="0" smtClean="0">
                <a:sym typeface="Symbol" panose="05050102010706020507" pitchFamily="18" charset="2"/>
              </a:rPr>
              <a:t>–</a:t>
            </a:r>
            <a:r>
              <a:rPr lang="cs-CZ" b="1" dirty="0" smtClean="0">
                <a:sym typeface="Symbol" panose="05050102010706020507" pitchFamily="18" charset="2"/>
              </a:rPr>
              <a:t> </a:t>
            </a:r>
            <a:r>
              <a:rPr lang="cs-CZ" sz="2000" dirty="0" smtClean="0">
                <a:sym typeface="Symbol" panose="05050102010706020507" pitchFamily="18" charset="2"/>
              </a:rPr>
              <a:t>vzdálenost, při které oko vidí ostře bez akomodace. U normálního oka je vzdálený bod v </a:t>
            </a:r>
            <a:r>
              <a:rPr lang="cs-CZ" sz="2000" i="1" dirty="0" smtClean="0">
                <a:sym typeface="Symbol" panose="05050102010706020507" pitchFamily="18" charset="2"/>
              </a:rPr>
              <a:t>nekonečnu</a:t>
            </a:r>
            <a:r>
              <a:rPr lang="cs-CZ" sz="2000" dirty="0" smtClean="0">
                <a:sym typeface="Symbol" panose="05050102010706020507" pitchFamily="18" charset="2"/>
              </a:rPr>
              <a:t> (z praktického hlediska vzdálenost větší než 5 m). Pokud vzdálený bod leží v konečné vzdálenosti, jde o sférickou vadu oka.</a:t>
            </a:r>
          </a:p>
          <a:p>
            <a:pPr marL="0" indent="0">
              <a:buNone/>
            </a:pPr>
            <a:r>
              <a:rPr lang="cs-CZ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Konvenční zraková vzdálenost</a:t>
            </a:r>
            <a:r>
              <a:rPr lang="cs-CZ" sz="2400" dirty="0" smtClean="0">
                <a:sym typeface="Symbol" panose="05050102010706020507" pitchFamily="18" charset="2"/>
              </a:rPr>
              <a:t> </a:t>
            </a:r>
            <a:r>
              <a:rPr lang="cs-CZ" dirty="0" smtClean="0">
                <a:sym typeface="Symbol" panose="05050102010706020507" pitchFamily="18" charset="2"/>
              </a:rPr>
              <a:t>– </a:t>
            </a:r>
            <a:r>
              <a:rPr lang="cs-CZ" sz="2000" dirty="0" smtClean="0">
                <a:sym typeface="Symbol" panose="05050102010706020507" pitchFamily="18" charset="2"/>
              </a:rPr>
              <a:t>vzdálenost, při které se oko nejméně namáhá. U zdravého oka 25 cm.</a:t>
            </a:r>
          </a:p>
          <a:p>
            <a:pPr marL="0" indent="0">
              <a:buNone/>
            </a:pPr>
            <a:r>
              <a:rPr lang="cs-CZ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Zraková ostrost</a:t>
            </a:r>
            <a:r>
              <a:rPr lang="cs-CZ" sz="2400" dirty="0" smtClean="0">
                <a:sym typeface="Symbol" panose="05050102010706020507" pitchFamily="18" charset="2"/>
              </a:rPr>
              <a:t> </a:t>
            </a:r>
            <a:r>
              <a:rPr lang="cs-CZ" dirty="0" smtClean="0">
                <a:sym typeface="Symbol" panose="05050102010706020507" pitchFamily="18" charset="2"/>
              </a:rPr>
              <a:t>– </a:t>
            </a:r>
            <a:r>
              <a:rPr lang="cs-CZ" sz="2000" dirty="0" smtClean="0">
                <a:sym typeface="Symbol" panose="05050102010706020507" pitchFamily="18" charset="2"/>
              </a:rPr>
              <a:t>je závislá na velikosti fotocitlivých buněk (průměr čípku je  5 m) a vzdálenosti sítnice od obrazového uzlového bodu (těsně za zadní plochou čočky). Úhlová vzdálenost bodů, které lze ještě rozlišit, je 0,0003 rad (1‘).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9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Zrakové vady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6700" y="1104900"/>
            <a:ext cx="8629650" cy="5467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Sférické vady:</a:t>
            </a:r>
            <a:endParaRPr lang="cs-CZ" sz="2400" dirty="0" smtClean="0"/>
          </a:p>
          <a:p>
            <a:pPr marL="0" indent="0">
              <a:buNone/>
            </a:pPr>
            <a:r>
              <a:rPr lang="cs-CZ" sz="2000" i="1" u="sng" dirty="0" smtClean="0"/>
              <a:t>Myopie (krátkozrakost)</a:t>
            </a:r>
            <a:r>
              <a:rPr lang="cs-CZ" sz="2000" dirty="0" smtClean="0"/>
              <a:t> – vzdálený bod je v konečné vzdálenosti před okem. Optická mohutnost oka je vzhledem k délce oka příliš velká. Korekce rozptylkami.</a:t>
            </a:r>
          </a:p>
          <a:p>
            <a:pPr marL="0" indent="0">
              <a:buNone/>
            </a:pPr>
            <a:r>
              <a:rPr lang="cs-CZ" sz="2000" i="1" u="sng" dirty="0" smtClean="0"/>
              <a:t>Hypermetropie (dalekozrakost)</a:t>
            </a:r>
            <a:r>
              <a:rPr lang="cs-CZ" sz="2000" dirty="0" smtClean="0"/>
              <a:t> – vzdálený bod je v konečné vzdálenosti za okem. Optická mohutnost je vzhledem k délce oka příliš malá. Korekce spojkami.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3200400"/>
            <a:ext cx="43719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Zrakové vady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038225"/>
            <a:ext cx="8858249" cy="1914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Asférické vady:</a:t>
            </a:r>
          </a:p>
          <a:p>
            <a:pPr marL="0" indent="0">
              <a:buNone/>
            </a:pPr>
            <a:r>
              <a:rPr lang="cs-CZ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Astigmatismus</a:t>
            </a:r>
            <a:r>
              <a:rPr lang="cs-CZ" sz="2000" dirty="0" smtClean="0"/>
              <a:t> – je způsobený asymetrií optické mohutnosti oka. Příčinou je nejčastěji poškození rohovky úrazem, zánětem apod. (tzv. </a:t>
            </a:r>
            <a:r>
              <a:rPr lang="cs-CZ" sz="2000" i="1" dirty="0" smtClean="0"/>
              <a:t>nepravidelný astigmatismus</a:t>
            </a:r>
            <a:r>
              <a:rPr lang="cs-CZ" sz="2000" dirty="0" smtClean="0"/>
              <a:t>) nebo špatné zakřivení rovin rohovky (tzv. </a:t>
            </a:r>
            <a:r>
              <a:rPr lang="cs-CZ" sz="2000" i="1" dirty="0" smtClean="0"/>
              <a:t>pravidelný astigmatismus</a:t>
            </a:r>
            <a:r>
              <a:rPr lang="cs-CZ" sz="2000" dirty="0" smtClean="0"/>
              <a:t>). Takové oko nezobrazuje bod jako bod, ale spíše jako nějakou čárku. Korekce cylindrickými čočkami.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850972"/>
            <a:ext cx="4032000" cy="3746857"/>
          </a:xfrm>
          <a:prstGeom prst="rect">
            <a:avLst/>
          </a:prstGeom>
        </p:spPr>
      </p:pic>
      <p:pic>
        <p:nvPicPr>
          <p:cNvPr id="1026" name="Picture 2" descr="astigmat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952750"/>
            <a:ext cx="20574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ptocity.com/i/lens-cylindrica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3"/>
          <a:stretch/>
        </p:blipFill>
        <p:spPr bwMode="auto">
          <a:xfrm>
            <a:off x="4975225" y="4994631"/>
            <a:ext cx="28575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2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57200" y="1325563"/>
            <a:ext cx="805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Dalekozraké oko má blízký bod ve vzdálenosti 70 cm. Optická mohutnost brýlových skel potřebných pro čtení ze vzdálenosti 25 cm je přibližně…?</a:t>
            </a:r>
            <a:endParaRPr lang="cs-CZ" sz="2000" dirty="0"/>
          </a:p>
        </p:txBody>
      </p:sp>
      <p:grpSp>
        <p:nvGrpSpPr>
          <p:cNvPr id="7" name="Skupina 6"/>
          <p:cNvGrpSpPr/>
          <p:nvPr/>
        </p:nvGrpSpPr>
        <p:grpSpPr>
          <a:xfrm>
            <a:off x="457200" y="2151314"/>
            <a:ext cx="2628900" cy="1323439"/>
            <a:chOff x="457200" y="2151314"/>
            <a:chExt cx="2628900" cy="1323439"/>
          </a:xfrm>
        </p:grpSpPr>
        <p:sp>
          <p:nvSpPr>
            <p:cNvPr id="4" name="TextovéPole 3"/>
            <p:cNvSpPr txBox="1"/>
            <p:nvPr/>
          </p:nvSpPr>
          <p:spPr>
            <a:xfrm>
              <a:off x="457200" y="2151314"/>
              <a:ext cx="25301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/>
                <a:t>a</a:t>
              </a:r>
              <a:r>
                <a:rPr lang="cs-CZ" sz="2000" i="1" baseline="-25000" dirty="0" smtClean="0"/>
                <a:t>1</a:t>
              </a:r>
              <a:r>
                <a:rPr lang="cs-CZ" sz="2000" dirty="0" smtClean="0"/>
                <a:t> = 70 cm = 0,7 m</a:t>
              </a:r>
            </a:p>
            <a:p>
              <a:r>
                <a:rPr lang="cs-CZ" sz="2000" i="1" dirty="0" smtClean="0"/>
                <a:t>a</a:t>
              </a:r>
              <a:r>
                <a:rPr lang="cs-CZ" sz="2000" i="1" baseline="-25000" dirty="0" smtClean="0"/>
                <a:t>2</a:t>
              </a:r>
              <a:r>
                <a:rPr lang="cs-CZ" sz="2000" dirty="0" smtClean="0"/>
                <a:t> </a:t>
              </a:r>
              <a:r>
                <a:rPr lang="cs-CZ" sz="2000" dirty="0"/>
                <a:t>= </a:t>
              </a:r>
              <a:r>
                <a:rPr lang="cs-CZ" sz="2000" dirty="0" smtClean="0"/>
                <a:t>25 </a:t>
              </a:r>
              <a:r>
                <a:rPr lang="cs-CZ" sz="2000" dirty="0"/>
                <a:t>cm = </a:t>
              </a:r>
              <a:r>
                <a:rPr lang="cs-CZ" sz="2000" dirty="0" smtClean="0"/>
                <a:t>0,25 m</a:t>
              </a:r>
            </a:p>
            <a:p>
              <a:r>
                <a:rPr lang="cs-CZ" sz="2000" dirty="0" smtClean="0">
                  <a:sym typeface="Symbol" panose="05050102010706020507" pitchFamily="18" charset="2"/>
                </a:rPr>
                <a:t> = ? D</a:t>
              </a:r>
              <a:endParaRPr lang="cs-CZ" sz="2000" dirty="0"/>
            </a:p>
            <a:p>
              <a:endParaRPr lang="cs-CZ" sz="2000" dirty="0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457200" y="3252354"/>
              <a:ext cx="2628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12"/>
          <p:cNvGrpSpPr/>
          <p:nvPr/>
        </p:nvGrpSpPr>
        <p:grpSpPr>
          <a:xfrm>
            <a:off x="457200" y="3492898"/>
            <a:ext cx="2385041" cy="569002"/>
            <a:chOff x="457200" y="3492898"/>
            <a:chExt cx="2385041" cy="5690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457200" y="3492898"/>
                  <a:ext cx="1112484" cy="5690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den>
                        </m:f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den>
                        </m:f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492898"/>
                  <a:ext cx="1112484" cy="56900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ovéPole 8"/>
                <p:cNvSpPr txBox="1"/>
                <p:nvPr/>
              </p:nvSpPr>
              <p:spPr>
                <a:xfrm>
                  <a:off x="2175392" y="3492898"/>
                  <a:ext cx="666849" cy="5690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den>
                        </m:f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9" name="TextovéPol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5392" y="3492898"/>
                  <a:ext cx="666849" cy="56900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Skupina 14"/>
          <p:cNvGrpSpPr/>
          <p:nvPr/>
        </p:nvGrpSpPr>
        <p:grpSpPr>
          <a:xfrm>
            <a:off x="4114800" y="2909021"/>
            <a:ext cx="4077848" cy="1333640"/>
            <a:chOff x="4114800" y="2909021"/>
            <a:chExt cx="4077848" cy="13336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ovéPole 10"/>
                <p:cNvSpPr txBox="1"/>
                <p:nvPr/>
              </p:nvSpPr>
              <p:spPr>
                <a:xfrm>
                  <a:off x="4114800" y="2909021"/>
                  <a:ext cx="3423886" cy="5657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𝒐𝒌𝒐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𝒃𝒆𝒛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𝒃𝒓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í   →   </m:t>
                        </m:r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den>
                        </m:f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11" name="TextovéPol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2909021"/>
                  <a:ext cx="3423886" cy="5657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ovéPole 11"/>
                <p:cNvSpPr txBox="1"/>
                <p:nvPr/>
              </p:nvSpPr>
              <p:spPr>
                <a:xfrm>
                  <a:off x="4114800" y="3676929"/>
                  <a:ext cx="4077848" cy="5657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𝒐𝒌𝒐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𝒃𝒓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𝒍𝒆𝒎𝒊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  →   </m:t>
                        </m:r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den>
                        </m:f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12" name="TextovéPol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3676929"/>
                  <a:ext cx="4077848" cy="5657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Ovál 13"/>
          <p:cNvSpPr/>
          <p:nvPr/>
        </p:nvSpPr>
        <p:spPr>
          <a:xfrm>
            <a:off x="6795654" y="3742445"/>
            <a:ext cx="396000" cy="504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9" name="Skupina 18"/>
          <p:cNvGrpSpPr/>
          <p:nvPr/>
        </p:nvGrpSpPr>
        <p:grpSpPr>
          <a:xfrm>
            <a:off x="384463" y="4835367"/>
            <a:ext cx="7275191" cy="565732"/>
            <a:chOff x="384463" y="4835367"/>
            <a:chExt cx="7275191" cy="5657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ovéPole 15"/>
                <p:cNvSpPr txBox="1"/>
                <p:nvPr/>
              </p:nvSpPr>
              <p:spPr>
                <a:xfrm>
                  <a:off x="384463" y="4835367"/>
                  <a:ext cx="7256345" cy="5657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0,25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0,7</m:t>
                            </m:r>
                          </m:den>
                        </m:f>
                        <m:acc>
                          <m:accPr>
                            <m:chr m:val="̇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acc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𝟓𝟕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16" name="TextovéPol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463" y="4835367"/>
                  <a:ext cx="7256345" cy="5657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Přímá spojnice 16"/>
            <p:cNvCxnSpPr/>
            <p:nvPr/>
          </p:nvCxnSpPr>
          <p:spPr>
            <a:xfrm>
              <a:off x="6795654" y="5275118"/>
              <a:ext cx="86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6881083" y="5347669"/>
              <a:ext cx="68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608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42925" y="1249363"/>
            <a:ext cx="805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Vzdálený bod krátkozrakého oka je ve vzdálenosti 50 cm. Kolik dioptrií mají brýle, které posunou vzdálený bod do nekonečna?</a:t>
            </a:r>
            <a:endParaRPr lang="cs-CZ" sz="2000" dirty="0"/>
          </a:p>
        </p:txBody>
      </p:sp>
      <p:grpSp>
        <p:nvGrpSpPr>
          <p:cNvPr id="6" name="Skupina 5"/>
          <p:cNvGrpSpPr/>
          <p:nvPr/>
        </p:nvGrpSpPr>
        <p:grpSpPr>
          <a:xfrm>
            <a:off x="542925" y="2084639"/>
            <a:ext cx="2628900" cy="1323439"/>
            <a:chOff x="457200" y="2151314"/>
            <a:chExt cx="2628900" cy="1323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ovéPole 6"/>
                <p:cNvSpPr txBox="1"/>
                <p:nvPr/>
              </p:nvSpPr>
              <p:spPr>
                <a:xfrm>
                  <a:off x="457200" y="2151314"/>
                  <a:ext cx="2530186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000" i="1" dirty="0"/>
                    <a:t>a</a:t>
                  </a:r>
                  <a:r>
                    <a:rPr lang="cs-CZ" sz="2000" i="1" baseline="-25000" dirty="0" smtClean="0"/>
                    <a:t>1</a:t>
                  </a:r>
                  <a:r>
                    <a:rPr lang="cs-CZ" sz="2000" dirty="0" smtClean="0"/>
                    <a:t> = 50 cm = 0,5 m</a:t>
                  </a:r>
                </a:p>
                <a:p>
                  <a:r>
                    <a:rPr lang="cs-CZ" sz="2000" i="1" dirty="0" smtClean="0"/>
                    <a:t>a</a:t>
                  </a:r>
                  <a:r>
                    <a:rPr lang="cs-CZ" sz="2000" i="1" baseline="-25000" dirty="0" smtClean="0"/>
                    <a:t>2</a:t>
                  </a:r>
                  <a:r>
                    <a:rPr lang="cs-CZ" sz="2000" dirty="0" smtClean="0"/>
                    <a:t> </a:t>
                  </a:r>
                  <a:r>
                    <a:rPr lang="cs-CZ" sz="2000" dirty="0"/>
                    <a:t>= </a:t>
                  </a:r>
                  <a14:m>
                    <m:oMath xmlns:m="http://schemas.openxmlformats.org/officeDocument/2006/math"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cs-CZ" sz="2000" dirty="0" smtClean="0"/>
                </a:p>
                <a:p>
                  <a:r>
                    <a:rPr lang="cs-CZ" sz="2000" dirty="0" smtClean="0">
                      <a:sym typeface="Symbol" panose="05050102010706020507" pitchFamily="18" charset="2"/>
                    </a:rPr>
                    <a:t> = ? D</a:t>
                  </a:r>
                  <a:endParaRPr lang="cs-CZ" sz="2000" dirty="0"/>
                </a:p>
                <a:p>
                  <a:endParaRPr lang="cs-CZ" sz="2000" dirty="0"/>
                </a:p>
              </p:txBody>
            </p:sp>
          </mc:Choice>
          <mc:Fallback xmlns="">
            <p:sp>
              <p:nvSpPr>
                <p:cNvPr id="7" name="TextovéPol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2151314"/>
                  <a:ext cx="2530186" cy="132343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410" t="-276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Přímá spojnice 7"/>
            <p:cNvCxnSpPr/>
            <p:nvPr/>
          </p:nvCxnSpPr>
          <p:spPr>
            <a:xfrm>
              <a:off x="457200" y="3252354"/>
              <a:ext cx="2628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Skupina 16"/>
          <p:cNvGrpSpPr/>
          <p:nvPr/>
        </p:nvGrpSpPr>
        <p:grpSpPr>
          <a:xfrm>
            <a:off x="542925" y="3535468"/>
            <a:ext cx="5065151" cy="569002"/>
            <a:chOff x="542925" y="3535468"/>
            <a:chExt cx="5065151" cy="569002"/>
          </a:xfrm>
        </p:grpSpPr>
        <p:grpSp>
          <p:nvGrpSpPr>
            <p:cNvPr id="9" name="Skupina 8"/>
            <p:cNvGrpSpPr/>
            <p:nvPr/>
          </p:nvGrpSpPr>
          <p:grpSpPr>
            <a:xfrm>
              <a:off x="542925" y="3535468"/>
              <a:ext cx="2385041" cy="569002"/>
              <a:chOff x="457200" y="3492898"/>
              <a:chExt cx="2385041" cy="5690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ovéPole 9"/>
                  <p:cNvSpPr txBox="1"/>
                  <p:nvPr/>
                </p:nvSpPr>
                <p:spPr>
                  <a:xfrm>
                    <a:off x="457200" y="3492898"/>
                    <a:ext cx="1112484" cy="56900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den>
                          </m:f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den>
                          </m:f>
                        </m:oMath>
                      </m:oMathPara>
                    </a14:m>
                    <a:endParaRPr lang="cs-CZ" b="1" dirty="0"/>
                  </a:p>
                </p:txBody>
              </p:sp>
            </mc:Choice>
            <mc:Fallback xmlns="">
              <p:sp>
                <p:nvSpPr>
                  <p:cNvPr id="10" name="TextovéPole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200" y="3492898"/>
                    <a:ext cx="1112484" cy="56900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ovéPole 10"/>
                  <p:cNvSpPr txBox="1"/>
                  <p:nvPr/>
                </p:nvSpPr>
                <p:spPr>
                  <a:xfrm>
                    <a:off x="2175392" y="3492898"/>
                    <a:ext cx="666849" cy="56900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den>
                          </m:f>
                        </m:oMath>
                      </m:oMathPara>
                    </a14:m>
                    <a:endParaRPr lang="cs-CZ" b="1" dirty="0"/>
                  </a:p>
                </p:txBody>
              </p:sp>
            </mc:Choice>
            <mc:Fallback xmlns="">
              <p:sp>
                <p:nvSpPr>
                  <p:cNvPr id="11" name="TextovéPole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5392" y="3492898"/>
                    <a:ext cx="666849" cy="56900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ovéPole 11"/>
                <p:cNvSpPr txBox="1"/>
                <p:nvPr/>
              </p:nvSpPr>
              <p:spPr>
                <a:xfrm>
                  <a:off x="3676650" y="3535468"/>
                  <a:ext cx="1931426" cy="5657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den>
                        </m:f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12" name="TextovéPol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6650" y="3535468"/>
                  <a:ext cx="1931426" cy="5657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Skupina 12"/>
          <p:cNvGrpSpPr/>
          <p:nvPr/>
        </p:nvGrpSpPr>
        <p:grpSpPr>
          <a:xfrm>
            <a:off x="441613" y="4509118"/>
            <a:ext cx="5141028" cy="565732"/>
            <a:chOff x="384463" y="4835367"/>
            <a:chExt cx="5141028" cy="5657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ovéPole 13"/>
                <p:cNvSpPr txBox="1"/>
                <p:nvPr/>
              </p:nvSpPr>
              <p:spPr>
                <a:xfrm>
                  <a:off x="384463" y="4835367"/>
                  <a:ext cx="4993611" cy="5657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0,25</m:t>
                            </m:r>
                          </m:den>
                        </m:f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14" name="TextovéPole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463" y="4835367"/>
                  <a:ext cx="4993611" cy="5657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Přímá spojnice 14"/>
            <p:cNvCxnSpPr/>
            <p:nvPr/>
          </p:nvCxnSpPr>
          <p:spPr>
            <a:xfrm>
              <a:off x="4733491" y="5294168"/>
              <a:ext cx="79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4823683" y="5364337"/>
              <a:ext cx="61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981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-10159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Základy kvantové fyziky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8125" y="952500"/>
            <a:ext cx="8734425" cy="1760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Do přelomu 19. a 20. století bylo světlo považováno pouze za elektromagnetické záření šířící se spojitě, částice byly drobné kuličky a tvrdilo se, že je možné změřit polohu objektu a rychlost jeho pohybu s naprostou přesností a že energie může nabývat jakýchkoliv hodnot. Jak to ale bývá, experimenty potvrzují nebo vyvracejí teorie. Jedním z takových experimentů bylo zkoumání </a:t>
            </a:r>
            <a:r>
              <a:rPr lang="cs-CZ" sz="2000" i="1" u="sng" dirty="0" smtClean="0"/>
              <a:t>energetického spektra záření černého tělesa</a:t>
            </a:r>
            <a:r>
              <a:rPr lang="cs-CZ" sz="2000" dirty="0" smtClean="0"/>
              <a:t>.</a:t>
            </a:r>
            <a:endParaRPr lang="en-US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713392"/>
            <a:ext cx="3298222" cy="207891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38550" y="2713392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Černé těleso</a:t>
            </a:r>
            <a:r>
              <a:rPr lang="cs-CZ" dirty="0" smtClean="0"/>
              <a:t> – jakékoliv duté těleso s velmi malým otvorem. Pokud přes tento malý otvor vnikne dovnitř záření, dojde k mnohonásobným odrazům a vznikne stojité vlnění s různými vlnovými délkami. Jak se záření odráží od stěn, dochází i k jeho absorpci a emisi přes tyto stěny a za určitý čas se </a:t>
            </a:r>
            <a:r>
              <a:rPr lang="cs-CZ" i="1" dirty="0" smtClean="0"/>
              <a:t>teplota stěn dostane do termodynamické rovnováhy s teplotou záření</a:t>
            </a:r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238125" y="5619750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Cílem experimentu bylo přezkoumat, jak se mění energie záření (resp. jeho vlnová délka a frekvence) v závislosti na teplotě.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88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1037" y="16033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Vyzařování černého tělesa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61950" y="1638300"/>
                <a:ext cx="8524875" cy="1685925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cs-CZ" sz="2000" dirty="0" smtClean="0"/>
                  <a:t>Při každé teplotě se nejvíce záření vyzařuje v oblasti s přesně definovanou vlnovou délkou (tzv. </a:t>
                </a:r>
                <a:r>
                  <a:rPr lang="cs-CZ" sz="2000" i="1" u="sng" dirty="0" smtClean="0"/>
                  <a:t>vyzařovací maximum</a:t>
                </a:r>
                <a:r>
                  <a:rPr lang="cs-CZ" sz="2000" dirty="0" smtClean="0"/>
                  <a:t>), přičemž velikost vlnové délky závisí od teploty podle </a:t>
                </a:r>
                <a:r>
                  <a:rPr lang="cs-CZ" sz="2000" b="1" u="sng" dirty="0" smtClean="0"/>
                  <a:t>Wienova zákonu</a:t>
                </a:r>
                <a:r>
                  <a:rPr lang="cs-CZ" sz="2000" dirty="0" smtClean="0"/>
                  <a:t>: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cs-CZ" sz="2200" b="1" dirty="0" smtClean="0"/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cs-CZ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cs-CZ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cs-CZ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cs-CZ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cs-CZ" b="1" dirty="0" smtClean="0"/>
                  <a:t>         </a:t>
                </a:r>
                <a:r>
                  <a:rPr lang="cs-CZ" sz="2000" i="1" dirty="0" smtClean="0"/>
                  <a:t>b</a:t>
                </a:r>
                <a:r>
                  <a:rPr lang="cs-CZ" sz="2000" dirty="0" smtClean="0"/>
                  <a:t> – Wienova konstanta, 2,898x10</a:t>
                </a:r>
                <a:r>
                  <a:rPr lang="cs-CZ" sz="2000" baseline="30000" dirty="0" smtClean="0"/>
                  <a:t>-3</a:t>
                </a:r>
                <a:r>
                  <a:rPr lang="cs-CZ" sz="2000" dirty="0" smtClean="0"/>
                  <a:t> </a:t>
                </a:r>
                <a:r>
                  <a:rPr lang="cs-CZ" sz="2000" dirty="0" err="1" smtClean="0"/>
                  <a:t>m.K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950" y="1638300"/>
                <a:ext cx="8524875" cy="1685925"/>
              </a:xfrm>
              <a:blipFill rotWithShape="0">
                <a:blip r:embed="rId2"/>
                <a:stretch>
                  <a:fillRect l="-715" t="-3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361950" y="3476625"/>
            <a:ext cx="870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Se vzrůstající teplotou se zmenšuje vlnová délka a zvětšuje frekvence záření. Se vzrůstající teplotou se zvětšuje i energie záření.</a:t>
            </a:r>
            <a:endParaRPr lang="en-U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61950" y="4352925"/>
                <a:ext cx="8524875" cy="1546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cs-CZ" sz="2000" b="1" dirty="0" smtClean="0"/>
                  <a:t>Stefan – Boltzmannův zákon </a:t>
                </a:r>
                <a:r>
                  <a:rPr lang="cs-CZ" sz="2000" dirty="0" smtClean="0"/>
                  <a:t>- „sílu“ záření černého tělesa je možné vyjádřit i pomocí intenzity, která opět stoupá s teplotou – a to až se čtvrtou mocninou!:</a:t>
                </a:r>
              </a:p>
              <a:p>
                <a:r>
                  <a:rPr lang="cs-CZ" sz="2000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cs-CZ" sz="2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sSup>
                      <m:sSupPr>
                        <m:ctrlPr>
                          <a:rPr lang="cs-CZ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cs-CZ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cs-CZ" sz="2000" dirty="0" smtClean="0"/>
                  <a:t>                    </a:t>
                </a:r>
                <a:r>
                  <a:rPr lang="cs-CZ" sz="2000" dirty="0" smtClean="0">
                    <a:sym typeface="Symbol" panose="05050102010706020507" pitchFamily="18" charset="2"/>
                  </a:rPr>
                  <a:t> - Stefan – Boltzmannova konstanta,</a:t>
                </a:r>
              </a:p>
              <a:p>
                <a:r>
                  <a:rPr lang="cs-CZ" sz="2000" dirty="0">
                    <a:sym typeface="Symbol" panose="05050102010706020507" pitchFamily="18" charset="2"/>
                  </a:rPr>
                  <a:t> </a:t>
                </a:r>
                <a:r>
                  <a:rPr lang="cs-CZ" sz="2000" dirty="0" smtClean="0">
                    <a:sym typeface="Symbol" panose="05050102010706020507" pitchFamily="18" charset="2"/>
                  </a:rPr>
                  <a:t>                                                                       </a:t>
                </a:r>
                <a:r>
                  <a:rPr lang="cs-CZ" sz="2000" dirty="0" smtClean="0"/>
                  <a:t>5,670373 · 10</a:t>
                </a:r>
                <a:r>
                  <a:rPr lang="cs-CZ" sz="2000" baseline="30000" dirty="0" smtClean="0"/>
                  <a:t>-8</a:t>
                </a:r>
                <a:r>
                  <a:rPr lang="cs-CZ" sz="2000" dirty="0" smtClean="0"/>
                  <a:t> W·m</a:t>
                </a:r>
                <a:r>
                  <a:rPr lang="cs-CZ" sz="2000" baseline="30000" dirty="0" smtClean="0"/>
                  <a:t>-2</a:t>
                </a:r>
                <a:r>
                  <a:rPr lang="cs-CZ" sz="2000" dirty="0" smtClean="0"/>
                  <a:t>·K</a:t>
                </a:r>
                <a:r>
                  <a:rPr lang="cs-CZ" sz="2000" baseline="30000" dirty="0" smtClean="0"/>
                  <a:t>-4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4352925"/>
                <a:ext cx="8524875" cy="1546193"/>
              </a:xfrm>
              <a:prstGeom prst="rect">
                <a:avLst/>
              </a:prstGeom>
              <a:blipFill rotWithShape="0">
                <a:blip r:embed="rId3"/>
                <a:stretch>
                  <a:fillRect l="-715" t="-1969" b="-5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4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2001</TotalTime>
  <Words>2310</Words>
  <Application>Microsoft Office PowerPoint</Application>
  <PresentationFormat>Předvádění na obrazovce (4:3)</PresentationFormat>
  <Paragraphs>189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Freestyle Script</vt:lpstr>
      <vt:lpstr>Symbol</vt:lpstr>
      <vt:lpstr>Motiv Office</vt:lpstr>
      <vt:lpstr>Lidské oko. Základy kvantové fyziky, obal a jádro atomu.</vt:lpstr>
      <vt:lpstr>Lidské oko</vt:lpstr>
      <vt:lpstr>Lidské oko</vt:lpstr>
      <vt:lpstr>Zrakové vady</vt:lpstr>
      <vt:lpstr>Zrakové vady</vt:lpstr>
      <vt:lpstr>Příklad</vt:lpstr>
      <vt:lpstr>Příklad</vt:lpstr>
      <vt:lpstr>Základy kvantové fyziky</vt:lpstr>
      <vt:lpstr>Vyzařování černého tělesa</vt:lpstr>
      <vt:lpstr>Kvantování energie</vt:lpstr>
      <vt:lpstr>Částice versus záření</vt:lpstr>
      <vt:lpstr>Fotoelektrický jev</vt:lpstr>
      <vt:lpstr>Comptonův jev</vt:lpstr>
      <vt:lpstr>Vlnová povaha částic</vt:lpstr>
      <vt:lpstr>Vlnová povaha částic</vt:lpstr>
      <vt:lpstr>Fotometrické veličiny</vt:lpstr>
      <vt:lpstr>Fotometrické veličiny</vt:lpstr>
      <vt:lpstr>Příklad</vt:lpstr>
      <vt:lpstr>Atom</vt:lpstr>
      <vt:lpstr>Elektronový obal atomu</vt:lpstr>
      <vt:lpstr>Kvantová čísla</vt:lpstr>
      <vt:lpstr>Atomové jádro</vt:lpstr>
      <vt:lpstr>Radioaktivita</vt:lpstr>
      <vt:lpstr>Parametry radioaktivní přeměny</vt:lpstr>
      <vt:lpstr>Prezentace aplikace PowerPoint</vt:lpstr>
      <vt:lpstr>Druhy radioaktivního rozpadu – rozpad alfa</vt:lpstr>
      <vt:lpstr>Druhy radioaktivního rozpadu – rozpad beta</vt:lpstr>
      <vt:lpstr>Druhy radioaktivního rozpadu – gama záření</vt:lpstr>
    </vt:vector>
  </TitlesOfParts>
  <Company>1.LF.UK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Lidské oko. Atomová a jaderná fyzika</dc:title>
  <dc:creator>User</dc:creator>
  <cp:lastModifiedBy>User</cp:lastModifiedBy>
  <cp:revision>124</cp:revision>
  <dcterms:created xsi:type="dcterms:W3CDTF">2015-04-21T07:23:25Z</dcterms:created>
  <dcterms:modified xsi:type="dcterms:W3CDTF">2016-04-22T12:49:59Z</dcterms:modified>
</cp:coreProperties>
</file>