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95" r:id="rId20"/>
    <p:sldId id="296" r:id="rId21"/>
    <p:sldId id="276" r:id="rId22"/>
    <p:sldId id="277" r:id="rId23"/>
    <p:sldId id="278" r:id="rId24"/>
    <p:sldId id="297" r:id="rId25"/>
    <p:sldId id="29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89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1DF3-8951-4CBD-B449-A2B3BC6E198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E7B2-4795-4200-A33B-A2FF6ADA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a elektromagnetické vlnění.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ptika.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230688"/>
            <a:ext cx="6858000" cy="1655762"/>
          </a:xfrm>
        </p:spPr>
        <p:txBody>
          <a:bodyPr/>
          <a:lstStyle/>
          <a:p>
            <a:r>
              <a:rPr lang="cs-CZ" dirty="0" smtClean="0"/>
              <a:t>Dr. Jana </a:t>
            </a:r>
            <a:r>
              <a:rPr lang="cs-CZ" dirty="0" err="1" smtClean="0"/>
              <a:t>Mattová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Huygensův princip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181100"/>
            <a:ext cx="8667750" cy="5362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Ne vždy máme k dispozici dostatečné informace o zdroji vlnění. Lze na základě polohy a tvaru vlnění určit, jak se bude vlnění chovat při dopadu na nějakou překážku?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Huygensův princip – </a:t>
            </a:r>
            <a:r>
              <a:rPr lang="cs-CZ" sz="2000" dirty="0" smtClean="0"/>
              <a:t>každý bod vlnoplochy, do něhož dospělo vlnění v určitém časovém okamžiku, lze považovat za zdroj elementárního vlnění, které se z něho šíří v elementárních vlnoplochách. (Pozn. Uvažujeme izotropní prostředí.)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Vlnoplocha – </a:t>
            </a:r>
            <a:r>
              <a:rPr lang="cs-CZ" sz="2000" dirty="0" smtClean="0"/>
              <a:t>plocha, jejíž body kmitají se stejnou fází (mají tedy od zdroje stejnou vzdálenost).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Paprsek – </a:t>
            </a:r>
            <a:r>
              <a:rPr lang="cs-CZ" sz="2000" dirty="0" smtClean="0"/>
              <a:t>směr šíření vlnění v daném bodě; představuje kolmici k vlnoploše.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" y="4147351"/>
            <a:ext cx="7092000" cy="23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Huygensův princip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" y="1197979"/>
            <a:ext cx="4968000" cy="2161081"/>
          </a:xfrm>
        </p:spPr>
      </p:pic>
      <p:sp>
        <p:nvSpPr>
          <p:cNvPr id="7" name="TextovéPole 6"/>
          <p:cNvSpPr txBox="1"/>
          <p:nvPr/>
        </p:nvSpPr>
        <p:spPr>
          <a:xfrm>
            <a:off x="5733098" y="1294817"/>
            <a:ext cx="2952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Elementární vlnoplochy spolu interferují. Tato interference je ve všech bodech destruktivní kromě „vnější obálky“.</a:t>
            </a:r>
            <a:endParaRPr lang="en-US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57625"/>
            <a:ext cx="3420000" cy="196419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48251" y="4362668"/>
            <a:ext cx="3257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Podle Huygensova principu lze odvodit princip odrazu a lomu vlnění.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Odraz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/>
          <a:stretch/>
        </p:blipFill>
        <p:spPr>
          <a:xfrm>
            <a:off x="628650" y="890035"/>
            <a:ext cx="5220000" cy="36291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633502"/>
            <a:ext cx="4140000" cy="1763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353175" y="2009775"/>
                <a:ext cx="2162175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/>
                  <a:t>Zákon odrazu</a:t>
                </a:r>
                <a:r>
                  <a:rPr lang="cs-CZ" sz="2000" dirty="0" smtClean="0"/>
                  <a:t>:</a:t>
                </a:r>
              </a:p>
              <a:p>
                <a:r>
                  <a:rPr lang="cs-CZ" sz="2000" dirty="0" smtClean="0"/>
                  <a:t>Úhel odrazu je roven úhlu dopadu, přičemž odražené vlnění zůstává v rovině dopadu.</a:t>
                </a:r>
              </a:p>
              <a:p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5" y="2009775"/>
                <a:ext cx="2162175" cy="2923877"/>
              </a:xfrm>
              <a:prstGeom prst="rect">
                <a:avLst/>
              </a:prstGeom>
              <a:blipFill rotWithShape="0">
                <a:blip r:embed="rId4"/>
                <a:stretch>
                  <a:fillRect l="-2817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3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Lom vlnění</a:t>
            </a:r>
            <a:endParaRPr lang="en-US" sz="3600" b="1" dirty="0"/>
          </a:p>
        </p:txBody>
      </p:sp>
      <p:pic>
        <p:nvPicPr>
          <p:cNvPr id="2050" name="Picture 2" descr="http://vojtahanak.cz/files/edu/kmity/img/pic/l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762000"/>
            <a:ext cx="4464000" cy="3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57701" y="114410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Výsledek bude silně záviset na tom, jakou rychlostí se vlnění šíří v jednotlivých prostředích.</a:t>
            </a:r>
            <a:endParaRPr lang="en-US" sz="2000" dirty="0"/>
          </a:p>
        </p:txBody>
      </p:sp>
      <p:pic>
        <p:nvPicPr>
          <p:cNvPr id="2052" name="Picture 4" descr="Odraz a l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1" t="16463"/>
          <a:stretch/>
        </p:blipFill>
        <p:spPr bwMode="auto">
          <a:xfrm>
            <a:off x="620276" y="4051050"/>
            <a:ext cx="2345453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457701" y="2541881"/>
                <a:ext cx="5067300" cy="238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/>
                  <a:t>Zákon lomu</a:t>
                </a:r>
                <a:r>
                  <a:rPr lang="cs-CZ" sz="2000" dirty="0" smtClean="0"/>
                  <a:t>:</a:t>
                </a:r>
              </a:p>
              <a:p>
                <a:r>
                  <a:rPr lang="cs-CZ" sz="2000" dirty="0" smtClean="0"/>
                  <a:t>Poměr sinů úhlů dopadu a lomu je pro dvě prostředí stálý a rovný poměru velikosti rychlosti vlnění v jednotlivých prostředích.</a:t>
                </a:r>
              </a:p>
              <a:p>
                <a:endParaRPr lang="cs-CZ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𝛃</m:t>
                              </m:r>
                            </m:e>
                          </m:func>
                        </m:den>
                      </m:f>
                      <m:r>
                        <a:rPr lang="cs-CZ" sz="24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cs-CZ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cs-CZ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1" y="2541881"/>
                <a:ext cx="5067300" cy="2388731"/>
              </a:xfrm>
              <a:prstGeom prst="rect">
                <a:avLst/>
              </a:prstGeom>
              <a:blipFill rotWithShape="0">
                <a:blip r:embed="rId4"/>
                <a:stretch>
                  <a:fillRect l="-1202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3867150" y="5477309"/>
            <a:ext cx="437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Jestliže </a:t>
            </a:r>
            <a:r>
              <a:rPr lang="cs-CZ" i="1" dirty="0" smtClean="0"/>
              <a:t>v</a:t>
            </a:r>
            <a:r>
              <a:rPr lang="cs-CZ" i="1" baseline="-25000" dirty="0" smtClean="0"/>
              <a:t>1</a:t>
            </a:r>
            <a:r>
              <a:rPr lang="cs-CZ" i="1" dirty="0" smtClean="0"/>
              <a:t> </a:t>
            </a:r>
            <a:r>
              <a:rPr lang="cs-CZ" dirty="0" smtClean="0"/>
              <a:t>˃ </a:t>
            </a:r>
            <a:r>
              <a:rPr lang="cs-CZ" i="1" dirty="0" smtClean="0"/>
              <a:t>v</a:t>
            </a:r>
            <a:r>
              <a:rPr lang="cs-CZ" i="1" baseline="-25000" dirty="0" smtClean="0"/>
              <a:t>2</a:t>
            </a:r>
            <a:r>
              <a:rPr lang="cs-CZ" dirty="0" smtClean="0"/>
              <a:t>, pak nastává lom ke kolmici.</a:t>
            </a:r>
          </a:p>
          <a:p>
            <a:r>
              <a:rPr lang="cs-CZ" dirty="0" smtClean="0"/>
              <a:t>Jestliže </a:t>
            </a:r>
            <a:r>
              <a:rPr lang="cs-CZ" i="1" dirty="0" smtClean="0"/>
              <a:t>v</a:t>
            </a:r>
            <a:r>
              <a:rPr lang="cs-CZ" i="1" baseline="-25000" dirty="0" smtClean="0"/>
              <a:t>1</a:t>
            </a:r>
            <a:r>
              <a:rPr lang="cs-CZ" i="1" dirty="0" smtClean="0"/>
              <a:t> </a:t>
            </a:r>
            <a:r>
              <a:rPr lang="cs-CZ" dirty="0"/>
              <a:t>˂</a:t>
            </a:r>
            <a:r>
              <a:rPr lang="cs-CZ" dirty="0" smtClean="0"/>
              <a:t> </a:t>
            </a:r>
            <a:r>
              <a:rPr lang="cs-CZ" i="1" dirty="0" smtClean="0"/>
              <a:t>v</a:t>
            </a:r>
            <a:r>
              <a:rPr lang="cs-CZ" i="1" baseline="-25000" dirty="0" smtClean="0"/>
              <a:t>2</a:t>
            </a:r>
            <a:r>
              <a:rPr lang="cs-CZ" dirty="0" smtClean="0"/>
              <a:t>, pak nastává lom od kolmice.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Difrakce (ohyb)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34101" y="218054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2000" dirty="0" smtClean="0"/>
              <a:t>ohyb na překážce</a:t>
            </a:r>
          </a:p>
          <a:p>
            <a:pPr marL="342900" indent="-342900">
              <a:buAutoNum type="alphaLcParenR"/>
            </a:pPr>
            <a:r>
              <a:rPr lang="cs-CZ" sz="2000" dirty="0"/>
              <a:t>o</a:t>
            </a:r>
            <a:r>
              <a:rPr lang="cs-CZ" sz="2000" dirty="0" smtClean="0"/>
              <a:t>hyb na štěrbině</a:t>
            </a:r>
            <a:endParaRPr lang="en-US" sz="2000" dirty="0"/>
          </a:p>
        </p:txBody>
      </p:sp>
      <p:pic>
        <p:nvPicPr>
          <p:cNvPr id="3074" name="Picture 2" descr="https://dr282zn36sxxg.cloudfront.net/datastreams/f-d%3A74c0f4386a5e6e681bc2795b7c6a129a873f04c01fc2f3db89106fd0%2BIMAGE_THUMB_POSTCARD%2BIMAGE_THUMB_POSTCARD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 b="13685"/>
          <a:stretch/>
        </p:blipFill>
        <p:spPr bwMode="auto">
          <a:xfrm>
            <a:off x="628650" y="1096208"/>
            <a:ext cx="4762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28650" y="4443015"/>
            <a:ext cx="674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Ohyb, který nastane, závisí na velikosti překážky/štěrbiny. Šířka musí být řádově o velikosti vlnové délky vlnění.</a:t>
            </a:r>
          </a:p>
          <a:p>
            <a:r>
              <a:rPr lang="cs-CZ" sz="2000" dirty="0" smtClean="0"/>
              <a:t>Proto slyšíme zvuky i za rohem nebo za zavřenými dveřmi.</a:t>
            </a:r>
          </a:p>
          <a:p>
            <a:r>
              <a:rPr lang="cs-CZ" sz="2000" dirty="0" smtClean="0"/>
              <a:t>S difrakci je úzce spjata interference vlnění.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02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Zvuk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1181100"/>
                <a:ext cx="8677275" cy="5372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Zvuk – mechanické vlnění v látkovém prostředí, které člověk vnímá jako slyšitelný vjem</a:t>
                </a:r>
                <a:r>
                  <a:rPr lang="cs-CZ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Frekvenční rozsah – </a:t>
                </a:r>
                <a:r>
                  <a:rPr lang="cs-CZ" sz="2000" dirty="0" smtClean="0"/>
                  <a:t>20 Hz – 20 000 Hz, více méně individuální, s věkem se snižuje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– </a:t>
                </a:r>
                <a:r>
                  <a:rPr lang="cs-CZ" sz="2000" dirty="0" smtClean="0"/>
                  <a:t>pod 16 Hz </a:t>
                </a:r>
                <a:r>
                  <a:rPr lang="cs-CZ" sz="2000" b="1" i="1" dirty="0" smtClean="0"/>
                  <a:t>infrazvuk</a:t>
                </a:r>
                <a:r>
                  <a:rPr lang="cs-CZ" sz="2000" dirty="0" smtClean="0"/>
                  <a:t>, nad 20 kHz </a:t>
                </a:r>
                <a:r>
                  <a:rPr lang="cs-CZ" sz="2000" b="1" i="1" dirty="0" smtClean="0"/>
                  <a:t>ultrazvuk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b="1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– </a:t>
                </a:r>
                <a:r>
                  <a:rPr lang="cs-CZ" sz="2000" dirty="0" smtClean="0"/>
                  <a:t>frekvence určuje výšku tónu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Hlasitost – </a:t>
                </a:r>
                <a:r>
                  <a:rPr lang="cs-CZ" sz="2000" dirty="0" smtClean="0"/>
                  <a:t>subjektivní veličina závislá na velikosti akustického tlaku, který na sluch působí. Jednotkou subjektivní hlasitosti je </a:t>
                </a:r>
                <a:r>
                  <a:rPr lang="cs-CZ" sz="2000" i="1" dirty="0" smtClean="0"/>
                  <a:t>son</a:t>
                </a:r>
                <a:r>
                  <a:rPr lang="cs-CZ" sz="2000" dirty="0" smtClean="0"/>
                  <a:t>. Její velikost lze určit z </a:t>
                </a:r>
                <a:r>
                  <a:rPr lang="cs-CZ" sz="2000" b="1" i="1" dirty="0" smtClean="0"/>
                  <a:t>hladiny hlasitosti </a:t>
                </a:r>
                <a:r>
                  <a:rPr lang="cs-CZ" sz="2000" dirty="0" smtClean="0"/>
                  <a:t>(jednotka </a:t>
                </a:r>
                <a:r>
                  <a:rPr lang="cs-CZ" sz="2000" i="1" dirty="0" smtClean="0"/>
                  <a:t>fón</a:t>
                </a:r>
                <a:r>
                  <a:rPr lang="cs-CZ" sz="2000" dirty="0" smtClean="0"/>
                  <a:t>). Dnes se již velmi nepoužívá.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Intenzita zvuku – </a:t>
                </a:r>
                <a:r>
                  <a:rPr lang="cs-CZ" sz="2000" dirty="0" smtClean="0"/>
                  <a:t>zvuková energie dopadající na určitou plochu za jednotku času. Jednotkou je </a:t>
                </a:r>
                <a:r>
                  <a:rPr lang="cs-CZ" sz="2000" i="1" dirty="0" smtClean="0"/>
                  <a:t>W/m</a:t>
                </a:r>
                <a:r>
                  <a:rPr lang="cs-CZ" sz="2000" i="1" baseline="30000" dirty="0" smtClean="0"/>
                  <a:t>2</a:t>
                </a:r>
                <a:r>
                  <a:rPr lang="cs-CZ" sz="2000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Prahová intenzita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cs-CZ" sz="2000" b="1" i="1" baseline="-25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000" dirty="0" smtClean="0"/>
                  <a:t>nejnižší registrovatelná intenzita čistého tónu o frekvenci 1 kHz.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dirty="0" smtClean="0"/>
                  <a:t>Lidské ucho vnímá intenzitu jinak pro jednotlivé frekvence!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181100"/>
                <a:ext cx="8677275" cy="5372100"/>
              </a:xfrm>
              <a:blipFill rotWithShape="0">
                <a:blip r:embed="rId2"/>
                <a:stretch>
                  <a:fillRect l="-843" t="-1362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Zvuk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47649" y="1152524"/>
                <a:ext cx="8696325" cy="5457825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Hladina intenzity zvuku – </a:t>
                </a:r>
                <a:r>
                  <a:rPr lang="cs-CZ" sz="2000" dirty="0" smtClean="0"/>
                  <a:t>samotná intenzita slyšitelného zvuku je v rozsahu několika řádů, proto se používá logaritmická škála – hladina intenzity – která jako nulovou hodnotu používá prahovou intenzitu: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  <m:func>
                        <m:func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cs-CZ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Jednotkou hladiny intenzity je </a:t>
                </a:r>
                <a:r>
                  <a:rPr lang="cs-CZ" sz="2000" b="1" i="1" dirty="0" smtClean="0"/>
                  <a:t>decibel</a:t>
                </a:r>
                <a:r>
                  <a:rPr lang="cs-CZ" sz="2000" dirty="0" smtClean="0"/>
                  <a:t> (</a:t>
                </a:r>
                <a:r>
                  <a:rPr lang="cs-CZ" sz="2000" i="1" dirty="0" smtClean="0"/>
                  <a:t>dB</a:t>
                </a:r>
                <a:r>
                  <a:rPr lang="cs-CZ" sz="2000" dirty="0" smtClean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49" y="1152524"/>
                <a:ext cx="8696325" cy="5457825"/>
              </a:xfrm>
              <a:blipFill rotWithShape="0">
                <a:blip r:embed="rId2"/>
                <a:stretch>
                  <a:fillRect l="-842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492501"/>
            <a:ext cx="2828789" cy="29019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0" y="4281755"/>
            <a:ext cx="3971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Zdravé ucho by mělo slyšet zvuk při prahové intenzitě, tedy 0 dB (při frekvenci 1 kHz). Ale neznamená, že někdo nemůže slyšet o něco lépe (záporné hodnoty dB).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01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Dopplerův jev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47649" y="1057275"/>
                <a:ext cx="8658225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/>
                  <a:t>Pokud se zdroj vlnění pohybuje směrem k nám nebo od nás (resp. my se pohybujeme vzhledem ke zdroji), dochází ke změně frekvence vlnění. Platí to i pro elektromagnetické vlnění!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dirty="0" smtClean="0"/>
                  <a:t>Pro frekvenci </a:t>
                </a:r>
                <a:r>
                  <a:rPr lang="cs-CZ" sz="2000" b="1" dirty="0" smtClean="0"/>
                  <a:t>pohybujícího se zdroje</a:t>
                </a:r>
                <a:r>
                  <a:rPr lang="cs-CZ" sz="2000" dirty="0" smtClean="0"/>
                  <a:t>, kterou změří pozorovatel,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cs-CZ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sz="2000" b="1" dirty="0" smtClean="0"/>
              </a:p>
              <a:p>
                <a:pPr marL="0" indent="0">
                  <a:buNone/>
                </a:pPr>
                <a:r>
                  <a:rPr lang="cs-CZ" sz="2000" i="1" dirty="0"/>
                  <a:t>f</a:t>
                </a:r>
                <a:r>
                  <a:rPr lang="cs-CZ" sz="2000" i="1" baseline="-25000" dirty="0" smtClean="0"/>
                  <a:t>p</a:t>
                </a:r>
                <a:r>
                  <a:rPr lang="cs-CZ" sz="2000" i="1" dirty="0" smtClean="0"/>
                  <a:t> – </a:t>
                </a:r>
                <a:r>
                  <a:rPr lang="cs-CZ" sz="2000" dirty="0" smtClean="0"/>
                  <a:t>frekvence změřená pozorovatelem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/>
                  <a:t>v</a:t>
                </a:r>
                <a:r>
                  <a:rPr lang="cs-CZ" sz="2000" i="1" baseline="-25000" dirty="0" smtClean="0"/>
                  <a:t>z</a:t>
                </a:r>
                <a:r>
                  <a:rPr lang="cs-CZ" sz="2000" i="1" dirty="0" smtClean="0"/>
                  <a:t> – </a:t>
                </a:r>
                <a:r>
                  <a:rPr lang="cs-CZ" sz="2000" dirty="0" smtClean="0"/>
                  <a:t>rychlost šíření zvuku prostředím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/>
                  <a:t>v</a:t>
                </a:r>
                <a:r>
                  <a:rPr lang="cs-CZ" sz="2000" dirty="0" smtClean="0"/>
                  <a:t> – rychlost, kterou se pohybuje zdroj k(-)/od(+) pozorovatele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/>
                  <a:t>f</a:t>
                </a:r>
                <a:r>
                  <a:rPr lang="cs-CZ" sz="2000" dirty="0" smtClean="0"/>
                  <a:t> – frekvence zvuku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2000" i="1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2000" dirty="0" smtClean="0"/>
                  <a:t>Pokud se </a:t>
                </a:r>
                <a:r>
                  <a:rPr lang="cs-CZ" sz="2000" b="1" dirty="0" smtClean="0"/>
                  <a:t>pohybuje pozorovatel</a:t>
                </a:r>
                <a:r>
                  <a:rPr lang="cs-CZ" sz="2000" dirty="0" smtClean="0"/>
                  <a:t> a zdroj zvuku stojí na místě, platí: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sz="2000" b="1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49" y="1057275"/>
                <a:ext cx="8658225" cy="5562600"/>
              </a:xfrm>
              <a:blipFill rotWithShape="0">
                <a:blip r:embed="rId2"/>
                <a:stretch>
                  <a:fillRect l="-775" t="-1095" r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6438900" y="494347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 ke zdroji</a:t>
            </a:r>
          </a:p>
          <a:p>
            <a:r>
              <a:rPr lang="cs-CZ" dirty="0" smtClean="0"/>
              <a:t>– od zdroje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9887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9576" y="1019175"/>
            <a:ext cx="810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Sonar měří hloubku moře. Odražený ultrazvukový signál se vrátil k lodi za 3 s. Jaká je hloubka? Uvažujte rychlost zvuku ve vodě 1440 m/s.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09576" y="1799288"/>
            <a:ext cx="2654878" cy="1090899"/>
            <a:chOff x="405246" y="1984810"/>
            <a:chExt cx="2654878" cy="109089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>
                  <a:sym typeface="Symbol" panose="05050102010706020507" pitchFamily="18" charset="2"/>
                </a:rPr>
                <a:t>t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3 </a:t>
              </a:r>
              <a:r>
                <a:rPr lang="cs-CZ" sz="2000" i="1" dirty="0">
                  <a:sym typeface="Symbol" panose="05050102010706020507" pitchFamily="18" charset="2"/>
                </a:rPr>
                <a:t>s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v</a:t>
              </a:r>
              <a:r>
                <a:rPr lang="cs-CZ" sz="2000" dirty="0" smtClean="0">
                  <a:sym typeface="Symbol" panose="05050102010706020507" pitchFamily="18" charset="2"/>
                </a:rPr>
                <a:t> = 1 440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/</a:t>
              </a:r>
              <a:r>
                <a:rPr lang="cs-CZ" sz="2000" i="1" dirty="0" smtClean="0">
                  <a:sym typeface="Symbol" panose="05050102010706020507" pitchFamily="18" charset="2"/>
                </a:rPr>
                <a:t>s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h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09576" y="3107425"/>
            <a:ext cx="8105774" cy="646331"/>
            <a:chOff x="409576" y="3107425"/>
            <a:chExt cx="810577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09576" y="3295633"/>
                  <a:ext cx="902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6" y="3295633"/>
                  <a:ext cx="90249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081" t="-2222" r="-5405" b="-888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ovéPole 7"/>
            <p:cNvSpPr txBox="1"/>
            <p:nvPr/>
          </p:nvSpPr>
          <p:spPr>
            <a:xfrm>
              <a:off x="2171700" y="3107425"/>
              <a:ext cx="6343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t</a:t>
              </a:r>
              <a:r>
                <a:rPr lang="cs-CZ" dirty="0" smtClean="0"/>
                <a:t> = 3 </a:t>
              </a:r>
              <a:r>
                <a:rPr lang="cs-CZ" i="1" dirty="0" smtClean="0"/>
                <a:t>s </a:t>
              </a:r>
              <a:r>
                <a:rPr lang="cs-CZ" dirty="0" smtClean="0"/>
                <a:t>je dráha, kterou signál urazí tam a zpět (ke dnu a zpět na hladinu), proto musíme uvažovat </a:t>
              </a:r>
              <a:r>
                <a:rPr lang="cs-CZ" i="1" dirty="0" smtClean="0"/>
                <a:t>t</a:t>
              </a:r>
              <a:r>
                <a:rPr lang="cs-CZ" dirty="0" smtClean="0"/>
                <a:t>/2, tj. 1,5 </a:t>
              </a:r>
              <a:r>
                <a:rPr lang="cs-CZ" i="1" dirty="0" smtClean="0"/>
                <a:t>s</a:t>
              </a:r>
              <a:endParaRPr lang="cs-CZ" i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09576" y="4128551"/>
            <a:ext cx="4275075" cy="376361"/>
            <a:chOff x="409576" y="3818066"/>
            <a:chExt cx="4275075" cy="376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409576" y="3818066"/>
                  <a:ext cx="42527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=1 440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6" y="3818066"/>
                  <a:ext cx="425270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60" t="-4348" r="-430" b="-869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3676651" y="4108702"/>
              <a:ext cx="100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3810001" y="4194427"/>
              <a:ext cx="756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9887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9576" y="1019175"/>
            <a:ext cx="810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Siréna lokomotivy vydává zvuk o frekvenci 1000 Hz. Měřič frekvence u trati naměřil frekvenci 1056 Hz. Uvažujte rychlost zvuku 340 m/s. Lokomotiva se přibližuje rychlostí přibližně…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09576" y="2180288"/>
            <a:ext cx="2654878" cy="1323439"/>
            <a:chOff x="405246" y="1984810"/>
            <a:chExt cx="2654878" cy="132343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ym typeface="Symbol" panose="05050102010706020507" pitchFamily="18" charset="2"/>
                </a:rPr>
                <a:t>f </a:t>
              </a:r>
              <a:r>
                <a:rPr lang="cs-CZ" sz="2000" dirty="0" smtClean="0">
                  <a:sym typeface="Symbol" panose="05050102010706020507" pitchFamily="18" charset="2"/>
                </a:rPr>
                <a:t>= 1 000 </a:t>
              </a:r>
              <a:r>
                <a:rPr lang="cs-CZ" sz="2000" i="1" dirty="0" smtClean="0">
                  <a:sym typeface="Symbol" panose="05050102010706020507" pitchFamily="18" charset="2"/>
                </a:rPr>
                <a:t>Hz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v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z</a:t>
              </a:r>
              <a:r>
                <a:rPr lang="cs-CZ" sz="2000" dirty="0" smtClean="0">
                  <a:sym typeface="Symbol" panose="05050102010706020507" pitchFamily="18" charset="2"/>
                </a:rPr>
                <a:t> = 340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/</a:t>
              </a:r>
              <a:r>
                <a:rPr lang="cs-CZ" sz="2000" i="1" dirty="0" smtClean="0">
                  <a:sym typeface="Symbol" panose="05050102010706020507" pitchFamily="18" charset="2"/>
                </a:rPr>
                <a:t>s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f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p</a:t>
              </a:r>
              <a:r>
                <a:rPr lang="cs-CZ" sz="2000" dirty="0" smtClean="0">
                  <a:sym typeface="Symbol" panose="05050102010706020507" pitchFamily="18" charset="2"/>
                </a:rPr>
                <a:t> = 1 056 </a:t>
              </a:r>
              <a:r>
                <a:rPr lang="cs-CZ" sz="2000" i="1" dirty="0" smtClean="0">
                  <a:sym typeface="Symbol" panose="05050102010706020507" pitchFamily="18" charset="2"/>
                </a:rPr>
                <a:t>Hz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v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m/s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30824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09576" y="3753952"/>
                <a:ext cx="1543563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3753952"/>
                <a:ext cx="1543563" cy="5236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342901" y="4527846"/>
            <a:ext cx="6544356" cy="632481"/>
            <a:chOff x="409576" y="4550167"/>
            <a:chExt cx="6544356" cy="632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09576" y="4550167"/>
                  <a:ext cx="6544356" cy="6324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=340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340 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∙1 000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𝐻𝑧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1 056 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6" y="4550167"/>
                  <a:ext cx="6544356" cy="63248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5895976" y="5047837"/>
              <a:ext cx="100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039976" y="5149310"/>
              <a:ext cx="72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0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085850"/>
            <a:ext cx="8515350" cy="509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smtClean="0"/>
              <a:t>Vlnění – šíření určitého rozruchu prostorem.</a:t>
            </a:r>
          </a:p>
          <a:p>
            <a:pPr marL="0" indent="0">
              <a:buNone/>
            </a:pPr>
            <a:r>
              <a:rPr lang="cs-CZ" sz="2000" dirty="0" smtClean="0"/>
              <a:t>Co se myslí pod pojmem „</a:t>
            </a:r>
            <a:r>
              <a:rPr lang="cs-CZ" sz="2000" i="1" dirty="0" smtClean="0"/>
              <a:t>rozruch</a:t>
            </a:r>
            <a:r>
              <a:rPr lang="cs-CZ" sz="2000" dirty="0" smtClean="0"/>
              <a:t>“?</a:t>
            </a:r>
          </a:p>
          <a:p>
            <a:pPr marL="0" indent="0">
              <a:buNone/>
            </a:pPr>
            <a:r>
              <a:rPr lang="cs-CZ" sz="2000" dirty="0" smtClean="0"/>
              <a:t>Vycházíme z </a:t>
            </a:r>
            <a:r>
              <a:rPr lang="cs-CZ" sz="2000" b="1" dirty="0" smtClean="0"/>
              <a:t>kinetické teorie látek </a:t>
            </a:r>
            <a:r>
              <a:rPr lang="cs-CZ" sz="2000" dirty="0" smtClean="0"/>
              <a:t>– částice jakékoliv látky kmitají kolem rovnovážné polohy. Kmitavý pohyb jedné částice ovlivňuje pohyb dalších částic ve svém okolí. Dochází k </a:t>
            </a:r>
            <a:r>
              <a:rPr lang="cs-CZ" sz="2000" b="1" dirty="0" smtClean="0"/>
              <a:t>přenosu pohybové energie</a:t>
            </a:r>
            <a:r>
              <a:rPr lang="cs-CZ" sz="2000" dirty="0" smtClean="0"/>
              <a:t>. Přenos energie má tvar vlny (resp. kmitu), proto tento typ přenosu energie nazýváme </a:t>
            </a:r>
            <a:r>
              <a:rPr lang="cs-CZ" sz="2000" b="1" i="1" u="sng" dirty="0" smtClean="0"/>
              <a:t>mechanické vlnění</a:t>
            </a:r>
            <a:r>
              <a:rPr lang="cs-CZ" sz="2000" dirty="0" smtClean="0"/>
              <a:t>. Mechanické vlnění může vzniknout všude tam, kde jsou přítomny hmotné částice.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026" name="Picture 2" descr="http://acbconsultores.com/Geologia%20general/Plegamiento/Pliegues/Rayleig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757612"/>
            <a:ext cx="3672000" cy="2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42737" y="3834211"/>
            <a:ext cx="3572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Dochází k přenosu pohybové energie, nikoliv hmoty (částic)!</a:t>
            </a:r>
          </a:p>
          <a:p>
            <a:endParaRPr lang="cs-CZ" sz="2000" dirty="0"/>
          </a:p>
          <a:p>
            <a:r>
              <a:rPr lang="cs-CZ" sz="2000" dirty="0" smtClean="0"/>
              <a:t>Rozruch může být jednorázový, zpravidla je však vlnění rozruch periodický.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3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4172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9576" y="959453"/>
            <a:ext cx="810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Intenzitě zvuku 10</a:t>
            </a:r>
            <a:r>
              <a:rPr lang="cs-CZ" sz="2000" baseline="30000" dirty="0" smtClean="0"/>
              <a:t>-6</a:t>
            </a:r>
            <a:r>
              <a:rPr lang="cs-CZ" sz="2000" dirty="0" smtClean="0"/>
              <a:t> W.m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 s frekvencí 1 kHz odpovídá hladina intenzity…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85776" y="1467285"/>
            <a:ext cx="2654878" cy="1090899"/>
            <a:chOff x="405246" y="1984810"/>
            <a:chExt cx="2654878" cy="109089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ym typeface="Symbol" panose="05050102010706020507" pitchFamily="18" charset="2"/>
                </a:rPr>
                <a:t>I </a:t>
              </a:r>
              <a:r>
                <a:rPr lang="cs-CZ" sz="2000" dirty="0" smtClean="0">
                  <a:sym typeface="Symbol" panose="05050102010706020507" pitchFamily="18" charset="2"/>
                </a:rPr>
                <a:t>= 10</a:t>
              </a:r>
              <a:r>
                <a:rPr lang="cs-CZ" sz="2000" baseline="30000" dirty="0" smtClean="0">
                  <a:sym typeface="Symbol" panose="05050102010706020507" pitchFamily="18" charset="2"/>
                </a:rPr>
                <a:t>-6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 smtClean="0">
                  <a:sym typeface="Symbol" panose="05050102010706020507" pitchFamily="18" charset="2"/>
                </a:rPr>
                <a:t>W.m</a:t>
              </a:r>
              <a:r>
                <a:rPr lang="cs-CZ" sz="2000" i="1" baseline="30000" dirty="0" smtClean="0">
                  <a:sym typeface="Symbol" panose="05050102010706020507" pitchFamily="18" charset="2"/>
                </a:rPr>
                <a:t>-2</a:t>
              </a:r>
              <a:endParaRPr lang="cs-CZ" sz="2000" dirty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f</a:t>
              </a:r>
              <a:r>
                <a:rPr lang="cs-CZ" sz="2000" dirty="0" smtClean="0">
                  <a:sym typeface="Symbol" panose="05050102010706020507" pitchFamily="18" charset="2"/>
                </a:rPr>
                <a:t> = 1 </a:t>
              </a:r>
              <a:r>
                <a:rPr lang="cs-CZ" sz="2000" i="1" dirty="0" smtClean="0">
                  <a:sym typeface="Symbol" panose="05050102010706020507" pitchFamily="18" charset="2"/>
                </a:rPr>
                <a:t>kHz</a:t>
              </a:r>
              <a:r>
                <a:rPr lang="cs-CZ" sz="2000" dirty="0" smtClean="0">
                  <a:sym typeface="Symbol" panose="05050102010706020507" pitchFamily="18" charset="2"/>
                </a:rPr>
                <a:t> = 1 000 </a:t>
              </a:r>
              <a:r>
                <a:rPr lang="cs-CZ" sz="2000" i="1" dirty="0" smtClean="0">
                  <a:sym typeface="Symbol" panose="05050102010706020507" pitchFamily="18" charset="2"/>
                </a:rPr>
                <a:t>Hz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L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dB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85776" y="2771775"/>
                <a:ext cx="1602298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𝟏𝟎</m:t>
                      </m:r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6" y="2771775"/>
                <a:ext cx="1602298" cy="5652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485776" y="3550584"/>
            <a:ext cx="6507000" cy="602857"/>
            <a:chOff x="485776" y="3550584"/>
            <a:chExt cx="6507000" cy="602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85776" y="3550584"/>
                  <a:ext cx="6431632" cy="6028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func>
                          <m:func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=10</m:t>
                            </m:r>
                            <m:func>
                              <m:func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−6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−12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  <m:func>
                                  <m:func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𝒅𝑩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76" y="3550584"/>
                  <a:ext cx="6431632" cy="6028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6200776" y="4034916"/>
              <a:ext cx="7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286501" y="4108198"/>
              <a:ext cx="6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4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vlnění (záření)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76225" y="1133475"/>
                <a:ext cx="8553450" cy="5429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b="1" dirty="0" smtClean="0"/>
                  <a:t>Elektromagnetické vlnění (záření) – děj, při němž se prostorem šíří příčné vlnění elektrického a magnetického pole. Jde jednak o přenos energie, jednak o přenos částic – fotonů (přenos hmoty).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Budit elektromagnetické vlnění dokáže jakýkoliv </a:t>
                </a:r>
                <a:r>
                  <a:rPr lang="cs-CZ" sz="2000" i="1" u="sng" dirty="0" smtClean="0"/>
                  <a:t>elektrický náboj pohybující se s nenulovým zrychlením</a:t>
                </a:r>
                <a:r>
                  <a:rPr lang="cs-CZ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Elektromagnetická vlna </a:t>
                </a:r>
                <a:r>
                  <a:rPr lang="cs-CZ" sz="2000" dirty="0" smtClean="0"/>
                  <a:t>– příčné vlnění, které má dvě složky na sebe kolmé –  </a:t>
                </a:r>
                <a:r>
                  <a:rPr lang="cs-CZ" sz="2000" u="sng" dirty="0" smtClean="0"/>
                  <a:t>intenzitu elektrického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u="sng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sz="2000" dirty="0" smtClean="0"/>
                  <a:t> a </a:t>
                </a:r>
                <a:r>
                  <a:rPr lang="cs-CZ" sz="2000" u="sng" dirty="0" smtClean="0"/>
                  <a:t>magnetickou indukci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2000" dirty="0" smtClean="0"/>
                  <a:t>.</a:t>
                </a: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133475"/>
                <a:ext cx="8553450" cy="5429250"/>
              </a:xfrm>
              <a:blipFill rotWithShape="0">
                <a:blip r:embed="rId2"/>
                <a:stretch>
                  <a:fillRect l="-784" t="-1235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1" y="3576637"/>
            <a:ext cx="2844000" cy="28251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47103"/>
            <a:ext cx="3672000" cy="28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2825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spektrum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" y="795384"/>
            <a:ext cx="8172000" cy="3619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86000" y="5111721"/>
                <a:ext cx="815351" cy="6378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" y="5111721"/>
                <a:ext cx="815351" cy="6378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942875" y="4768936"/>
            <a:ext cx="7134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Elektromagnetické vlnění se nejrychleji šíří ve vakuu (rychlost závisí od prostředí).</a:t>
            </a:r>
          </a:p>
          <a:p>
            <a:endParaRPr lang="cs-CZ" sz="2000" dirty="0"/>
          </a:p>
          <a:p>
            <a:r>
              <a:rPr lang="cs-CZ" sz="2000" b="1" dirty="0" smtClean="0"/>
              <a:t>Optika</a:t>
            </a:r>
            <a:r>
              <a:rPr lang="cs-CZ" sz="2000" dirty="0" smtClean="0"/>
              <a:t> – nauka o světle; část elmag. záření v rozsahu 390 – 760 nm.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9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 světla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85749" y="1066800"/>
                <a:ext cx="8601075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/>
                  <a:t>Když světlo přechází rozhraním dvou různých prostředí, dochází ke změně jeho rychlosti.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000"/>
                  </a:spcAft>
                  <a:buNone/>
                </a:pPr>
                <a:r>
                  <a:rPr lang="cs-CZ" sz="2000" dirty="0" smtClean="0"/>
                  <a:t>Zpomalení světla oproti jeho rychlosti ve vakuu popisuje </a:t>
                </a:r>
                <a:r>
                  <a:rPr lang="cs-CZ" sz="2000" b="1" i="1" dirty="0" smtClean="0"/>
                  <a:t>index lomu n</a:t>
                </a:r>
                <a:r>
                  <a:rPr lang="cs-CZ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cs-CZ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49" y="1066800"/>
                <a:ext cx="8601075" cy="5562600"/>
              </a:xfrm>
              <a:blipFill rotWithShape="0">
                <a:blip r:embed="rId2"/>
                <a:stretch>
                  <a:fillRect l="-780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upload.wikimedia.org/wikipedia/commons/thumb/6/6c/Snelluv_zakon.svg/641px-Snelluv_zak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11350"/>
            <a:ext cx="3744000" cy="20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95300" y="5286375"/>
                <a:ext cx="3762375" cy="105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b="1" dirty="0" smtClean="0"/>
                  <a:t>Snellův zákon lomu</a:t>
                </a:r>
                <a:r>
                  <a:rPr lang="cs-CZ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286375"/>
                <a:ext cx="3762375" cy="1059585"/>
              </a:xfrm>
              <a:prstGeom prst="rect">
                <a:avLst/>
              </a:prstGeom>
              <a:blipFill rotWithShape="0">
                <a:blip r:embed="rId4"/>
                <a:stretch>
                  <a:fillRect l="-1297" t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53299" y="2811350"/>
                <a:ext cx="4328775" cy="341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dirty="0" smtClean="0"/>
                  <a:t>Při přechodu světla z jednoho materiálu do jiného zůstává frekvence stejná, ale mění se jeho vlnová délka, přičemž poměr rychlostí a vlnových délek zůstává stejný: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 smtClean="0"/>
              </a:p>
              <a:p>
                <a:r>
                  <a:rPr lang="cs-CZ" dirty="0" smtClean="0"/>
                  <a:t>Světlo se tak rozkládá na jednotlivé vlnové délky. Příčinou toho je závislost rychlosti na frekvenci. Díky tomu se bíle světlo při přechodu přes hranol láme na jednotlivé barvy.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299" y="2811350"/>
                <a:ext cx="4328775" cy="3413948"/>
              </a:xfrm>
              <a:prstGeom prst="rect">
                <a:avLst/>
              </a:prstGeom>
              <a:blipFill rotWithShape="0">
                <a:blip r:embed="rId5"/>
                <a:stretch>
                  <a:fillRect l="-1127" t="-893" r="-2113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4172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8650" y="959453"/>
            <a:ext cx="824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Elektromagnetické vlnění o vlnové délce 300 m proniká ze vzduchu do homogenního prostředí, v němž se šíří rychlostí 2.10</a:t>
            </a:r>
            <a:r>
              <a:rPr lang="cs-CZ" sz="2000" baseline="30000" dirty="0" smtClean="0"/>
              <a:t>8</a:t>
            </a:r>
            <a:r>
              <a:rPr lang="cs-CZ" sz="2000" dirty="0" smtClean="0"/>
              <a:t> m/s. Určete jeho vlnovou délku v tomto prostředí.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628650" y="2046707"/>
            <a:ext cx="2654878" cy="1090899"/>
            <a:chOff x="405246" y="1984810"/>
            <a:chExt cx="2654878" cy="109089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ym typeface="Symbol" panose="05050102010706020507" pitchFamily="18" charset="2"/>
                </a:rPr>
                <a:t></a:t>
              </a:r>
              <a:r>
                <a:rPr lang="cs-CZ" sz="2000" baseline="-25000" dirty="0" smtClean="0">
                  <a:sym typeface="Symbol" panose="05050102010706020507" pitchFamily="18" charset="2"/>
                </a:rPr>
                <a:t>1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300 </a:t>
              </a:r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endParaRPr lang="cs-CZ" sz="2000" dirty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v</a:t>
              </a:r>
              <a:r>
                <a:rPr lang="cs-CZ" sz="2000" i="1" baseline="-25000" dirty="0">
                  <a:sym typeface="Symbol" panose="05050102010706020507" pitchFamily="18" charset="2"/>
                </a:rPr>
                <a:t>2</a:t>
              </a:r>
              <a:r>
                <a:rPr lang="cs-CZ" sz="2000" dirty="0" smtClean="0">
                  <a:sym typeface="Symbol" panose="05050102010706020507" pitchFamily="18" charset="2"/>
                </a:rPr>
                <a:t> = 2.10</a:t>
              </a:r>
              <a:r>
                <a:rPr lang="cs-CZ" sz="2000" baseline="30000" dirty="0" smtClean="0">
                  <a:sym typeface="Symbol" panose="05050102010706020507" pitchFamily="18" charset="2"/>
                </a:rPr>
                <a:t>8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/</a:t>
              </a:r>
              <a:r>
                <a:rPr lang="cs-CZ" sz="2000" i="1" dirty="0" smtClean="0">
                  <a:sym typeface="Symbol" panose="05050102010706020507" pitchFamily="18" charset="2"/>
                </a:rPr>
                <a:t>s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dirty="0" smtClean="0">
                  <a:sym typeface="Symbol" panose="05050102010706020507" pitchFamily="18" charset="2"/>
                </a:rPr>
                <a:t></a:t>
              </a:r>
              <a:r>
                <a:rPr lang="cs-CZ" sz="2000" baseline="-25000" dirty="0" smtClean="0">
                  <a:sym typeface="Symbol" panose="05050102010706020507" pitchFamily="18" charset="2"/>
                </a:rPr>
                <a:t>2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8650" y="3354309"/>
                <a:ext cx="839845" cy="570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54309"/>
                <a:ext cx="839845" cy="5703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628650" y="4214388"/>
            <a:ext cx="4575784" cy="601127"/>
            <a:chOff x="628650" y="4214388"/>
            <a:chExt cx="4575784" cy="601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628650" y="4214388"/>
                  <a:ext cx="4565160" cy="6011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300 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4214388"/>
                  <a:ext cx="4565160" cy="6011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4412434" y="4696674"/>
              <a:ext cx="7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4517255" y="4767890"/>
              <a:ext cx="6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8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4172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7675" y="1009650"/>
            <a:ext cx="8496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Světlo sodíkové výbojky má ve vzduchu vlnovou délku 590 nm. Jaká je jeho vlnová délka ve vodě? Index lomu vody je 1,33.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47675" y="1875257"/>
            <a:ext cx="2654878" cy="1090899"/>
            <a:chOff x="405246" y="1984810"/>
            <a:chExt cx="2654878" cy="109089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ym typeface="Symbol" panose="05050102010706020507" pitchFamily="18" charset="2"/>
                </a:rPr>
                <a:t></a:t>
              </a:r>
              <a:r>
                <a:rPr lang="cs-CZ" sz="2000" baseline="-25000" dirty="0" smtClean="0">
                  <a:sym typeface="Symbol" panose="05050102010706020507" pitchFamily="18" charset="2"/>
                </a:rPr>
                <a:t>1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590 </a:t>
              </a:r>
              <a:r>
                <a:rPr lang="cs-CZ" sz="2000" i="1" dirty="0" smtClean="0">
                  <a:sym typeface="Symbol" panose="05050102010706020507" pitchFamily="18" charset="2"/>
                </a:rPr>
                <a:t>nm</a:t>
              </a:r>
              <a:endParaRPr lang="cs-CZ" sz="2000" dirty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n</a:t>
              </a:r>
              <a:r>
                <a:rPr lang="cs-CZ" sz="2000" i="1" baseline="-25000" dirty="0">
                  <a:sym typeface="Symbol" panose="05050102010706020507" pitchFamily="18" charset="2"/>
                </a:rPr>
                <a:t>2</a:t>
              </a:r>
              <a:r>
                <a:rPr lang="cs-CZ" sz="2000" dirty="0" smtClean="0">
                  <a:sym typeface="Symbol" panose="05050102010706020507" pitchFamily="18" charset="2"/>
                </a:rPr>
                <a:t> = 1,33</a:t>
              </a:r>
            </a:p>
            <a:p>
              <a:r>
                <a:rPr lang="cs-CZ" sz="2000" dirty="0" smtClean="0">
                  <a:sym typeface="Symbol" panose="05050102010706020507" pitchFamily="18" charset="2"/>
                </a:rPr>
                <a:t></a:t>
              </a:r>
              <a:r>
                <a:rPr lang="cs-CZ" sz="2000" baseline="-25000" dirty="0" smtClean="0">
                  <a:sym typeface="Symbol" panose="05050102010706020507" pitchFamily="18" charset="2"/>
                </a:rPr>
                <a:t>2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nm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47675" y="3182859"/>
            <a:ext cx="7751325" cy="570349"/>
            <a:chOff x="447675" y="3182859"/>
            <a:chExt cx="7751325" cy="570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47675" y="3182859"/>
                  <a:ext cx="1455335" cy="570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75" y="3182859"/>
                  <a:ext cx="1455335" cy="57034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ovéPole 7"/>
            <p:cNvSpPr txBox="1"/>
            <p:nvPr/>
          </p:nvSpPr>
          <p:spPr>
            <a:xfrm>
              <a:off x="2931675" y="3283367"/>
              <a:ext cx="526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Index lomu vzduchu je přibližně 1 (1,00026).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47675" y="4171096"/>
            <a:ext cx="3719659" cy="571310"/>
            <a:chOff x="447675" y="4171096"/>
            <a:chExt cx="3719659" cy="571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447675" y="4171096"/>
                  <a:ext cx="3718518" cy="5713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590 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1,33</m:t>
                            </m:r>
                          </m:den>
                        </m:f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𝟒𝟒𝟒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75" y="4171096"/>
                  <a:ext cx="3718518" cy="5713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Přímá spojnice 10"/>
            <p:cNvCxnSpPr/>
            <p:nvPr/>
          </p:nvCxnSpPr>
          <p:spPr>
            <a:xfrm>
              <a:off x="3231334" y="4620474"/>
              <a:ext cx="936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3352762" y="4698011"/>
              <a:ext cx="6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8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Úplný odraz světla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25" y="1104900"/>
            <a:ext cx="8715375" cy="549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Úplný odraz světla je speciálním případem lomu.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9407"/>
            <a:ext cx="2190750" cy="2292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24225" y="1789407"/>
                <a:ext cx="5629275" cy="2824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Jestliže budeme při průchodu světla z opticky hustšího prostředí do opticky řidšího zvětšovat úhel dopadu, při určité velikosti úhlu dopadu bude úhel lomu roven 90° a paprsek se bude šířit v rovině rozhraní obou prostředí (na obr. červený paprsek). Takový úhel se nazývá </a:t>
                </a:r>
                <a:r>
                  <a:rPr lang="cs-CZ" sz="2000" b="1" dirty="0" smtClean="0"/>
                  <a:t>mezní úhel </a:t>
                </a:r>
                <a:r>
                  <a:rPr lang="cs-CZ" sz="2000" dirty="0" smtClean="0"/>
                  <a:t>a platí:</a:t>
                </a:r>
              </a:p>
              <a:p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25" y="1789407"/>
                <a:ext cx="5629275" cy="2824171"/>
              </a:xfrm>
              <a:prstGeom prst="rect">
                <a:avLst/>
              </a:prstGeom>
              <a:blipFill rotWithShape="0">
                <a:blip r:embed="rId3"/>
                <a:stretch>
                  <a:fillRect l="-1082" t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628650" y="5099370"/>
            <a:ext cx="8201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Jestliže budeme nadále zvětšovat úhel dopadu nad tuto mez, dojde k úplnému odrazu paprsku a světlo již nebude přecházet do opticky řidšího prostředí.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Optické soustavy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33474"/>
            <a:ext cx="8515350" cy="5457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Optická soustava – souhrn lámavých a odrazových ploch, rozhraní prostředí a clon, které ovlivňují přechod světelných paprsků při vytváření obrazu pozorovaného předmětu. Pokud se světelné paprsky za optickou soustavou zbíhají, vzniká obraz skutečný, pokud se rozbíhají, vzniká obraz neskutečný (zdánlivý).</a:t>
            </a:r>
          </a:p>
          <a:p>
            <a:pPr marL="0" indent="0">
              <a:buNone/>
            </a:pPr>
            <a:r>
              <a:rPr lang="cs-CZ" sz="2000" dirty="0" smtClean="0"/>
              <a:t>Optická soustava je charakterizována polohou </a:t>
            </a:r>
            <a:r>
              <a:rPr lang="cs-CZ" sz="2000" b="1" dirty="0" smtClean="0"/>
              <a:t>ohnisek</a:t>
            </a:r>
            <a:r>
              <a:rPr lang="cs-CZ" sz="2000" dirty="0" smtClean="0"/>
              <a:t> a </a:t>
            </a:r>
            <a:r>
              <a:rPr lang="cs-CZ" sz="2000" b="1" dirty="0" smtClean="0"/>
              <a:t>ohniskovými vzdálenostmi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Zrcadla</a:t>
            </a:r>
          </a:p>
          <a:p>
            <a:pPr marL="0" indent="0"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Čočky</a:t>
            </a:r>
            <a:r>
              <a:rPr lang="cs-CZ" sz="2000" dirty="0" smtClean="0"/>
              <a:t> (lupa, mikroskop, dalekohled)</a:t>
            </a:r>
          </a:p>
          <a:p>
            <a:pPr marL="0" indent="0"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oko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971805"/>
            <a:ext cx="3240000" cy="34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Rovinné zrcadlo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7" y="1058863"/>
            <a:ext cx="3629025" cy="28670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95850" y="2117013"/>
            <a:ext cx="3619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Úhel odrazu je stejný jako úhel dopadu. Odražené paprsky jsou různoběžné a neprotínají se, proto vzniká </a:t>
            </a:r>
            <a:r>
              <a:rPr lang="cs-CZ" sz="2000" b="1" u="sng" dirty="0" smtClean="0"/>
              <a:t>obraz neskutečný</a:t>
            </a:r>
            <a:r>
              <a:rPr lang="cs-CZ" sz="2000" dirty="0" smtClean="0"/>
              <a:t>. Jejich průsečík leží za zrcadlem a proto se zdá, jakoby byl obraz vytvořen za zrcadlem.</a:t>
            </a:r>
          </a:p>
          <a:p>
            <a:endParaRPr lang="cs-CZ" sz="2000" dirty="0" smtClean="0"/>
          </a:p>
          <a:p>
            <a:r>
              <a:rPr lang="cs-CZ" sz="2000" dirty="0" smtClean="0"/>
              <a:t>Vzniklý obraz je </a:t>
            </a:r>
            <a:r>
              <a:rPr lang="cs-CZ" sz="2000" b="1" u="sng" dirty="0" smtClean="0"/>
              <a:t>stejně velký</a:t>
            </a:r>
            <a:r>
              <a:rPr lang="cs-CZ" sz="2000" dirty="0" smtClean="0"/>
              <a:t> a </a:t>
            </a:r>
            <a:r>
              <a:rPr lang="cs-CZ" sz="2000" b="1" u="sng" dirty="0" smtClean="0"/>
              <a:t>stranově převrácený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329101"/>
            <a:ext cx="3112200" cy="234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26224" y="5594888"/>
            <a:ext cx="1115878" cy="676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1994115" y="4417017"/>
            <a:ext cx="1508502" cy="242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-238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Duté (konkávní) zrcadlo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0050" y="935038"/>
            <a:ext cx="841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Při konstrukci obrazu dutým zrcadlem platí: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000" dirty="0" smtClean="0"/>
              <a:t>Paprsek procházející středem křivosti zrcadla </a:t>
            </a:r>
            <a:r>
              <a:rPr lang="cs-CZ" sz="2000" i="1" dirty="0" smtClean="0"/>
              <a:t>S</a:t>
            </a:r>
            <a:r>
              <a:rPr lang="cs-CZ" sz="2000" dirty="0" smtClean="0"/>
              <a:t> se odráží zpět po téže přímce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000" dirty="0" smtClean="0"/>
              <a:t>Paprsek procházející ohniskem </a:t>
            </a:r>
            <a:r>
              <a:rPr lang="cs-CZ" sz="2000" i="1" dirty="0" smtClean="0"/>
              <a:t>F</a:t>
            </a:r>
            <a:r>
              <a:rPr lang="cs-CZ" sz="2000" dirty="0" smtClean="0"/>
              <a:t> se odráží rovnoběžně s optickou osou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000" dirty="0" smtClean="0"/>
              <a:t>Paprsek rovnoběžný s optickou osou se odráží do ohniska </a:t>
            </a:r>
            <a:r>
              <a:rPr lang="cs-CZ" sz="2000" i="1" dirty="0" smtClean="0"/>
              <a:t>F</a:t>
            </a:r>
            <a:endParaRPr lang="en-US" sz="2000" dirty="0"/>
          </a:p>
        </p:txBody>
      </p:sp>
      <p:pic>
        <p:nvPicPr>
          <p:cNvPr id="3074" name="Picture 2" descr="http://www.voderek.cz/fyzika/fyzika8/f83_soubory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65641"/>
            <a:ext cx="24955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1450" y="2350450"/>
            <a:ext cx="296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dál od zrcadla než jeho střed křivosti </a:t>
            </a:r>
            <a:r>
              <a:rPr lang="cs-CZ" sz="1400" b="1" i="1" dirty="0" smtClean="0"/>
              <a:t>S</a:t>
            </a:r>
            <a:endParaRPr lang="en-US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0287" y="2344575"/>
            <a:ext cx="296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mezi ohnisko </a:t>
            </a:r>
            <a:r>
              <a:rPr lang="cs-CZ" sz="1400" b="1" i="1" dirty="0" smtClean="0"/>
              <a:t>F</a:t>
            </a:r>
            <a:r>
              <a:rPr lang="cs-CZ" sz="1400" b="1" dirty="0" smtClean="0"/>
              <a:t> a vrchol zrcadla</a:t>
            </a:r>
            <a:endParaRPr lang="en-US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09937" y="2344575"/>
            <a:ext cx="296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mezi středem křivost </a:t>
            </a:r>
            <a:r>
              <a:rPr lang="cs-CZ" sz="1400" b="1" i="1" dirty="0" smtClean="0"/>
              <a:t>S </a:t>
            </a:r>
            <a:r>
              <a:rPr lang="cs-CZ" sz="1400" b="1" dirty="0" smtClean="0"/>
              <a:t>a ohniskem </a:t>
            </a:r>
            <a:r>
              <a:rPr lang="cs-CZ" sz="1400" b="1" i="1" dirty="0" smtClean="0"/>
              <a:t>F</a:t>
            </a:r>
            <a:endParaRPr lang="en-US" sz="1400" b="1" dirty="0"/>
          </a:p>
        </p:txBody>
      </p:sp>
      <p:pic>
        <p:nvPicPr>
          <p:cNvPr id="3076" name="Picture 4" descr="http://www.voderek.cz/fyzika/fyzika8/f83_soubory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903727"/>
            <a:ext cx="24288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oderek.cz/fyzika/fyzika8/f83_soubory/image0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65641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71500" y="5089716"/>
            <a:ext cx="237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zmenšený</a:t>
            </a:r>
          </a:p>
          <a:p>
            <a:r>
              <a:rPr lang="cs-CZ" sz="1600" b="1" dirty="0"/>
              <a:t>s</a:t>
            </a:r>
            <a:r>
              <a:rPr lang="cs-CZ" sz="1600" b="1" dirty="0" smtClean="0"/>
              <a:t>kutečný</a:t>
            </a:r>
          </a:p>
          <a:p>
            <a:r>
              <a:rPr lang="cs-CZ" sz="1600" b="1" dirty="0" smtClean="0"/>
              <a:t>stranově převrácený</a:t>
            </a:r>
          </a:p>
          <a:p>
            <a:r>
              <a:rPr lang="cs-CZ" sz="1600" b="1" dirty="0" smtClean="0"/>
              <a:t>výškově převrácený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495675" y="5089716"/>
            <a:ext cx="237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zvětšený</a:t>
            </a:r>
          </a:p>
          <a:p>
            <a:r>
              <a:rPr lang="cs-CZ" sz="1600" b="1" dirty="0"/>
              <a:t>s</a:t>
            </a:r>
            <a:r>
              <a:rPr lang="cs-CZ" sz="1600" b="1" dirty="0" smtClean="0"/>
              <a:t>kutečný</a:t>
            </a:r>
          </a:p>
          <a:p>
            <a:r>
              <a:rPr lang="cs-CZ" sz="1600" b="1" dirty="0" smtClean="0"/>
              <a:t>stranově převrácený</a:t>
            </a:r>
          </a:p>
          <a:p>
            <a:r>
              <a:rPr lang="cs-CZ" sz="1600" b="1" dirty="0" smtClean="0"/>
              <a:t>výškově převrácený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291263" y="5089716"/>
            <a:ext cx="237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zvětšený</a:t>
            </a:r>
          </a:p>
          <a:p>
            <a:r>
              <a:rPr lang="cs-CZ" sz="1600" b="1" dirty="0" smtClean="0"/>
              <a:t>neskutečný</a:t>
            </a:r>
          </a:p>
          <a:p>
            <a:r>
              <a:rPr lang="cs-CZ" sz="1600" b="1" dirty="0" smtClean="0"/>
              <a:t>stranově převrácený</a:t>
            </a:r>
          </a:p>
          <a:p>
            <a:r>
              <a:rPr lang="cs-CZ" sz="1600" b="1" dirty="0" smtClean="0"/>
              <a:t>vzpřímený</a:t>
            </a:r>
          </a:p>
        </p:txBody>
      </p:sp>
    </p:spTree>
    <p:extLst>
      <p:ext uri="{BB962C8B-B14F-4D97-AF65-F5344CB8AC3E}">
        <p14:creationId xmlns:p14="http://schemas.microsoft.com/office/powerpoint/2010/main" val="2429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-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Charakteristické veličiny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61936" y="695324"/>
                <a:ext cx="8620125" cy="557396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Perioda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sz="2000" dirty="0" smtClean="0"/>
                  <a:t>doba trvání jednoho cyklu (periodického děje);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Frekvence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cs-CZ" sz="2000" dirty="0" smtClean="0"/>
                  <a:t>převrácená hodnota periody;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Hz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  <a:r>
                  <a:rPr lang="cs-CZ" sz="2000" dirty="0" smtClean="0"/>
                  <a:t>, rozměr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cs-CZ" sz="2000" b="1" i="1" baseline="30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Amplituda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(maximální výchylka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cs-CZ" sz="2000" b="1" i="1" baseline="-25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– </a:t>
                </a:r>
                <a:r>
                  <a:rPr lang="cs-CZ" sz="2000" dirty="0" smtClean="0"/>
                  <a:t>výška vlny;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Vlnová délka </a:t>
                </a:r>
                <a:r>
                  <a:rPr lang="el-GR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λ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cs-CZ" sz="2000" dirty="0" smtClean="0"/>
                  <a:t>vzdálenost mezi vrcholy dvou sousedních vln;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cs-CZ" sz="2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– </a:t>
                </a:r>
                <a:r>
                  <a:rPr lang="cs-CZ" sz="2000" dirty="0" smtClean="0"/>
                  <a:t>příbuzná k veličině periody, resp. frekvence podle vztahu: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l-GR" sz="2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𝝀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𝒗𝑻</m:t>
                    </m:r>
                  </m:oMath>
                </a14:m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dirty="0" smtClean="0"/>
                  <a:t>, kde </a:t>
                </a:r>
                <a:r>
                  <a:rPr lang="cs-CZ" sz="2000" i="1" dirty="0" smtClean="0"/>
                  <a:t>v </a:t>
                </a:r>
                <a:r>
                  <a:rPr lang="cs-CZ" sz="2000" dirty="0" smtClean="0"/>
                  <a:t>je rychlost vlnění</a:t>
                </a:r>
                <a:endParaRPr lang="cs-CZ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Uhlová frekvence </a:t>
                </a:r>
                <a:r>
                  <a:rPr lang="el-GR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ω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cs-CZ" sz="2000" dirty="0" smtClean="0"/>
                  <a:t>změna fáze za jednotku času;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cs-CZ" sz="2000" b="1" i="1" baseline="30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– </a:t>
                </a:r>
                <a:r>
                  <a:rPr lang="cs-CZ" sz="2000" dirty="0" smtClean="0"/>
                  <a:t>příbuzná k veličinám perioda a frekvence podle vztahu: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sz="2000" b="1" i="1" dirty="0" smtClean="0">
                  <a:solidFill>
                    <a:schemeClr val="tx1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Fázová rychlost 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cs-CZ" sz="2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cs-CZ" sz="2000" b="1" i="1" baseline="-25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– </a:t>
                </a:r>
                <a:r>
                  <a:rPr lang="cs-CZ" sz="2000" dirty="0" smtClean="0"/>
                  <a:t>rychlost, kterou se pohybuje fáze vlnění prostorem; 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m.s</a:t>
                </a:r>
                <a:r>
                  <a:rPr lang="cs-CZ" sz="2000" b="1" i="1" baseline="30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936" y="695324"/>
                <a:ext cx="8620125" cy="5573969"/>
              </a:xfrm>
              <a:blipFill rotWithShape="0">
                <a:blip r:embed="rId2"/>
                <a:stretch>
                  <a:fillRect l="-778" t="-1204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98" y="4768729"/>
            <a:ext cx="3636000" cy="20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2063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Vypuklé (konvexní) zrcadlo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225" y="904875"/>
            <a:ext cx="86487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Při konstrukci obrazu vypuklým zrcadlem pro paprsky platí totéž, co pro paprsky u dutého zrcadla.</a:t>
            </a:r>
          </a:p>
          <a:p>
            <a:pPr marL="0" indent="0">
              <a:buNone/>
            </a:pPr>
            <a:r>
              <a:rPr lang="cs-CZ" sz="2000" b="1" dirty="0" smtClean="0"/>
              <a:t>Vlastnosti vzniklého obrazu nezávisejí na vzdálenosti předmětu od zrcadla!</a:t>
            </a:r>
            <a:endParaRPr lang="en-US" sz="2000" b="1" dirty="0"/>
          </a:p>
        </p:txBody>
      </p:sp>
      <p:pic>
        <p:nvPicPr>
          <p:cNvPr id="1026" name="Picture 2" descr="http://www.voderek.cz/fyzika/fyzika8/f83_soubory/image0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0"/>
          <a:stretch/>
        </p:blipFill>
        <p:spPr bwMode="auto">
          <a:xfrm>
            <a:off x="628650" y="1924051"/>
            <a:ext cx="31337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var L 3"/>
          <p:cNvSpPr/>
          <p:nvPr/>
        </p:nvSpPr>
        <p:spPr>
          <a:xfrm flipH="1" flipV="1">
            <a:off x="3019424" y="2039938"/>
            <a:ext cx="809626" cy="1074737"/>
          </a:xfrm>
          <a:prstGeom prst="corne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voderek.cz/fyzika/fyzika8/f83_soubory/image0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-1"/>
          <a:stretch/>
        </p:blipFill>
        <p:spPr bwMode="auto">
          <a:xfrm>
            <a:off x="4924426" y="2230438"/>
            <a:ext cx="3286124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00600" y="3419476"/>
            <a:ext cx="62865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3190875" y="465931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Vlastnosti vzniklého obrazu:</a:t>
            </a:r>
          </a:p>
          <a:p>
            <a:r>
              <a:rPr lang="cs-CZ" sz="1600" b="1" dirty="0"/>
              <a:t>z</a:t>
            </a:r>
            <a:r>
              <a:rPr lang="cs-CZ" sz="1600" b="1" dirty="0" smtClean="0"/>
              <a:t>menšený</a:t>
            </a:r>
          </a:p>
          <a:p>
            <a:r>
              <a:rPr lang="cs-CZ" sz="1600" b="1" dirty="0"/>
              <a:t>z</a:t>
            </a:r>
            <a:r>
              <a:rPr lang="cs-CZ" sz="1600" b="1" dirty="0" smtClean="0"/>
              <a:t>dánlivý</a:t>
            </a:r>
          </a:p>
          <a:p>
            <a:r>
              <a:rPr lang="cs-CZ" sz="1600" b="1" dirty="0"/>
              <a:t>v</a:t>
            </a:r>
            <a:r>
              <a:rPr lang="cs-CZ" sz="1600" b="1" dirty="0" smtClean="0"/>
              <a:t>zpřímený</a:t>
            </a:r>
          </a:p>
          <a:p>
            <a:r>
              <a:rPr lang="cs-CZ" sz="1600" b="1" dirty="0"/>
              <a:t>s</a:t>
            </a:r>
            <a:r>
              <a:rPr lang="cs-CZ" sz="1600" b="1" dirty="0" smtClean="0"/>
              <a:t>tranově převrácený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40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Čočky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032" y="2105025"/>
            <a:ext cx="1628775" cy="2466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a)  spojka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b)</a:t>
            </a:r>
            <a:r>
              <a:rPr lang="cs-CZ" sz="2000" dirty="0"/>
              <a:t> </a:t>
            </a:r>
            <a:r>
              <a:rPr lang="cs-CZ" sz="2000" dirty="0" smtClean="0"/>
              <a:t> rozptylka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3375" y="1135063"/>
            <a:ext cx="844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Průhledná tělesa většinou vybroušena ze skla, kde je alespoň jedna stěna částí kulové plochy.</a:t>
            </a:r>
            <a:endParaRPr lang="en-US" sz="2000" b="1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225764" y="2105025"/>
            <a:ext cx="0" cy="10800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225764" y="3570827"/>
            <a:ext cx="0" cy="762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159604" y="3413174"/>
            <a:ext cx="0" cy="252000"/>
          </a:xfrm>
          <a:prstGeom prst="line">
            <a:avLst/>
          </a:prstGeom>
          <a:ln w="63500"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2291194" y="3413174"/>
            <a:ext cx="0" cy="252000"/>
          </a:xfrm>
          <a:prstGeom prst="line">
            <a:avLst/>
          </a:prstGeom>
          <a:ln w="63500"/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298894" y="4206827"/>
            <a:ext cx="0" cy="252000"/>
          </a:xfrm>
          <a:prstGeom prst="line">
            <a:avLst/>
          </a:prstGeom>
          <a:ln w="63500"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159604" y="4206827"/>
            <a:ext cx="0" cy="252000"/>
          </a:xfrm>
          <a:prstGeom prst="line">
            <a:avLst/>
          </a:prstGeom>
          <a:ln w="63500"/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105150" y="2291082"/>
            <a:ext cx="56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</a:t>
            </a:r>
            <a:r>
              <a:rPr lang="cs-CZ" sz="2000" dirty="0" smtClean="0"/>
              <a:t>lustší ve středu</a:t>
            </a:r>
          </a:p>
          <a:p>
            <a:r>
              <a:rPr lang="cs-CZ" sz="2000" dirty="0"/>
              <a:t>r</a:t>
            </a:r>
            <a:r>
              <a:rPr lang="cs-CZ" sz="2000" dirty="0" smtClean="0"/>
              <a:t>ovnoběžný světelný paprsek se mění na </a:t>
            </a:r>
            <a:r>
              <a:rPr lang="cs-CZ" sz="2000" dirty="0"/>
              <a:t>s</a:t>
            </a:r>
            <a:r>
              <a:rPr lang="cs-CZ" sz="2000" dirty="0" smtClean="0"/>
              <a:t>bíhavý</a:t>
            </a:r>
            <a:endParaRPr lang="en-US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105150" y="3492639"/>
            <a:ext cx="56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tenčí ve středu</a:t>
            </a:r>
          </a:p>
          <a:p>
            <a:r>
              <a:rPr lang="cs-CZ" sz="2000" dirty="0"/>
              <a:t>r</a:t>
            </a:r>
            <a:r>
              <a:rPr lang="cs-CZ" sz="2000" dirty="0" smtClean="0"/>
              <a:t>ovnoběžný světelný paprsek se mění na rozbíhavý</a:t>
            </a:r>
            <a:endParaRPr lang="en-US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3375" y="4842554"/>
            <a:ext cx="19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Parametry čoček: </a:t>
            </a:r>
          </a:p>
          <a:p>
            <a:endParaRPr lang="cs-CZ" b="1" u="sng" dirty="0"/>
          </a:p>
          <a:p>
            <a:endParaRPr lang="en-US" b="1" u="sng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298894" y="4842554"/>
            <a:ext cx="185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</a:t>
            </a:r>
            <a:r>
              <a:rPr lang="cs-CZ" dirty="0" smtClean="0"/>
              <a:t>   </a:t>
            </a:r>
            <a:r>
              <a:rPr lang="cs-CZ" i="1" dirty="0" smtClean="0"/>
              <a:t>optický střed</a:t>
            </a:r>
            <a:endParaRPr lang="en-US" b="1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64730" y="5451541"/>
            <a:ext cx="342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F2</a:t>
            </a:r>
            <a:r>
              <a:rPr lang="cs-CZ" dirty="0" smtClean="0"/>
              <a:t>   </a:t>
            </a:r>
            <a:r>
              <a:rPr lang="cs-CZ" i="1" dirty="0" smtClean="0"/>
              <a:t>ohnisko obrazového prostoru</a:t>
            </a:r>
            <a:endParaRPr lang="en-US" b="1" i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298894" y="5451541"/>
            <a:ext cx="245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</a:t>
            </a:r>
            <a:r>
              <a:rPr lang="cs-CZ" dirty="0" smtClean="0"/>
              <a:t>   </a:t>
            </a:r>
            <a:r>
              <a:rPr lang="cs-CZ" i="1" dirty="0" smtClean="0"/>
              <a:t>ohnisková vzdálenost</a:t>
            </a:r>
            <a:endParaRPr lang="en-US" b="1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64730" y="4842554"/>
            <a:ext cx="36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F1</a:t>
            </a:r>
            <a:r>
              <a:rPr lang="cs-CZ" dirty="0" smtClean="0"/>
              <a:t>   </a:t>
            </a:r>
            <a:r>
              <a:rPr lang="cs-CZ" i="1" dirty="0" smtClean="0"/>
              <a:t>ohnisko předmětového prostoru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240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175" y="-2952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Spojka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830263"/>
            <a:ext cx="8572500" cy="1265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Pro konstrukci obrazu platí: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procházející optickým středem čočky nemění svůj směr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procházející ohniskem F1 se láme rovnoběžně s optickou osou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dopadající rovnoběžně s optickou osou se láme do ohniska F2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Obdélník 3"/>
          <p:cNvSpPr/>
          <p:nvPr/>
        </p:nvSpPr>
        <p:spPr>
          <a:xfrm>
            <a:off x="142875" y="4438650"/>
            <a:ext cx="838200" cy="4619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voderek.cz/fyzika/fyzika8/f84_soubory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75" y="3005496"/>
            <a:ext cx="5688000" cy="16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309575" y="2652562"/>
            <a:ext cx="2700000" cy="16624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04799" y="3848175"/>
            <a:ext cx="676275" cy="4667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430850" y="2242721"/>
            <a:ext cx="245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mezi F1 a S</a:t>
            </a:r>
            <a:endParaRPr lang="en-US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09575" y="2242721"/>
            <a:ext cx="245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mezi F1 a 2.f</a:t>
            </a:r>
            <a:endParaRPr lang="en-US" sz="1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98200" y="2242721"/>
            <a:ext cx="245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Předmět umístěn dál než 2.f</a:t>
            </a:r>
            <a:endParaRPr lang="en-US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8050" y="5024289"/>
            <a:ext cx="2371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zvětšený</a:t>
            </a:r>
          </a:p>
          <a:p>
            <a:r>
              <a:rPr lang="cs-CZ" sz="1600" b="1" dirty="0" smtClean="0"/>
              <a:t>neskutečný</a:t>
            </a:r>
          </a:p>
          <a:p>
            <a:r>
              <a:rPr lang="cs-CZ" sz="1600" b="1" dirty="0" smtClean="0"/>
              <a:t>přímý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95662" y="5024289"/>
            <a:ext cx="2371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zvětšený</a:t>
            </a:r>
          </a:p>
          <a:p>
            <a:r>
              <a:rPr lang="cs-CZ" sz="1600" b="1" dirty="0" smtClean="0"/>
              <a:t>skutečný</a:t>
            </a:r>
          </a:p>
          <a:p>
            <a:r>
              <a:rPr lang="cs-CZ" sz="1600" b="1" dirty="0" smtClean="0"/>
              <a:t>výškově převrácený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76988" y="5024289"/>
            <a:ext cx="2371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Vzniklý obraz je:</a:t>
            </a:r>
          </a:p>
          <a:p>
            <a:r>
              <a:rPr lang="cs-CZ" sz="1600" b="1" dirty="0" smtClean="0"/>
              <a:t>zmenšený</a:t>
            </a:r>
          </a:p>
          <a:p>
            <a:r>
              <a:rPr lang="cs-CZ" sz="1600" b="1" dirty="0" smtClean="0"/>
              <a:t>skutečný</a:t>
            </a:r>
          </a:p>
          <a:p>
            <a:r>
              <a:rPr lang="cs-CZ" sz="1600" b="1" dirty="0" smtClean="0"/>
              <a:t>výškově převrácený</a:t>
            </a:r>
          </a:p>
        </p:txBody>
      </p:sp>
    </p:spTree>
    <p:extLst>
      <p:ext uri="{BB962C8B-B14F-4D97-AF65-F5344CB8AC3E}">
        <p14:creationId xmlns:p14="http://schemas.microsoft.com/office/powerpoint/2010/main" val="16305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7" y="-2571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Rozptylka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024" y="857251"/>
            <a:ext cx="8772525" cy="1838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u="sng" dirty="0" smtClean="0"/>
              <a:t>Pro konstrukci obrazu platí: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procházející optickým středem čočky nemění svůj směr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směrující do F2 se láme rovnoběžně s optickou osou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/>
              <a:t>p</a:t>
            </a:r>
            <a:r>
              <a:rPr lang="cs-CZ" sz="2000" dirty="0" smtClean="0"/>
              <a:t>aprsek dopadající rovnoběžně s optickou osou se láme do F1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Při zobrazování rozptylkou </a:t>
            </a:r>
            <a:r>
              <a:rPr lang="cs-CZ" sz="2000" b="1" dirty="0" smtClean="0"/>
              <a:t>nezáleží na vzdálenosti předmětu od čočky</a:t>
            </a:r>
            <a:r>
              <a:rPr lang="cs-CZ" sz="2000" dirty="0" smtClean="0"/>
              <a:t>, vzniklý obraz má vždy stejné vlastnosti.</a:t>
            </a:r>
            <a:endParaRPr lang="en-US" sz="2000" dirty="0"/>
          </a:p>
        </p:txBody>
      </p:sp>
      <p:pic>
        <p:nvPicPr>
          <p:cNvPr id="3074" name="Picture 2" descr="http://www.voderek.cz/fyzika/fyzika8/f84_soubory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017837"/>
            <a:ext cx="60198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00425" y="5083175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Vzniklý obraz je: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/>
              <a:t>zmenšený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/>
              <a:t>z</a:t>
            </a:r>
            <a:r>
              <a:rPr lang="cs-CZ" b="1" dirty="0" smtClean="0"/>
              <a:t>dánlivý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/>
              <a:t>přímý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0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396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Čočkové rovnice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76364"/>
                <a:ext cx="2724150" cy="451008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b="1" dirty="0" smtClean="0"/>
                  <a:t>Zobrazovací rovnice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b="1" dirty="0" smtClean="0"/>
                  <a:t>Optická mohutnost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b="1" dirty="0" smtClean="0"/>
                  <a:t>Zvětšení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76364"/>
                <a:ext cx="2724150" cy="4510086"/>
              </a:xfrm>
              <a:blipFill rotWithShape="0">
                <a:blip r:embed="rId2"/>
                <a:stretch>
                  <a:fillRect l="-2237" t="-14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352925" y="2508023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	velikost předmětu</a:t>
            </a:r>
          </a:p>
          <a:p>
            <a:r>
              <a:rPr lang="cs-CZ" sz="2000" dirty="0" smtClean="0"/>
              <a:t>A‘	velikost obrazu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	vzdálenost předmětu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‘	vzdálenost obrazu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	ohnisková vzdálenost předmětu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‘	ohnisková vzdálenost obrazu</a:t>
            </a:r>
          </a:p>
          <a:p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76425" y="3431352"/>
            <a:ext cx="59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[</a:t>
            </a:r>
            <a:r>
              <a:rPr lang="cs-CZ" sz="2000" i="1" dirty="0" smtClean="0"/>
              <a:t>D</a:t>
            </a:r>
            <a:r>
              <a:rPr lang="cs-CZ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19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4172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3387" y="981075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Určete ohniskovou vzdálenost tenké spojky, kterou se předmět vzdálený 20 cm před čočkou zobrazil ve vzdálenosti 60 cm.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33387" y="1761188"/>
            <a:ext cx="2654878" cy="1090899"/>
            <a:chOff x="405246" y="1984810"/>
            <a:chExt cx="2654878" cy="109089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ym typeface="Symbol" panose="05050102010706020507" pitchFamily="18" charset="2"/>
                </a:rPr>
                <a:t>a </a:t>
              </a:r>
              <a:r>
                <a:rPr lang="cs-CZ" sz="2000" dirty="0" smtClean="0">
                  <a:sym typeface="Symbol" panose="05050102010706020507" pitchFamily="18" charset="2"/>
                </a:rPr>
                <a:t>= 20 </a:t>
              </a:r>
              <a:r>
                <a:rPr lang="cs-CZ" sz="2000" i="1" dirty="0">
                  <a:sym typeface="Symbol" panose="05050102010706020507" pitchFamily="18" charset="2"/>
                </a:rPr>
                <a:t>c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endParaRPr lang="cs-CZ" sz="2000" dirty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a</a:t>
              </a:r>
              <a:r>
                <a:rPr lang="cs-CZ" sz="2000" i="1" dirty="0" smtClean="0">
                  <a:sym typeface="Symbol" panose="05050102010706020507" pitchFamily="18" charset="2"/>
                </a:rPr>
                <a:t>'</a:t>
              </a:r>
              <a:r>
                <a:rPr lang="cs-CZ" sz="2000" dirty="0" smtClean="0">
                  <a:sym typeface="Symbol" panose="05050102010706020507" pitchFamily="18" charset="2"/>
                </a:rPr>
                <a:t> = 60 </a:t>
              </a:r>
              <a:r>
                <a:rPr lang="cs-CZ" sz="2000" i="1" dirty="0" smtClean="0">
                  <a:sym typeface="Symbol" panose="05050102010706020507" pitchFamily="18" charset="2"/>
                </a:rPr>
                <a:t>cm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f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cm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33387" y="3105150"/>
                <a:ext cx="1112484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" y="3105150"/>
                <a:ext cx="1112484" cy="5690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433387" y="3927214"/>
            <a:ext cx="6548459" cy="569002"/>
            <a:chOff x="433387" y="3927214"/>
            <a:chExt cx="6548459" cy="569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33387" y="3927214"/>
                  <a:ext cx="6548459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60 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87" y="3927214"/>
                  <a:ext cx="6548459" cy="5690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6189846" y="4354245"/>
              <a:ext cx="7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290548" y="4418956"/>
              <a:ext cx="6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0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4172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681" y="959453"/>
            <a:ext cx="8572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Spojnou čočkou s optickou mohutností 5 D byl vytvořen na stínítku ve vzdálenosti 1 m od čočky obraz o velikosti 16 cm. Jaká byla vzdálenost mezi předmětem a stínítkem?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363681" y="2062525"/>
            <a:ext cx="2654878" cy="1323439"/>
            <a:chOff x="405246" y="1984810"/>
            <a:chExt cx="2654878" cy="1323439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>
                  <a:sym typeface="Symbol" panose="05050102010706020507" pitchFamily="18" charset="2"/>
                </a:rPr>
                <a:t>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</a:t>
              </a:r>
              <a:r>
                <a:rPr lang="cs-CZ" sz="2000" dirty="0">
                  <a:sym typeface="Symbol" panose="05050102010706020507" pitchFamily="18" charset="2"/>
                </a:rPr>
                <a:t>5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>
                  <a:sym typeface="Symbol" panose="05050102010706020507" pitchFamily="18" charset="2"/>
                </a:rPr>
                <a:t>D</a:t>
              </a:r>
              <a:endParaRPr lang="cs-CZ" sz="2000" dirty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a</a:t>
              </a:r>
              <a:r>
                <a:rPr lang="cs-CZ" sz="2000" i="1" dirty="0" smtClean="0">
                  <a:sym typeface="Symbol" panose="05050102010706020507" pitchFamily="18" charset="2"/>
                </a:rPr>
                <a:t>‘ </a:t>
              </a:r>
              <a:r>
                <a:rPr lang="cs-CZ" sz="2000" dirty="0" smtClean="0">
                  <a:sym typeface="Symbol" panose="05050102010706020507" pitchFamily="18" charset="2"/>
                </a:rPr>
                <a:t>= </a:t>
              </a:r>
              <a:r>
                <a:rPr lang="cs-CZ" sz="2000" dirty="0">
                  <a:sym typeface="Symbol" panose="05050102010706020507" pitchFamily="18" charset="2"/>
                </a:rPr>
                <a:t>1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A</a:t>
              </a:r>
              <a:r>
                <a:rPr lang="cs-CZ" sz="2000" dirty="0" smtClean="0">
                  <a:sym typeface="Symbol" panose="05050102010706020507" pitchFamily="18" charset="2"/>
                </a:rPr>
                <a:t>‘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</a:t>
              </a:r>
              <a:r>
                <a:rPr lang="cs-CZ" sz="2000" dirty="0" smtClean="0">
                  <a:sym typeface="Symbol" panose="05050102010706020507" pitchFamily="18" charset="2"/>
                </a:rPr>
                <a:t>16 </a:t>
              </a:r>
              <a:r>
                <a:rPr lang="cs-CZ" sz="2000" i="1" dirty="0" smtClean="0">
                  <a:sym typeface="Symbol" panose="05050102010706020507" pitchFamily="18" charset="2"/>
                </a:rPr>
                <a:t>cm</a:t>
              </a:r>
              <a:r>
                <a:rPr lang="cs-CZ" sz="2000" dirty="0" smtClean="0">
                  <a:sym typeface="Symbol" panose="05050102010706020507" pitchFamily="18" charset="2"/>
                </a:rPr>
                <a:t> = 0,16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a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+ </a:t>
              </a:r>
              <a:r>
                <a:rPr lang="cs-CZ" sz="2000" i="1" dirty="0" smtClean="0">
                  <a:sym typeface="Symbol" panose="05050102010706020507" pitchFamily="18" charset="2"/>
                </a:rPr>
                <a:t>a‘ </a:t>
              </a:r>
              <a:r>
                <a:rPr lang="cs-CZ" sz="2000" dirty="0" smtClean="0">
                  <a:sym typeface="Symbol" panose="05050102010706020507" pitchFamily="18" charset="2"/>
                </a:rPr>
                <a:t>= ?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30824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363681" y="3614304"/>
            <a:ext cx="2823195" cy="569002"/>
            <a:chOff x="363681" y="3614304"/>
            <a:chExt cx="2823195" cy="5690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363681" y="3614304"/>
                  <a:ext cx="1112484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1" y="3614304"/>
                  <a:ext cx="1112484" cy="56900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508485" y="3614304"/>
                  <a:ext cx="678391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= 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𝒇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485" y="3614304"/>
                  <a:ext cx="678391" cy="5690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363681" y="4365277"/>
            <a:ext cx="8392375" cy="1268329"/>
            <a:chOff x="363681" y="4365277"/>
            <a:chExt cx="8392375" cy="1268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363681" y="4365854"/>
                  <a:ext cx="2181495" cy="568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 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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5 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=0,2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1" y="4365854"/>
                  <a:ext cx="2181495" cy="5684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3106881" y="4365277"/>
                  <a:ext cx="5649175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0,2 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=4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=0,25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881" y="4365277"/>
                  <a:ext cx="5649175" cy="56900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363681" y="5261832"/>
                  <a:ext cx="3387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+0,25 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1" y="5261832"/>
                  <a:ext cx="338701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41" r="-721" b="-65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Přímá spojnice 12"/>
            <p:cNvCxnSpPr/>
            <p:nvPr/>
          </p:nvCxnSpPr>
          <p:spPr>
            <a:xfrm>
              <a:off x="2880876" y="5570676"/>
              <a:ext cx="86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018559" y="5633606"/>
              <a:ext cx="6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9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3475"/>
            <a:ext cx="8134350" cy="704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Podélné vlnění – </a:t>
            </a:r>
            <a:r>
              <a:rPr lang="cs-CZ" sz="2000" dirty="0" smtClean="0"/>
              <a:t>hmotné body kmitají ve směru šíření vlny (např. stlačování a rozpínání pružných těles).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8650" y="3893144"/>
            <a:ext cx="772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Příčné vlnění – </a:t>
            </a:r>
            <a:r>
              <a:rPr lang="cs-CZ" sz="2000" dirty="0" smtClean="0"/>
              <a:t>hmotné body kmitají ve směru kolmém na směr šíření vlnění (typické pro pevná pružná tělesa s velkou délkou – tyče, lana…).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4810125"/>
            <a:ext cx="4610100" cy="13525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1772597"/>
            <a:ext cx="6048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5" y="1325563"/>
            <a:ext cx="8477250" cy="5408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Postupné vlnění – </a:t>
            </a:r>
            <a:r>
              <a:rPr lang="cs-CZ" sz="2000" dirty="0" smtClean="0"/>
              <a:t>dochází k přenosu energie. Všechny hmotné body kmitají se stejnou amplitudou, ale s různou fází, která je funkcí času. Postupné vlnění může být příčné a podélné.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Stojaté vlnění – </a:t>
            </a:r>
            <a:r>
              <a:rPr lang="cs-CZ" sz="2000" b="1" dirty="0" smtClean="0"/>
              <a:t>nedochází k přenosu energie</a:t>
            </a:r>
            <a:r>
              <a:rPr lang="cs-CZ" sz="2000" dirty="0" smtClean="0"/>
              <a:t>, pouze se periodicky mění potenciální energie pružnosti v kinetickou energii hmotných bodů. Na stojaté vlně rozlišujeme kmitny a uzly. Všechny body mezi dvěma uzly kmitají se stejnou fází, ale s různou amplitudou, který závisí na poloze bodu. Vzniká typicky při odrazu vlnění, vzniká </a:t>
            </a:r>
            <a:r>
              <a:rPr lang="cs-CZ" sz="2000" i="1" u="sng" dirty="0" smtClean="0"/>
              <a:t>chvění</a:t>
            </a:r>
            <a:r>
              <a:rPr lang="cs-CZ" sz="2000" dirty="0" smtClean="0"/>
              <a:t> (struny hudebních nástrojů). Stojaté vlnění může být také příčné i podélné.</a:t>
            </a:r>
            <a:endParaRPr lang="cs-CZ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203451"/>
            <a:ext cx="3810000" cy="1143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5138737"/>
            <a:ext cx="3810000" cy="1095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419475" y="2203451"/>
            <a:ext cx="2085975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408244" y="5138737"/>
            <a:ext cx="2097206" cy="384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6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 postupného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1107280"/>
                <a:ext cx="8515350" cy="306228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cs-CZ" sz="2000" b="1" dirty="0" smtClean="0"/>
                  <a:t>Výchylka</a:t>
                </a:r>
                <a:r>
                  <a:rPr lang="cs-CZ" sz="2000" dirty="0"/>
                  <a:t> v libovolném bodě, kterým se </a:t>
                </a:r>
                <a:r>
                  <a:rPr lang="cs-CZ" sz="2000" b="1" dirty="0"/>
                  <a:t>vlnění</a:t>
                </a:r>
                <a:r>
                  <a:rPr lang="cs-CZ" sz="2000" dirty="0"/>
                  <a:t> šíří </a:t>
                </a:r>
                <a:r>
                  <a:rPr lang="cs-CZ" sz="2000" b="1" dirty="0"/>
                  <a:t>závisí na </a:t>
                </a:r>
                <a:r>
                  <a:rPr lang="cs-CZ" sz="2000" b="1" dirty="0" smtClean="0"/>
                  <a:t>čase</a:t>
                </a:r>
                <a:r>
                  <a:rPr lang="cs-CZ" sz="2000" dirty="0" smtClean="0"/>
                  <a:t> a </a:t>
                </a:r>
                <a:r>
                  <a:rPr lang="cs-CZ" sz="2000" b="1" dirty="0" smtClean="0"/>
                  <a:t>vzdálenosti od zdroje</a:t>
                </a:r>
                <a:r>
                  <a:rPr lang="cs-CZ" sz="2000" dirty="0" smtClean="0"/>
                  <a:t> vlnění. Kmitání je popsáno rovnicí: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cs-CZ" sz="2000" b="1" i="1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Do libovolného bodu </a:t>
                </a:r>
                <a:r>
                  <a:rPr lang="cs-CZ" sz="2000" i="1" dirty="0" smtClean="0"/>
                  <a:t>M</a:t>
                </a:r>
                <a:r>
                  <a:rPr lang="cs-CZ" sz="2000" dirty="0" smtClean="0"/>
                  <a:t> ve vzdálenosti </a:t>
                </a:r>
                <a:r>
                  <a:rPr lang="cs-CZ" sz="2000" i="1" dirty="0" smtClean="0"/>
                  <a:t>x</a:t>
                </a:r>
                <a:r>
                  <a:rPr lang="cs-CZ" sz="2000" dirty="0" smtClean="0"/>
                  <a:t> od zdroje vlnění dospěje za libovolný čas </a:t>
                </a:r>
                <a:r>
                  <a:rPr lang="el-GR" sz="2000" i="1" dirty="0" smtClean="0"/>
                  <a:t>τ</a:t>
                </a:r>
                <a:r>
                  <a:rPr lang="cs-CZ" sz="2000" i="1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ea typeface="Cambria Math" panose="02040503050406030204" pitchFamily="18" charset="0"/>
                  </a:rPr>
                  <a:t> </a:t>
                </a:r>
                <a:r>
                  <a:rPr lang="cs-CZ" sz="2000" i="1" dirty="0" smtClean="0"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2000" dirty="0" smtClean="0"/>
                  <a:t> , kde </a:t>
                </a:r>
                <a:r>
                  <a:rPr lang="cs-CZ" sz="2000" i="1" dirty="0" smtClean="0"/>
                  <a:t>v</a:t>
                </a:r>
                <a:r>
                  <a:rPr lang="cs-CZ" sz="2000" dirty="0" smtClean="0"/>
                  <a:t> je rychlost vlnění</a:t>
                </a:r>
              </a:p>
              <a:p>
                <a:pPr marL="0" indent="0" algn="ctr">
                  <a:buNone/>
                </a:pPr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107280"/>
                <a:ext cx="8515350" cy="3062288"/>
              </a:xfrm>
              <a:blipFill rotWithShape="0">
                <a:blip r:embed="rId2"/>
                <a:stretch>
                  <a:fillRect l="-788" t="-2191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750343"/>
            <a:ext cx="2238375" cy="141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14325" y="4314825"/>
                <a:ext cx="7943850" cy="104374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O dobu </a:t>
                </a:r>
                <a:r>
                  <a:rPr lang="el-GR" i="1" dirty="0" smtClean="0"/>
                  <a:t>τ</a:t>
                </a:r>
                <a:r>
                  <a:rPr lang="cs-CZ" i="1" dirty="0" smtClean="0"/>
                  <a:t> </a:t>
                </a:r>
                <a:r>
                  <a:rPr lang="cs-CZ" dirty="0" smtClean="0"/>
                  <a:t>je kmitání bodu </a:t>
                </a:r>
                <a:r>
                  <a:rPr lang="cs-CZ" i="1" dirty="0" smtClean="0"/>
                  <a:t>M</a:t>
                </a:r>
                <a:r>
                  <a:rPr lang="cs-CZ" dirty="0" smtClean="0"/>
                  <a:t> opožděno, proto můžeme rovnici kmitání upravit: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func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den>
                          </m:f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func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4314825"/>
                <a:ext cx="7943850" cy="1043747"/>
              </a:xfrm>
              <a:prstGeom prst="rect">
                <a:avLst/>
              </a:prstGeom>
              <a:blipFill rotWithShape="0">
                <a:blip r:embed="rId4"/>
                <a:stretch>
                  <a:fillRect l="-613" t="-28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14325" y="5594348"/>
                <a:ext cx="7867650" cy="92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Výraz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 smtClean="0"/>
                  <a:t> je </a:t>
                </a:r>
                <a:r>
                  <a:rPr lang="cs-CZ" b="1" dirty="0" smtClean="0"/>
                  <a:t>fáze vlnění</a:t>
                </a:r>
                <a:r>
                  <a:rPr lang="cs-CZ" dirty="0" smtClean="0"/>
                  <a:t>. Pokud by se vlnění pohybovalo v záporném směru osy x, byla by fáze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5594348"/>
                <a:ext cx="7867650" cy="923073"/>
              </a:xfrm>
              <a:prstGeom prst="rect">
                <a:avLst/>
              </a:prstGeom>
              <a:blipFill rotWithShape="0">
                <a:blip r:embed="rId5"/>
                <a:stretch>
                  <a:fillRect l="-698" r="-310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vlnění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49" y="1200150"/>
            <a:ext cx="8391525" cy="5191125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cs-CZ" sz="2000" b="1" dirty="0" smtClean="0"/>
              <a:t>Setkají-li se dvě a více vlnění</a:t>
            </a:r>
            <a:r>
              <a:rPr lang="cs-CZ" sz="2000" dirty="0" smtClean="0"/>
              <a:t>, dochází ke </a:t>
            </a:r>
            <a:r>
              <a:rPr lang="cs-CZ" sz="2000" b="1" dirty="0" smtClean="0"/>
              <a:t>skládání</a:t>
            </a:r>
            <a:r>
              <a:rPr lang="cs-CZ" sz="2000" dirty="0" smtClean="0"/>
              <a:t> (interferenci) vln. Aby došlo k interferenci, musí platit následující podmínky: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000" dirty="0"/>
              <a:t>m</a:t>
            </a:r>
            <a:r>
              <a:rPr lang="cs-CZ" sz="2000" dirty="0" smtClean="0"/>
              <a:t>usí být k dispozici minimálně dvě vlnění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000" dirty="0"/>
              <a:t>v</a:t>
            </a:r>
            <a:r>
              <a:rPr lang="cs-CZ" sz="2000" dirty="0" smtClean="0"/>
              <a:t>lnění musejí mít stejnou vlnovou délku (není to nutná podmínka, ale interference se nejvíce projeví tehdy, pokud mají vlnění stejnou vlnovou délku, resp. frekvenci)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000" dirty="0"/>
              <a:t>m</a:t>
            </a:r>
            <a:r>
              <a:rPr lang="cs-CZ" sz="2000" dirty="0" smtClean="0"/>
              <a:t>ezi vlněními existuje dráhový nebo fázový posuv (rozdíl)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0" y="3286125"/>
            <a:ext cx="4356000" cy="32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-1336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246" y="1191926"/>
            <a:ext cx="8478981" cy="792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Určete rychlost postupného vlnění, které má vlnovou délku 1,5 m a je buzeno kmitáním o frekvenci 2 kHz.</a:t>
            </a:r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05246" y="1984810"/>
            <a:ext cx="2654878" cy="1090899"/>
            <a:chOff x="405246" y="1984810"/>
            <a:chExt cx="2654878" cy="1090899"/>
          </a:xfrm>
        </p:grpSpPr>
        <p:sp>
          <p:nvSpPr>
            <p:cNvPr id="4" name="TextovéPole 3"/>
            <p:cNvSpPr txBox="1"/>
            <p:nvPr/>
          </p:nvSpPr>
          <p:spPr>
            <a:xfrm>
              <a:off x="405246" y="1984810"/>
              <a:ext cx="2654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 panose="05050102010706020507" pitchFamily="18" charset="2"/>
                <a:buChar char="l"/>
              </a:pPr>
              <a:r>
                <a:rPr lang="cs-CZ" sz="2000" dirty="0" smtClean="0">
                  <a:sym typeface="Symbol" panose="05050102010706020507" pitchFamily="18" charset="2"/>
                </a:rPr>
                <a:t>= 1,5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f</a:t>
              </a:r>
              <a:r>
                <a:rPr lang="cs-CZ" sz="2000" dirty="0" smtClean="0">
                  <a:sym typeface="Symbol" panose="05050102010706020507" pitchFamily="18" charset="2"/>
                </a:rPr>
                <a:t> = 2 </a:t>
              </a:r>
              <a:r>
                <a:rPr lang="cs-CZ" sz="2000" i="1" dirty="0" smtClean="0">
                  <a:sym typeface="Symbol" panose="05050102010706020507" pitchFamily="18" charset="2"/>
                </a:rPr>
                <a:t>kHz</a:t>
              </a:r>
              <a:r>
                <a:rPr lang="cs-CZ" sz="2000" dirty="0" smtClean="0">
                  <a:sym typeface="Symbol" panose="05050102010706020507" pitchFamily="18" charset="2"/>
                </a:rPr>
                <a:t> = 2 000 </a:t>
              </a:r>
              <a:r>
                <a:rPr lang="cs-CZ" sz="2000" i="1" dirty="0" smtClean="0">
                  <a:sym typeface="Symbol" panose="05050102010706020507" pitchFamily="18" charset="2"/>
                </a:rPr>
                <a:t>Hz</a:t>
              </a:r>
              <a:endParaRPr lang="cs-CZ" sz="2000" dirty="0" smtClean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v</a:t>
              </a:r>
              <a:r>
                <a:rPr lang="cs-CZ" sz="2000" dirty="0" smtClean="0">
                  <a:sym typeface="Symbol" panose="05050102010706020507" pitchFamily="18" charset="2"/>
                </a:rPr>
                <a:t> = ?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/</a:t>
              </a:r>
              <a:r>
                <a:rPr lang="cs-CZ" sz="2000" i="1" dirty="0" smtClean="0">
                  <a:sym typeface="Symbol" panose="05050102010706020507" pitchFamily="18" charset="2"/>
                </a:rPr>
                <a:t>s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3075709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05246" y="3311048"/>
                <a:ext cx="914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=∙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𝒇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6" y="3311048"/>
                <a:ext cx="91435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" t="-2174" r="-8667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405246" y="3865624"/>
            <a:ext cx="4511555" cy="377445"/>
            <a:chOff x="405246" y="3865624"/>
            <a:chExt cx="4511555" cy="377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05246" y="3865624"/>
                  <a:ext cx="4511555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=1,5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∙2 000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𝟎𝟎𝟎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46" y="3865624"/>
                  <a:ext cx="4511555" cy="2832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0" t="-4255" r="-135" b="-319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3508664" y="4142623"/>
              <a:ext cx="1296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3661064" y="4243069"/>
              <a:ext cx="100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9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9887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05246" y="1191926"/>
            <a:ext cx="8478981" cy="7928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Postupné mechanické vlnění je popsáno rovnicí y = 0,2 sin 2</a:t>
            </a:r>
            <a:r>
              <a:rPr lang="cs-CZ" sz="2000" dirty="0" smtClean="0">
                <a:sym typeface="Symbol" panose="05050102010706020507" pitchFamily="18" charset="2"/>
              </a:rPr>
              <a:t>(4t – 2x). Určete jeho vlnovou délku.</a:t>
            </a: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05246" y="1984809"/>
            <a:ext cx="2654878" cy="721371"/>
            <a:chOff x="405246" y="1984810"/>
            <a:chExt cx="2654878" cy="707886"/>
          </a:xfrm>
        </p:grpSpPr>
        <p:sp>
          <p:nvSpPr>
            <p:cNvPr id="5" name="TextovéPole 4"/>
            <p:cNvSpPr txBox="1"/>
            <p:nvPr/>
          </p:nvSpPr>
          <p:spPr>
            <a:xfrm>
              <a:off x="405246" y="1984810"/>
              <a:ext cx="2654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>
                  <a:sym typeface="Symbol" panose="05050102010706020507" pitchFamily="18" charset="2"/>
                </a:rPr>
                <a:t>y</a:t>
              </a:r>
              <a:r>
                <a:rPr lang="cs-CZ" sz="2000" dirty="0" smtClean="0">
                  <a:sym typeface="Symbol" panose="05050102010706020507" pitchFamily="18" charset="2"/>
                </a:rPr>
                <a:t> = 0,2 </a:t>
              </a:r>
              <a:r>
                <a:rPr lang="cs-CZ" sz="2000" i="1" dirty="0" smtClean="0">
                  <a:sym typeface="Symbol" panose="05050102010706020507" pitchFamily="18" charset="2"/>
                </a:rPr>
                <a:t>sin</a:t>
              </a:r>
              <a:r>
                <a:rPr lang="cs-CZ" sz="2000" dirty="0" smtClean="0">
                  <a:sym typeface="Symbol" panose="05050102010706020507" pitchFamily="18" charset="2"/>
                </a:rPr>
                <a:t> 2(4</a:t>
              </a:r>
              <a:r>
                <a:rPr lang="cs-CZ" sz="2000" i="1" dirty="0" smtClean="0">
                  <a:sym typeface="Symbol" panose="05050102010706020507" pitchFamily="18" charset="2"/>
                </a:rPr>
                <a:t>t</a:t>
              </a:r>
              <a:r>
                <a:rPr lang="cs-CZ" sz="2000" dirty="0" smtClean="0">
                  <a:sym typeface="Symbol" panose="05050102010706020507" pitchFamily="18" charset="2"/>
                </a:rPr>
                <a:t> – 2</a:t>
              </a:r>
              <a:r>
                <a:rPr lang="cs-CZ" sz="2000" i="1" dirty="0" smtClean="0">
                  <a:sym typeface="Symbol" panose="05050102010706020507" pitchFamily="18" charset="2"/>
                </a:rPr>
                <a:t>x</a:t>
              </a:r>
              <a:r>
                <a:rPr lang="cs-CZ" sz="2000" dirty="0" smtClean="0">
                  <a:sym typeface="Symbol" panose="05050102010706020507" pitchFamily="18" charset="2"/>
                </a:rPr>
                <a:t>)</a:t>
              </a:r>
              <a:endParaRPr lang="cs-CZ" sz="2000" i="1" dirty="0" smtClean="0">
                <a:sym typeface="Symbol" panose="05050102010706020507" pitchFamily="18" charset="2"/>
              </a:endParaRPr>
            </a:p>
            <a:p>
              <a:r>
                <a:rPr lang="cs-CZ" sz="2000" dirty="0" smtClean="0">
                  <a:sym typeface="Symbol" panose="05050102010706020507" pitchFamily="18" charset="2"/>
                </a:rPr>
                <a:t> = ?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endParaRPr lang="cs-CZ" sz="2000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5246" y="2692696"/>
              <a:ext cx="24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405246" y="2921321"/>
            <a:ext cx="5601305" cy="506229"/>
            <a:chOff x="405246" y="2921321"/>
            <a:chExt cx="5601305" cy="506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3428088" y="3035935"/>
                  <a:ext cx="25784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088" y="3035935"/>
                  <a:ext cx="257846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91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05246" y="2921321"/>
                  <a:ext cx="2353465" cy="506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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46" y="2921321"/>
                  <a:ext cx="2353465" cy="5062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405246" y="3608765"/>
            <a:ext cx="3168506" cy="1716192"/>
            <a:chOff x="405246" y="3608765"/>
            <a:chExt cx="3168506" cy="1716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405246" y="3608765"/>
                  <a:ext cx="9379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=0,2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46" y="3608765"/>
                  <a:ext cx="93794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44" r="-5844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405246" y="4072990"/>
                  <a:ext cx="722442" cy="498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46" y="4072990"/>
                  <a:ext cx="722442" cy="4985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405246" y="4758750"/>
                  <a:ext cx="3064492" cy="520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46" y="4758750"/>
                  <a:ext cx="3064492" cy="5208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Přímá spojnice 11"/>
            <p:cNvCxnSpPr/>
            <p:nvPr/>
          </p:nvCxnSpPr>
          <p:spPr>
            <a:xfrm>
              <a:off x="2745752" y="5241612"/>
              <a:ext cx="8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864491" y="5324957"/>
              <a:ext cx="6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43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2377</TotalTime>
  <Words>2218</Words>
  <Application>Microsoft Office PowerPoint</Application>
  <PresentationFormat>Předvádění na obrazovce (4:3)</PresentationFormat>
  <Paragraphs>302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Motiv Office</vt:lpstr>
      <vt:lpstr>Mechanické a elektromagnetické vlnění. Optika.</vt:lpstr>
      <vt:lpstr>Mechanické vlnění</vt:lpstr>
      <vt:lpstr>Charakteristické veličiny vlnění</vt:lpstr>
      <vt:lpstr>Typy vlnění</vt:lpstr>
      <vt:lpstr>Typy vlnění</vt:lpstr>
      <vt:lpstr>Rovnice postupného vlnění</vt:lpstr>
      <vt:lpstr>Interference vlnění</vt:lpstr>
      <vt:lpstr>Příklad</vt:lpstr>
      <vt:lpstr>Prezentace aplikace PowerPoint</vt:lpstr>
      <vt:lpstr>Huygensův princip</vt:lpstr>
      <vt:lpstr>Huygensův princip</vt:lpstr>
      <vt:lpstr>Odraz vlnění</vt:lpstr>
      <vt:lpstr>Lom vlnění</vt:lpstr>
      <vt:lpstr>Difrakce (ohyb) vlnění</vt:lpstr>
      <vt:lpstr>Zvuk</vt:lpstr>
      <vt:lpstr>Zvuk</vt:lpstr>
      <vt:lpstr>Dopplerův jev</vt:lpstr>
      <vt:lpstr>Prezentace aplikace PowerPoint</vt:lpstr>
      <vt:lpstr>Prezentace aplikace PowerPoint</vt:lpstr>
      <vt:lpstr>Prezentace aplikace PowerPoint</vt:lpstr>
      <vt:lpstr>Elektromagnetické vlnění (záření)</vt:lpstr>
      <vt:lpstr>Elektromagnetické spektrum</vt:lpstr>
      <vt:lpstr>Lom světla</vt:lpstr>
      <vt:lpstr>Prezentace aplikace PowerPoint</vt:lpstr>
      <vt:lpstr>Prezentace aplikace PowerPoint</vt:lpstr>
      <vt:lpstr>Úplný odraz světla</vt:lpstr>
      <vt:lpstr>Optické soustavy</vt:lpstr>
      <vt:lpstr>Rovinné zrcadlo</vt:lpstr>
      <vt:lpstr>Duté (konkávní) zrcadlo</vt:lpstr>
      <vt:lpstr>Vypuklé (konvexní) zrcadlo</vt:lpstr>
      <vt:lpstr>Čočky </vt:lpstr>
      <vt:lpstr>Spojka</vt:lpstr>
      <vt:lpstr>Rozptylka</vt:lpstr>
      <vt:lpstr>Čočkové rovnice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a elektromagnetické vlnění, optika, světlo.</dc:title>
  <dc:creator>User</dc:creator>
  <cp:lastModifiedBy>User</cp:lastModifiedBy>
  <cp:revision>132</cp:revision>
  <dcterms:created xsi:type="dcterms:W3CDTF">2015-04-07T07:26:17Z</dcterms:created>
  <dcterms:modified xsi:type="dcterms:W3CDTF">2016-04-01T12:55:42Z</dcterms:modified>
</cp:coreProperties>
</file>